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8"/>
  </p:notesMasterIdLst>
  <p:handoutMasterIdLst>
    <p:handoutMasterId r:id="rId69"/>
  </p:handoutMasterIdLst>
  <p:sldIdLst>
    <p:sldId id="862" r:id="rId5"/>
    <p:sldId id="900" r:id="rId6"/>
    <p:sldId id="947" r:id="rId7"/>
    <p:sldId id="1028" r:id="rId8"/>
    <p:sldId id="930" r:id="rId9"/>
    <p:sldId id="1018" r:id="rId10"/>
    <p:sldId id="958" r:id="rId11"/>
    <p:sldId id="959" r:id="rId12"/>
    <p:sldId id="994" r:id="rId13"/>
    <p:sldId id="1008" r:id="rId14"/>
    <p:sldId id="961" r:id="rId15"/>
    <p:sldId id="963" r:id="rId16"/>
    <p:sldId id="1000" r:id="rId17"/>
    <p:sldId id="1001" r:id="rId18"/>
    <p:sldId id="931" r:id="rId19"/>
    <p:sldId id="972" r:id="rId20"/>
    <p:sldId id="995" r:id="rId21"/>
    <p:sldId id="926" r:id="rId22"/>
    <p:sldId id="920" r:id="rId23"/>
    <p:sldId id="927" r:id="rId24"/>
    <p:sldId id="928" r:id="rId25"/>
    <p:sldId id="974" r:id="rId26"/>
    <p:sldId id="965" r:id="rId27"/>
    <p:sldId id="1007" r:id="rId28"/>
    <p:sldId id="985" r:id="rId29"/>
    <p:sldId id="983" r:id="rId30"/>
    <p:sldId id="984" r:id="rId31"/>
    <p:sldId id="1015" r:id="rId32"/>
    <p:sldId id="775" r:id="rId33"/>
    <p:sldId id="993" r:id="rId34"/>
    <p:sldId id="1011" r:id="rId35"/>
    <p:sldId id="1012" r:id="rId36"/>
    <p:sldId id="1019" r:id="rId37"/>
    <p:sldId id="874" r:id="rId38"/>
    <p:sldId id="980" r:id="rId39"/>
    <p:sldId id="981" r:id="rId40"/>
    <p:sldId id="982" r:id="rId41"/>
    <p:sldId id="1009" r:id="rId42"/>
    <p:sldId id="1038" r:id="rId43"/>
    <p:sldId id="875" r:id="rId44"/>
    <p:sldId id="957" r:id="rId45"/>
    <p:sldId id="952" r:id="rId46"/>
    <p:sldId id="1029" r:id="rId47"/>
    <p:sldId id="1030" r:id="rId48"/>
    <p:sldId id="1031" r:id="rId49"/>
    <p:sldId id="1032" r:id="rId50"/>
    <p:sldId id="1033" r:id="rId51"/>
    <p:sldId id="1034" r:id="rId52"/>
    <p:sldId id="1035" r:id="rId53"/>
    <p:sldId id="1036" r:id="rId54"/>
    <p:sldId id="969" r:id="rId55"/>
    <p:sldId id="1013" r:id="rId56"/>
    <p:sldId id="1002" r:id="rId57"/>
    <p:sldId id="1003" r:id="rId58"/>
    <p:sldId id="1004" r:id="rId59"/>
    <p:sldId id="986" r:id="rId60"/>
    <p:sldId id="987" r:id="rId61"/>
    <p:sldId id="979" r:id="rId62"/>
    <p:sldId id="989" r:id="rId63"/>
    <p:sldId id="944" r:id="rId64"/>
    <p:sldId id="1016" r:id="rId65"/>
    <p:sldId id="1037" r:id="rId66"/>
    <p:sldId id="1027" r:id="rId67"/>
  </p:sldIdLst>
  <p:sldSz cx="9144000" cy="6858000" type="screen4x3"/>
  <p:notesSz cx="6735763" cy="98663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21882978-7E9B-4053-8DEB-976A723071C6}">
          <p14:sldIdLst>
            <p14:sldId id="862"/>
            <p14:sldId id="900"/>
          </p14:sldIdLst>
        </p14:section>
        <p14:section name="Investment summary" id="{836C0BA4-5DD0-4FEB-ADEA-96330B52914A}">
          <p14:sldIdLst>
            <p14:sldId id="947"/>
            <p14:sldId id="1028"/>
          </p14:sldIdLst>
        </p14:section>
        <p14:section name="Market overview" id="{0C6820E4-3733-407F-A168-080ADD4F5A49}">
          <p14:sldIdLst>
            <p14:sldId id="930"/>
            <p14:sldId id="1018"/>
          </p14:sldIdLst>
        </p14:section>
        <p14:section name="Legal" id="{FB552EDD-4611-4814-8BAA-0BBD7C9F1792}">
          <p14:sldIdLst>
            <p14:sldId id="958"/>
            <p14:sldId id="959"/>
            <p14:sldId id="994"/>
            <p14:sldId id="1008"/>
            <p14:sldId id="961"/>
            <p14:sldId id="963"/>
            <p14:sldId id="1000"/>
            <p14:sldId id="1001"/>
            <p14:sldId id="931"/>
            <p14:sldId id="972"/>
          </p14:sldIdLst>
        </p14:section>
        <p14:section name="Product and BPs" id="{02D179B1-2ABC-4F81-BEDE-60278CE9161B}">
          <p14:sldIdLst>
            <p14:sldId id="995"/>
            <p14:sldId id="926"/>
            <p14:sldId id="920"/>
            <p14:sldId id="927"/>
            <p14:sldId id="928"/>
            <p14:sldId id="974"/>
            <p14:sldId id="965"/>
            <p14:sldId id="1007"/>
          </p14:sldIdLst>
        </p14:section>
        <p14:section name="Marketing" id="{9E66F51B-554B-4AE4-B2C0-E700CE4AE06D}">
          <p14:sldIdLst>
            <p14:sldId id="985"/>
            <p14:sldId id="983"/>
            <p14:sldId id="984"/>
            <p14:sldId id="1015"/>
            <p14:sldId id="775"/>
            <p14:sldId id="993"/>
            <p14:sldId id="1011"/>
            <p14:sldId id="1012"/>
            <p14:sldId id="1019"/>
          </p14:sldIdLst>
        </p14:section>
        <p14:section name="Risk Management" id="{B9A01D4E-498E-45FD-BD2B-0C0F43636559}">
          <p14:sldIdLst>
            <p14:sldId id="874"/>
            <p14:sldId id="980"/>
            <p14:sldId id="981"/>
            <p14:sldId id="982"/>
            <p14:sldId id="1009"/>
            <p14:sldId id="1038"/>
            <p14:sldId id="875"/>
          </p14:sldIdLst>
        </p14:section>
        <p14:section name="IT" id="{9317A618-38FB-436C-89D5-34B854D26EE8}">
          <p14:sldIdLst>
            <p14:sldId id="957"/>
            <p14:sldId id="952"/>
          </p14:sldIdLst>
        </p14:section>
        <p14:section name="Finance" id="{6470E155-A838-409D-99B9-5E7887D79852}">
          <p14:sldIdLst>
            <p14:sldId id="1029"/>
            <p14:sldId id="1030"/>
            <p14:sldId id="1031"/>
            <p14:sldId id="1032"/>
            <p14:sldId id="1033"/>
            <p14:sldId id="1034"/>
            <p14:sldId id="1035"/>
            <p14:sldId id="1036"/>
          </p14:sldIdLst>
        </p14:section>
        <p14:section name="Project plan" id="{63ACA696-3442-44E7-B26B-F3A15305DE42}">
          <p14:sldIdLst>
            <p14:sldId id="969"/>
          </p14:sldIdLst>
        </p14:section>
        <p14:section name="Appendices" id="{5A6F6C90-E5C4-4152-8FFC-41CAAA5D22BC}">
          <p14:sldIdLst>
            <p14:sldId id="1013"/>
            <p14:sldId id="1002"/>
            <p14:sldId id="1003"/>
            <p14:sldId id="1004"/>
            <p14:sldId id="986"/>
            <p14:sldId id="987"/>
            <p14:sldId id="979"/>
            <p14:sldId id="989"/>
            <p14:sldId id="944"/>
            <p14:sldId id="1016"/>
            <p14:sldId id="1037"/>
            <p14:sldId id="102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2" clrIdx="0"/>
  <p:cmAuthor id="2" name="Artem Andreev" initials="AA" lastIdx="1" clrIdx="1">
    <p:extLst/>
  </p:cmAuthor>
  <p:cmAuthor id="3" name="Oleg Larin" initials="OL" lastIdx="74" clrIdx="2">
    <p:extLst/>
  </p:cmAuthor>
  <p:cmAuthor id="4" name="Sergey Lykosov" initials="SL" lastIdx="39" clrIdx="3">
    <p:extLst/>
  </p:cmAuthor>
  <p:cmAuthor id="5" name="Sergey Alexandrov" initials="SA" lastIdx="1" clrIdx="4">
    <p:extLst>
      <p:ext uri="{19B8F6BF-5375-455C-9EA6-DF929625EA0E}">
        <p15:presenceInfo xmlns:p15="http://schemas.microsoft.com/office/powerpoint/2012/main" userId="Sergey Alexandrov"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67E8F9"/>
    <a:srgbClr val="D0D8E8"/>
    <a:srgbClr val="51F735"/>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5011" autoAdjust="0"/>
  </p:normalViewPr>
  <p:slideViewPr>
    <p:cSldViewPr>
      <p:cViewPr varScale="1">
        <p:scale>
          <a:sx n="106" d="100"/>
          <a:sy n="106" d="100"/>
        </p:scale>
        <p:origin x="516" y="120"/>
      </p:cViewPr>
      <p:guideLst>
        <p:guide orient="horz" pos="2160"/>
        <p:guide pos="2880"/>
      </p:guideLst>
    </p:cSldViewPr>
  </p:slideViewPr>
  <p:notesTextViewPr>
    <p:cViewPr>
      <p:scale>
        <a:sx n="300" d="100"/>
        <a:sy n="300" d="100"/>
      </p:scale>
      <p:origin x="0" y="0"/>
    </p:cViewPr>
  </p:notesTextViewPr>
  <p:sorterViewPr>
    <p:cViewPr>
      <p:scale>
        <a:sx n="100" d="100"/>
        <a:sy n="100" d="100"/>
      </p:scale>
      <p:origin x="0" y="-24000"/>
    </p:cViewPr>
  </p:sorterViewPr>
  <p:notesViewPr>
    <p:cSldViewPr showGuides="1">
      <p:cViewPr varScale="1">
        <p:scale>
          <a:sx n="52" d="100"/>
          <a:sy n="52" d="100"/>
        </p:scale>
        <p:origin x="1824" y="6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finstarap.sharepoint.com/Storage%20CN/Business%20plan/Researches/Figures%20Chin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Nikita%20Saigutin\Desktop\work\Financial%20Modelling\CN\New%20BP%20CN\2016-09-20%20CN%20model%20-%20with%20headcount%20details.xlsb"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Nikita%20Saigutin\Desktop\work\Financial%20Modelling\CN\New%20BP%20CN\2016-09-20%20CN%20model%20-%20with%20headcount%20details.xlsb"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Consumer finance market</a:t>
            </a:r>
            <a:r>
              <a:rPr lang="en-US" baseline="0" dirty="0"/>
              <a:t> size, $</a:t>
            </a:r>
            <a:r>
              <a:rPr lang="en-US" baseline="0" dirty="0" err="1"/>
              <a:t>Bn</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Sheet1!$G$1:$L$1</c:f>
              <c:numCache>
                <c:formatCode>General</c:formatCode>
                <c:ptCount val="6"/>
                <c:pt idx="0">
                  <c:v>2015</c:v>
                </c:pt>
                <c:pt idx="1">
                  <c:v>2016</c:v>
                </c:pt>
                <c:pt idx="2">
                  <c:v>2017</c:v>
                </c:pt>
                <c:pt idx="3">
                  <c:v>2018</c:v>
                </c:pt>
                <c:pt idx="4">
                  <c:v>2019</c:v>
                </c:pt>
                <c:pt idx="5">
                  <c:v>2020</c:v>
                </c:pt>
              </c:numCache>
            </c:numRef>
          </c:cat>
          <c:val>
            <c:numRef>
              <c:f>Sheet1!$G$28:$L$28</c:f>
              <c:numCache>
                <c:formatCode>0</c:formatCode>
                <c:ptCount val="6"/>
                <c:pt idx="0">
                  <c:v>967.61977186311788</c:v>
                </c:pt>
                <c:pt idx="1">
                  <c:v>1089.9619771863117</c:v>
                </c:pt>
                <c:pt idx="2">
                  <c:v>1214.4942965779467</c:v>
                </c:pt>
                <c:pt idx="3">
                  <c:v>1337.0190114068441</c:v>
                </c:pt>
                <c:pt idx="4">
                  <c:v>1463.8326996197718</c:v>
                </c:pt>
                <c:pt idx="5">
                  <c:v>1594.0988593155894</c:v>
                </c:pt>
              </c:numCache>
            </c:numRef>
          </c:val>
          <c:extLst>
            <c:ext xmlns:c16="http://schemas.microsoft.com/office/drawing/2014/chart" uri="{C3380CC4-5D6E-409C-BE32-E72D297353CC}">
              <c16:uniqueId val="{00000000-D603-436A-9E3C-178A7FDB3018}"/>
            </c:ext>
          </c:extLst>
        </c:ser>
        <c:dLbls>
          <c:showLegendKey val="0"/>
          <c:showVal val="0"/>
          <c:showCatName val="0"/>
          <c:showSerName val="0"/>
          <c:showPercent val="0"/>
          <c:showBubbleSize val="0"/>
        </c:dLbls>
        <c:gapWidth val="150"/>
        <c:axId val="942714552"/>
        <c:axId val="942718816"/>
      </c:barChart>
      <c:catAx>
        <c:axId val="9427145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718816"/>
        <c:crosses val="autoZero"/>
        <c:auto val="1"/>
        <c:lblAlgn val="ctr"/>
        <c:lblOffset val="100"/>
        <c:noMultiLvlLbl val="0"/>
      </c:catAx>
      <c:valAx>
        <c:axId val="942718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427145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79024496937883"/>
          <c:y val="3.2307577587049364E-2"/>
          <c:w val="0.87753018372703417"/>
          <c:h val="0.70644544393913922"/>
        </c:manualLayout>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Sheet1!$A$1:$A$12</c:f>
              <c:numCache>
                <c:formatCode>m\/d\/yyyy</c:formatCode>
                <c:ptCount val="12"/>
                <c:pt idx="0">
                  <c:v>42602</c:v>
                </c:pt>
                <c:pt idx="1">
                  <c:v>42603</c:v>
                </c:pt>
                <c:pt idx="2">
                  <c:v>42604</c:v>
                </c:pt>
                <c:pt idx="3">
                  <c:v>42605</c:v>
                </c:pt>
                <c:pt idx="4">
                  <c:v>42606</c:v>
                </c:pt>
                <c:pt idx="5">
                  <c:v>42607</c:v>
                </c:pt>
                <c:pt idx="6">
                  <c:v>42608</c:v>
                </c:pt>
                <c:pt idx="7">
                  <c:v>42609</c:v>
                </c:pt>
                <c:pt idx="8">
                  <c:v>42610</c:v>
                </c:pt>
                <c:pt idx="9">
                  <c:v>42611</c:v>
                </c:pt>
                <c:pt idx="10">
                  <c:v>42612</c:v>
                </c:pt>
                <c:pt idx="11">
                  <c:v>42613</c:v>
                </c:pt>
              </c:numCache>
            </c:numRef>
          </c:cat>
          <c:val>
            <c:numRef>
              <c:f>Sheet1!$B$1:$B$12</c:f>
              <c:numCache>
                <c:formatCode>General</c:formatCode>
                <c:ptCount val="12"/>
                <c:pt idx="0">
                  <c:v>1</c:v>
                </c:pt>
                <c:pt idx="1">
                  <c:v>3</c:v>
                </c:pt>
                <c:pt idx="2">
                  <c:v>618</c:v>
                </c:pt>
                <c:pt idx="3">
                  <c:v>3689</c:v>
                </c:pt>
                <c:pt idx="4">
                  <c:v>3700</c:v>
                </c:pt>
                <c:pt idx="5">
                  <c:v>2506</c:v>
                </c:pt>
                <c:pt idx="6">
                  <c:v>1679</c:v>
                </c:pt>
                <c:pt idx="7">
                  <c:v>950</c:v>
                </c:pt>
                <c:pt idx="8">
                  <c:v>706</c:v>
                </c:pt>
                <c:pt idx="9">
                  <c:v>565</c:v>
                </c:pt>
                <c:pt idx="10">
                  <c:v>459</c:v>
                </c:pt>
                <c:pt idx="11">
                  <c:v>450</c:v>
                </c:pt>
              </c:numCache>
            </c:numRef>
          </c:val>
          <c:smooth val="0"/>
          <c:extLst>
            <c:ext xmlns:c16="http://schemas.microsoft.com/office/drawing/2014/chart" uri="{C3380CC4-5D6E-409C-BE32-E72D297353CC}">
              <c16:uniqueId val="{00000000-4EF5-448A-9170-0E4E93A13EBB}"/>
            </c:ext>
          </c:extLst>
        </c:ser>
        <c:dLbls>
          <c:showLegendKey val="0"/>
          <c:showVal val="0"/>
          <c:showCatName val="0"/>
          <c:showSerName val="0"/>
          <c:showPercent val="0"/>
          <c:showBubbleSize val="0"/>
        </c:dLbls>
        <c:marker val="1"/>
        <c:smooth val="0"/>
        <c:axId val="336611088"/>
        <c:axId val="336612728"/>
      </c:lineChart>
      <c:dateAx>
        <c:axId val="33661108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612728"/>
        <c:crosses val="autoZero"/>
        <c:auto val="1"/>
        <c:lblOffset val="100"/>
        <c:baseTimeUnit val="days"/>
      </c:dateAx>
      <c:valAx>
        <c:axId val="33661272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366110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Repeat sales curve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4"/>
          <c:order val="0"/>
          <c:tx>
            <c:strRef>
              <c:f>Model!$M$196</c:f>
              <c:strCache>
                <c:ptCount val="1"/>
                <c:pt idx="0">
                  <c:v>Repeat sales cumulative penetration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Model!$N$196:$Y$196</c:f>
              <c:numCache>
                <c:formatCode>0%</c:formatCode>
                <c:ptCount val="12"/>
                <c:pt idx="0">
                  <c:v>0.35</c:v>
                </c:pt>
                <c:pt idx="1">
                  <c:v>0.62</c:v>
                </c:pt>
                <c:pt idx="2">
                  <c:v>0.82000000000000006</c:v>
                </c:pt>
                <c:pt idx="3">
                  <c:v>0.97000000000000008</c:v>
                </c:pt>
                <c:pt idx="4">
                  <c:v>1.06</c:v>
                </c:pt>
                <c:pt idx="5">
                  <c:v>1.1300000000000001</c:v>
                </c:pt>
                <c:pt idx="6">
                  <c:v>1.1700000000000002</c:v>
                </c:pt>
                <c:pt idx="7">
                  <c:v>1.1900000000000002</c:v>
                </c:pt>
                <c:pt idx="8">
                  <c:v>1.2000000000000002</c:v>
                </c:pt>
                <c:pt idx="9">
                  <c:v>1.2100000000000002</c:v>
                </c:pt>
                <c:pt idx="10">
                  <c:v>1.2200000000000002</c:v>
                </c:pt>
                <c:pt idx="11">
                  <c:v>1.2300000000000002</c:v>
                </c:pt>
              </c:numCache>
            </c:numRef>
          </c:val>
          <c:smooth val="0"/>
          <c:extLst>
            <c:ext xmlns:c16="http://schemas.microsoft.com/office/drawing/2014/chart" uri="{C3380CC4-5D6E-409C-BE32-E72D297353CC}">
              <c16:uniqueId val="{00000000-2E49-452B-9A1F-CDE108687669}"/>
            </c:ext>
          </c:extLst>
        </c:ser>
        <c:dLbls>
          <c:showLegendKey val="0"/>
          <c:showVal val="0"/>
          <c:showCatName val="0"/>
          <c:showSerName val="0"/>
          <c:showPercent val="0"/>
          <c:showBubbleSize val="0"/>
        </c:dLbls>
        <c:marker val="1"/>
        <c:smooth val="0"/>
        <c:axId val="126707200"/>
        <c:axId val="43358976"/>
      </c:lineChart>
      <c:catAx>
        <c:axId val="12670720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Months</a:t>
                </a:r>
                <a:r>
                  <a:rPr lang="en-US" baseline="0" dirty="0"/>
                  <a:t> from launch</a:t>
                </a:r>
                <a:endParaRPr lang="en-US"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358976"/>
        <c:crosses val="autoZero"/>
        <c:auto val="1"/>
        <c:lblAlgn val="ctr"/>
        <c:lblOffset val="100"/>
        <c:noMultiLvlLbl val="0"/>
      </c:catAx>
      <c:valAx>
        <c:axId val="433589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70720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Prolongation sales curve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4"/>
          <c:order val="0"/>
          <c:tx>
            <c:strRef>
              <c:f>Model!$M$216</c:f>
              <c:strCache>
                <c:ptCount val="1"/>
                <c:pt idx="0">
                  <c:v>Prolongation cumulative penetration</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Model!$N$216:$Y$216</c:f>
              <c:numCache>
                <c:formatCode>0%</c:formatCode>
                <c:ptCount val="12"/>
                <c:pt idx="0">
                  <c:v>0.24</c:v>
                </c:pt>
                <c:pt idx="1">
                  <c:v>0.36</c:v>
                </c:pt>
                <c:pt idx="2">
                  <c:v>0.44999999999999996</c:v>
                </c:pt>
                <c:pt idx="3">
                  <c:v>0.52</c:v>
                </c:pt>
                <c:pt idx="4">
                  <c:v>0.58000000000000007</c:v>
                </c:pt>
                <c:pt idx="5">
                  <c:v>0.6100000000000001</c:v>
                </c:pt>
                <c:pt idx="6">
                  <c:v>0.64000000000000012</c:v>
                </c:pt>
                <c:pt idx="7">
                  <c:v>0.67000000000000015</c:v>
                </c:pt>
                <c:pt idx="8">
                  <c:v>0.70000000000000018</c:v>
                </c:pt>
                <c:pt idx="9">
                  <c:v>0.7300000000000002</c:v>
                </c:pt>
                <c:pt idx="10">
                  <c:v>0.76000000000000023</c:v>
                </c:pt>
                <c:pt idx="11">
                  <c:v>0.79000000000000026</c:v>
                </c:pt>
              </c:numCache>
            </c:numRef>
          </c:val>
          <c:smooth val="0"/>
          <c:extLst>
            <c:ext xmlns:c16="http://schemas.microsoft.com/office/drawing/2014/chart" uri="{C3380CC4-5D6E-409C-BE32-E72D297353CC}">
              <c16:uniqueId val="{00000000-8F00-4599-AC04-6BC9A8DBB79C}"/>
            </c:ext>
          </c:extLst>
        </c:ser>
        <c:dLbls>
          <c:showLegendKey val="0"/>
          <c:showVal val="0"/>
          <c:showCatName val="0"/>
          <c:showSerName val="0"/>
          <c:showPercent val="0"/>
          <c:showBubbleSize val="0"/>
        </c:dLbls>
        <c:marker val="1"/>
        <c:smooth val="0"/>
        <c:axId val="126707712"/>
        <c:axId val="52404800"/>
      </c:lineChart>
      <c:catAx>
        <c:axId val="12670771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Month from launch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404800"/>
        <c:crosses val="autoZero"/>
        <c:auto val="1"/>
        <c:lblAlgn val="ctr"/>
        <c:lblOffset val="100"/>
        <c:noMultiLvlLbl val="0"/>
      </c:catAx>
      <c:valAx>
        <c:axId val="524048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707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8CDB16-483B-470E-8012-DE79A310B5D9}" type="doc">
      <dgm:prSet loTypeId="urn:microsoft.com/office/officeart/2005/8/layout/hChevron3" loCatId="process" qsTypeId="urn:microsoft.com/office/officeart/2005/8/quickstyle/simple1" qsCatId="simple" csTypeId="urn:microsoft.com/office/officeart/2005/8/colors/accent1_2" csCatId="accent1" phldr="1"/>
      <dgm:spPr/>
    </dgm:pt>
    <dgm:pt modelId="{DA8F6893-26CB-4F21-954E-43C51537D7BE}">
      <dgm:prSet phldrT="[Text]" custT="1"/>
      <dgm:spPr/>
      <dgm:t>
        <a:bodyPr/>
        <a:lstStyle/>
        <a:p>
          <a:r>
            <a:rPr lang="en-US" sz="1600" b="1" u="sng" dirty="0"/>
            <a:t>Phase 1 (up to ~</a:t>
          </a:r>
          <a:r>
            <a:rPr lang="ru-RU" sz="1600" b="1" u="sng" dirty="0"/>
            <a:t>6</a:t>
          </a:r>
          <a:r>
            <a:rPr lang="en-US" sz="1600" b="1" u="sng" dirty="0"/>
            <a:t> months)</a:t>
          </a:r>
        </a:p>
        <a:p>
          <a:r>
            <a:rPr lang="en-US" sz="1600" b="0" dirty="0"/>
            <a:t>P2P: single</a:t>
          </a:r>
          <a:r>
            <a:rPr lang="en-US" sz="1600" b="0" dirty="0">
              <a:latin typeface="Calibri" panose="020F0502020204030204" pitchFamily="34" charset="0"/>
              <a:cs typeface="Times New Roman" panose="02020603050405020304" pitchFamily="18" charset="0"/>
            </a:rPr>
            <a:t> investor</a:t>
          </a:r>
          <a:endParaRPr lang="en-US" sz="1600" dirty="0"/>
        </a:p>
      </dgm:t>
    </dgm:pt>
    <dgm:pt modelId="{C39BCFAC-E9D3-4A6A-B986-C10199E47C76}" type="parTrans" cxnId="{6B3272D8-5B14-4F53-B37C-031914A65DDF}">
      <dgm:prSet/>
      <dgm:spPr/>
      <dgm:t>
        <a:bodyPr/>
        <a:lstStyle/>
        <a:p>
          <a:endParaRPr lang="en-US" sz="1100"/>
        </a:p>
      </dgm:t>
    </dgm:pt>
    <dgm:pt modelId="{BD6C13DD-F571-45B4-BE51-51CFADAF67DB}" type="sibTrans" cxnId="{6B3272D8-5B14-4F53-B37C-031914A65DDF}">
      <dgm:prSet/>
      <dgm:spPr/>
      <dgm:t>
        <a:bodyPr/>
        <a:lstStyle/>
        <a:p>
          <a:endParaRPr lang="en-US" sz="1100"/>
        </a:p>
      </dgm:t>
    </dgm:pt>
    <dgm:pt modelId="{1A055B65-1DD2-4426-B1F0-AF35F7AFCAF3}">
      <dgm:prSet phldrT="[Text]" custT="1"/>
      <dgm:spPr/>
      <dgm:t>
        <a:bodyPr/>
        <a:lstStyle/>
        <a:p>
          <a:r>
            <a:rPr lang="en-US" sz="1600" b="1" u="sng" dirty="0"/>
            <a:t>Phase 2 (up to 1-2 years) </a:t>
          </a:r>
        </a:p>
        <a:p>
          <a:r>
            <a:rPr lang="en-US" sz="1600" b="0" dirty="0">
              <a:solidFill>
                <a:schemeClr val="bg1"/>
              </a:solidFill>
            </a:rPr>
            <a:t>Lending via trust company</a:t>
          </a:r>
          <a:endParaRPr lang="en-US" sz="1600" dirty="0"/>
        </a:p>
      </dgm:t>
    </dgm:pt>
    <dgm:pt modelId="{D292843F-5C73-4ACD-8E24-29F95044C686}" type="parTrans" cxnId="{27C1A49A-519A-4C94-9D27-4D0227269E40}">
      <dgm:prSet/>
      <dgm:spPr/>
      <dgm:t>
        <a:bodyPr/>
        <a:lstStyle/>
        <a:p>
          <a:endParaRPr lang="en-US" sz="1100"/>
        </a:p>
      </dgm:t>
    </dgm:pt>
    <dgm:pt modelId="{A415EBDC-9A4E-4126-BEE6-DDC9A1219F54}" type="sibTrans" cxnId="{27C1A49A-519A-4C94-9D27-4D0227269E40}">
      <dgm:prSet/>
      <dgm:spPr/>
      <dgm:t>
        <a:bodyPr/>
        <a:lstStyle/>
        <a:p>
          <a:endParaRPr lang="en-US" sz="1100"/>
        </a:p>
      </dgm:t>
    </dgm:pt>
    <dgm:pt modelId="{C233355A-5D31-41C8-8A11-8A53BAA2B3F0}" type="pres">
      <dgm:prSet presAssocID="{B48CDB16-483B-470E-8012-DE79A310B5D9}" presName="Name0" presStyleCnt="0">
        <dgm:presLayoutVars>
          <dgm:dir/>
          <dgm:resizeHandles val="exact"/>
        </dgm:presLayoutVars>
      </dgm:prSet>
      <dgm:spPr/>
    </dgm:pt>
    <dgm:pt modelId="{8230C1BD-7659-4F04-90BF-55C369BD4771}" type="pres">
      <dgm:prSet presAssocID="{DA8F6893-26CB-4F21-954E-43C51537D7BE}" presName="parTxOnly" presStyleLbl="node1" presStyleIdx="0" presStyleCnt="2">
        <dgm:presLayoutVars>
          <dgm:bulletEnabled val="1"/>
        </dgm:presLayoutVars>
      </dgm:prSet>
      <dgm:spPr/>
      <dgm:t>
        <a:bodyPr/>
        <a:lstStyle/>
        <a:p>
          <a:endParaRPr lang="en-US"/>
        </a:p>
      </dgm:t>
    </dgm:pt>
    <dgm:pt modelId="{C178377B-E9D0-442F-9A4B-08D2FBBF0C9F}" type="pres">
      <dgm:prSet presAssocID="{BD6C13DD-F571-45B4-BE51-51CFADAF67DB}" presName="parSpace" presStyleCnt="0"/>
      <dgm:spPr/>
    </dgm:pt>
    <dgm:pt modelId="{28FC8670-F8F2-43AE-BB2D-C1792ECCBC2C}" type="pres">
      <dgm:prSet presAssocID="{1A055B65-1DD2-4426-B1F0-AF35F7AFCAF3}" presName="parTxOnly" presStyleLbl="node1" presStyleIdx="1" presStyleCnt="2" custLinFactX="6157" custLinFactNeighborX="100000">
        <dgm:presLayoutVars>
          <dgm:bulletEnabled val="1"/>
        </dgm:presLayoutVars>
      </dgm:prSet>
      <dgm:spPr/>
      <dgm:t>
        <a:bodyPr/>
        <a:lstStyle/>
        <a:p>
          <a:endParaRPr lang="en-US"/>
        </a:p>
      </dgm:t>
    </dgm:pt>
  </dgm:ptLst>
  <dgm:cxnLst>
    <dgm:cxn modelId="{27C1A49A-519A-4C94-9D27-4D0227269E40}" srcId="{B48CDB16-483B-470E-8012-DE79A310B5D9}" destId="{1A055B65-1DD2-4426-B1F0-AF35F7AFCAF3}" srcOrd="1" destOrd="0" parTransId="{D292843F-5C73-4ACD-8E24-29F95044C686}" sibTransId="{A415EBDC-9A4E-4126-BEE6-DDC9A1219F54}"/>
    <dgm:cxn modelId="{6B3272D8-5B14-4F53-B37C-031914A65DDF}" srcId="{B48CDB16-483B-470E-8012-DE79A310B5D9}" destId="{DA8F6893-26CB-4F21-954E-43C51537D7BE}" srcOrd="0" destOrd="0" parTransId="{C39BCFAC-E9D3-4A6A-B986-C10199E47C76}" sibTransId="{BD6C13DD-F571-45B4-BE51-51CFADAF67DB}"/>
    <dgm:cxn modelId="{825081DC-2B31-427A-B819-5FC46A0D52F7}" type="presOf" srcId="{DA8F6893-26CB-4F21-954E-43C51537D7BE}" destId="{8230C1BD-7659-4F04-90BF-55C369BD4771}" srcOrd="0" destOrd="0" presId="urn:microsoft.com/office/officeart/2005/8/layout/hChevron3"/>
    <dgm:cxn modelId="{D2DEA5F6-DF97-4D94-8D45-0AF0226D1839}" type="presOf" srcId="{B48CDB16-483B-470E-8012-DE79A310B5D9}" destId="{C233355A-5D31-41C8-8A11-8A53BAA2B3F0}" srcOrd="0" destOrd="0" presId="urn:microsoft.com/office/officeart/2005/8/layout/hChevron3"/>
    <dgm:cxn modelId="{BEBFF811-C7F8-498F-83AF-EA624BD6F5CD}" type="presOf" srcId="{1A055B65-1DD2-4426-B1F0-AF35F7AFCAF3}" destId="{28FC8670-F8F2-43AE-BB2D-C1792ECCBC2C}" srcOrd="0" destOrd="0" presId="urn:microsoft.com/office/officeart/2005/8/layout/hChevron3"/>
    <dgm:cxn modelId="{BCC7D0FB-06DC-4ECE-9086-66DAB8B07D7C}" type="presParOf" srcId="{C233355A-5D31-41C8-8A11-8A53BAA2B3F0}" destId="{8230C1BD-7659-4F04-90BF-55C369BD4771}" srcOrd="0" destOrd="0" presId="urn:microsoft.com/office/officeart/2005/8/layout/hChevron3"/>
    <dgm:cxn modelId="{1C219F43-58FC-4869-B6B3-427DAC841161}" type="presParOf" srcId="{C233355A-5D31-41C8-8A11-8A53BAA2B3F0}" destId="{C178377B-E9D0-442F-9A4B-08D2FBBF0C9F}" srcOrd="1" destOrd="0" presId="urn:microsoft.com/office/officeart/2005/8/layout/hChevron3"/>
    <dgm:cxn modelId="{34CD3949-8146-4809-AAEA-58A3AD9E6B42}" type="presParOf" srcId="{C233355A-5D31-41C8-8A11-8A53BAA2B3F0}" destId="{28FC8670-F8F2-43AE-BB2D-C1792ECCBC2C}" srcOrd="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0C1BD-7659-4F04-90BF-55C369BD4771}">
      <dsp:nvSpPr>
        <dsp:cNvPr id="0" name=""/>
        <dsp:cNvSpPr/>
      </dsp:nvSpPr>
      <dsp:spPr>
        <a:xfrm>
          <a:off x="6704" y="0"/>
          <a:ext cx="4760019" cy="1008112"/>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t>Phase 1 (up to ~</a:t>
          </a:r>
          <a:r>
            <a:rPr lang="ru-RU" sz="1600" b="1" u="sng" kern="1200" dirty="0"/>
            <a:t>6</a:t>
          </a:r>
          <a:r>
            <a:rPr lang="en-US" sz="1600" b="1" u="sng" kern="1200" dirty="0"/>
            <a:t> months)</a:t>
          </a:r>
        </a:p>
        <a:p>
          <a:pPr lvl="0" algn="ctr" defTabSz="711200">
            <a:lnSpc>
              <a:spcPct val="90000"/>
            </a:lnSpc>
            <a:spcBef>
              <a:spcPct val="0"/>
            </a:spcBef>
            <a:spcAft>
              <a:spcPct val="35000"/>
            </a:spcAft>
          </a:pPr>
          <a:r>
            <a:rPr lang="en-US" sz="1600" b="0" kern="1200" dirty="0"/>
            <a:t>P2P: single</a:t>
          </a:r>
          <a:r>
            <a:rPr lang="en-US" sz="1600" b="0" kern="1200" dirty="0">
              <a:latin typeface="Calibri" panose="020F0502020204030204" pitchFamily="34" charset="0"/>
              <a:cs typeface="Times New Roman" panose="02020603050405020304" pitchFamily="18" charset="0"/>
            </a:rPr>
            <a:t> investor</a:t>
          </a:r>
          <a:endParaRPr lang="en-US" sz="1600" kern="1200" dirty="0"/>
        </a:p>
      </dsp:txBody>
      <dsp:txXfrm>
        <a:off x="6704" y="0"/>
        <a:ext cx="4507991" cy="1008112"/>
      </dsp:txXfrm>
    </dsp:sp>
    <dsp:sp modelId="{28FC8670-F8F2-43AE-BB2D-C1792ECCBC2C}">
      <dsp:nvSpPr>
        <dsp:cNvPr id="0" name=""/>
        <dsp:cNvSpPr/>
      </dsp:nvSpPr>
      <dsp:spPr>
        <a:xfrm>
          <a:off x="3821424" y="0"/>
          <a:ext cx="4760019" cy="1008112"/>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lvl="0" algn="ctr" defTabSz="711200">
            <a:lnSpc>
              <a:spcPct val="90000"/>
            </a:lnSpc>
            <a:spcBef>
              <a:spcPct val="0"/>
            </a:spcBef>
            <a:spcAft>
              <a:spcPct val="35000"/>
            </a:spcAft>
          </a:pPr>
          <a:r>
            <a:rPr lang="en-US" sz="1600" b="1" u="sng" kern="1200" dirty="0"/>
            <a:t>Phase 2 (up to 1-2 years) </a:t>
          </a:r>
        </a:p>
        <a:p>
          <a:pPr lvl="0" algn="ctr" defTabSz="711200">
            <a:lnSpc>
              <a:spcPct val="90000"/>
            </a:lnSpc>
            <a:spcBef>
              <a:spcPct val="0"/>
            </a:spcBef>
            <a:spcAft>
              <a:spcPct val="35000"/>
            </a:spcAft>
          </a:pPr>
          <a:r>
            <a:rPr lang="en-US" sz="1600" b="0" kern="1200" dirty="0">
              <a:solidFill>
                <a:schemeClr val="bg1"/>
              </a:solidFill>
            </a:rPr>
            <a:t>Lending via trust company</a:t>
          </a:r>
          <a:endParaRPr lang="en-US" sz="1600" kern="1200" dirty="0"/>
        </a:p>
      </dsp:txBody>
      <dsp:txXfrm>
        <a:off x="4325480" y="0"/>
        <a:ext cx="3751907" cy="100811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373" y="0"/>
            <a:ext cx="2918831" cy="495029"/>
          </a:xfrm>
          <a:prstGeom prst="rect">
            <a:avLst/>
          </a:prstGeom>
        </p:spPr>
        <p:txBody>
          <a:bodyPr vert="horz" lIns="91440" tIns="45720" rIns="91440" bIns="45720" rtlCol="0"/>
          <a:lstStyle>
            <a:lvl1pPr algn="r">
              <a:defRPr sz="1200"/>
            </a:lvl1pPr>
          </a:lstStyle>
          <a:p>
            <a:fld id="{FA535535-F804-448F-983F-FFEC1B72BC65}" type="datetimeFigureOut">
              <a:rPr lang="en-US" smtClean="0"/>
              <a:t>29-Aug-17</a:t>
            </a:fld>
            <a:endParaRPr lang="en-US"/>
          </a:p>
        </p:txBody>
      </p:sp>
      <p:sp>
        <p:nvSpPr>
          <p:cNvPr id="4" name="Footer Placeholder 3"/>
          <p:cNvSpPr>
            <a:spLocks noGrp="1"/>
          </p:cNvSpPr>
          <p:nvPr>
            <p:ph type="ftr" sz="quarter" idx="2"/>
          </p:nvPr>
        </p:nvSpPr>
        <p:spPr>
          <a:xfrm>
            <a:off x="0" y="9371286"/>
            <a:ext cx="2918831" cy="49502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373" y="9371286"/>
            <a:ext cx="2918831" cy="495028"/>
          </a:xfrm>
          <a:prstGeom prst="rect">
            <a:avLst/>
          </a:prstGeom>
        </p:spPr>
        <p:txBody>
          <a:bodyPr vert="horz" lIns="91440" tIns="45720" rIns="91440" bIns="45720" rtlCol="0" anchor="b"/>
          <a:lstStyle>
            <a:lvl1pPr algn="r">
              <a:defRPr sz="1200"/>
            </a:lvl1pPr>
          </a:lstStyle>
          <a:p>
            <a:fld id="{BBD73C46-14C7-4A57-B869-186A5A55EEB3}" type="slidenum">
              <a:rPr lang="en-US" smtClean="0"/>
              <a:t>‹#›</a:t>
            </a:fld>
            <a:endParaRPr lang="en-US"/>
          </a:p>
        </p:txBody>
      </p:sp>
    </p:spTree>
    <p:extLst>
      <p:ext uri="{BB962C8B-B14F-4D97-AF65-F5344CB8AC3E}">
        <p14:creationId xmlns:p14="http://schemas.microsoft.com/office/powerpoint/2010/main" val="10865368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C811F612-6801-4D4C-A0B7-C9E3864A2EA0}" type="datetimeFigureOut">
              <a:rPr lang="ru-RU" smtClean="0"/>
              <a:t>29.08.2017</a:t>
            </a:fld>
            <a:endParaRPr lang="ru-RU"/>
          </a:p>
        </p:txBody>
      </p:sp>
      <p:sp>
        <p:nvSpPr>
          <p:cNvPr id="4" name="Образ слайда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ECAF8928-5D96-4E18-BE87-4F1720F2B4F1}" type="slidenum">
              <a:rPr lang="ru-RU" smtClean="0"/>
              <a:t>‹#›</a:t>
            </a:fld>
            <a:endParaRPr lang="ru-RU"/>
          </a:p>
        </p:txBody>
      </p:sp>
    </p:spTree>
    <p:extLst>
      <p:ext uri="{BB962C8B-B14F-4D97-AF65-F5344CB8AC3E}">
        <p14:creationId xmlns:p14="http://schemas.microsoft.com/office/powerpoint/2010/main" val="101500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1</a:t>
            </a:fld>
            <a:endParaRPr lang="ru-RU" dirty="0"/>
          </a:p>
        </p:txBody>
      </p:sp>
    </p:spTree>
    <p:extLst>
      <p:ext uri="{BB962C8B-B14F-4D97-AF65-F5344CB8AC3E}">
        <p14:creationId xmlns:p14="http://schemas.microsoft.com/office/powerpoint/2010/main" val="2741088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4" name="Slide Number Placeholder 3"/>
          <p:cNvSpPr txBox="1">
            <a:spLocks noGrp="1"/>
          </p:cNvSpPr>
          <p:nvPr/>
        </p:nvSpPr>
        <p:spPr>
          <a:xfrm>
            <a:off x="3815373" y="9371285"/>
            <a:ext cx="2918831" cy="493316"/>
          </a:xfrm>
          <a:prstGeom prst="rect">
            <a:avLst/>
          </a:prstGeom>
          <a:noFill/>
        </p:spPr>
        <p:txBody>
          <a:bodyPr anchor="b"/>
          <a:lstStyle/>
          <a:p>
            <a:pPr algn="r" fontAlgn="auto">
              <a:spcBef>
                <a:spcPts val="0"/>
              </a:spcBef>
              <a:spcAft>
                <a:spcPts val="0"/>
              </a:spcAft>
              <a:defRPr/>
            </a:pPr>
            <a:fld id="{36B100F1-30E9-41DB-8298-421E5B5A85B8}" type="slidenum">
              <a:rPr lang="ru-RU" sz="1200">
                <a:latin typeface="+mn-lt"/>
                <a:cs typeface="+mn-cs"/>
              </a:rPr>
              <a:pPr algn="r" fontAlgn="auto">
                <a:spcBef>
                  <a:spcPts val="0"/>
                </a:spcBef>
                <a:spcAft>
                  <a:spcPts val="0"/>
                </a:spcAft>
                <a:defRPr/>
              </a:pPr>
              <a:t>10</a:t>
            </a:fld>
            <a:endParaRPr lang="ru-RU" sz="1200">
              <a:latin typeface="+mn-lt"/>
              <a:cs typeface="+mn-cs"/>
            </a:endParaRPr>
          </a:p>
        </p:txBody>
      </p:sp>
    </p:spTree>
    <p:extLst>
      <p:ext uri="{BB962C8B-B14F-4D97-AF65-F5344CB8AC3E}">
        <p14:creationId xmlns:p14="http://schemas.microsoft.com/office/powerpoint/2010/main" val="2592746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11</a:t>
            </a:fld>
            <a:endParaRPr lang="ru-RU"/>
          </a:p>
        </p:txBody>
      </p:sp>
    </p:spTree>
    <p:extLst>
      <p:ext uri="{BB962C8B-B14F-4D97-AF65-F5344CB8AC3E}">
        <p14:creationId xmlns:p14="http://schemas.microsoft.com/office/powerpoint/2010/main" val="4072761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CAF8928-5D96-4E18-BE87-4F1720F2B4F1}" type="slidenum">
              <a:rPr lang="ru-RU" smtClean="0"/>
              <a:t>12</a:t>
            </a:fld>
            <a:endParaRPr lang="ru-RU"/>
          </a:p>
        </p:txBody>
      </p:sp>
    </p:spTree>
    <p:extLst>
      <p:ext uri="{BB962C8B-B14F-4D97-AF65-F5344CB8AC3E}">
        <p14:creationId xmlns:p14="http://schemas.microsoft.com/office/powerpoint/2010/main" val="739954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13</a:t>
            </a:fld>
            <a:endParaRPr lang="ru-RU"/>
          </a:p>
        </p:txBody>
      </p:sp>
    </p:spTree>
    <p:extLst>
      <p:ext uri="{BB962C8B-B14F-4D97-AF65-F5344CB8AC3E}">
        <p14:creationId xmlns:p14="http://schemas.microsoft.com/office/powerpoint/2010/main" val="2637066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14</a:t>
            </a:fld>
            <a:endParaRPr lang="ru-RU"/>
          </a:p>
        </p:txBody>
      </p:sp>
    </p:spTree>
    <p:extLst>
      <p:ext uri="{BB962C8B-B14F-4D97-AF65-F5344CB8AC3E}">
        <p14:creationId xmlns:p14="http://schemas.microsoft.com/office/powerpoint/2010/main" val="976716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17</a:t>
            </a:fld>
            <a:endParaRPr lang="ru-RU"/>
          </a:p>
        </p:txBody>
      </p:sp>
    </p:spTree>
    <p:extLst>
      <p:ext uri="{BB962C8B-B14F-4D97-AF65-F5344CB8AC3E}">
        <p14:creationId xmlns:p14="http://schemas.microsoft.com/office/powerpoint/2010/main" val="37186714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18</a:t>
            </a:fld>
            <a:endParaRPr lang="ru-RU"/>
          </a:p>
        </p:txBody>
      </p:sp>
    </p:spTree>
    <p:extLst>
      <p:ext uri="{BB962C8B-B14F-4D97-AF65-F5344CB8AC3E}">
        <p14:creationId xmlns:p14="http://schemas.microsoft.com/office/powerpoint/2010/main" val="29958091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19</a:t>
            </a:fld>
            <a:endParaRPr lang="ru-RU"/>
          </a:p>
        </p:txBody>
      </p:sp>
    </p:spTree>
    <p:extLst>
      <p:ext uri="{BB962C8B-B14F-4D97-AF65-F5344CB8AC3E}">
        <p14:creationId xmlns:p14="http://schemas.microsoft.com/office/powerpoint/2010/main" val="1007544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23</a:t>
            </a:fld>
            <a:endParaRPr lang="ru-RU"/>
          </a:p>
        </p:txBody>
      </p:sp>
    </p:spTree>
    <p:extLst>
      <p:ext uri="{BB962C8B-B14F-4D97-AF65-F5344CB8AC3E}">
        <p14:creationId xmlns:p14="http://schemas.microsoft.com/office/powerpoint/2010/main" val="2211138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24</a:t>
            </a:fld>
            <a:endParaRPr lang="ru-RU"/>
          </a:p>
        </p:txBody>
      </p:sp>
    </p:spTree>
    <p:extLst>
      <p:ext uri="{BB962C8B-B14F-4D97-AF65-F5344CB8AC3E}">
        <p14:creationId xmlns:p14="http://schemas.microsoft.com/office/powerpoint/2010/main" val="33207023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2</a:t>
            </a:fld>
            <a:endParaRPr lang="ru-RU" dirty="0"/>
          </a:p>
        </p:txBody>
      </p:sp>
    </p:spTree>
    <p:extLst>
      <p:ext uri="{BB962C8B-B14F-4D97-AF65-F5344CB8AC3E}">
        <p14:creationId xmlns:p14="http://schemas.microsoft.com/office/powerpoint/2010/main" val="40399357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25</a:t>
            </a:fld>
            <a:endParaRPr lang="ru-RU"/>
          </a:p>
        </p:txBody>
      </p:sp>
    </p:spTree>
    <p:extLst>
      <p:ext uri="{BB962C8B-B14F-4D97-AF65-F5344CB8AC3E}">
        <p14:creationId xmlns:p14="http://schemas.microsoft.com/office/powerpoint/2010/main" val="3630625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26</a:t>
            </a:fld>
            <a:endParaRPr lang="ru-RU"/>
          </a:p>
        </p:txBody>
      </p:sp>
    </p:spTree>
    <p:extLst>
      <p:ext uri="{BB962C8B-B14F-4D97-AF65-F5344CB8AC3E}">
        <p14:creationId xmlns:p14="http://schemas.microsoft.com/office/powerpoint/2010/main" val="4082046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27</a:t>
            </a:fld>
            <a:endParaRPr lang="ru-RU"/>
          </a:p>
        </p:txBody>
      </p:sp>
    </p:spTree>
    <p:extLst>
      <p:ext uri="{BB962C8B-B14F-4D97-AF65-F5344CB8AC3E}">
        <p14:creationId xmlns:p14="http://schemas.microsoft.com/office/powerpoint/2010/main" val="1140404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28</a:t>
            </a:fld>
            <a:endParaRPr lang="ru-RU"/>
          </a:p>
        </p:txBody>
      </p:sp>
    </p:spTree>
    <p:extLst>
      <p:ext uri="{BB962C8B-B14F-4D97-AF65-F5344CB8AC3E}">
        <p14:creationId xmlns:p14="http://schemas.microsoft.com/office/powerpoint/2010/main" val="39049293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29</a:t>
            </a:fld>
            <a:endParaRPr lang="ru-RU"/>
          </a:p>
        </p:txBody>
      </p:sp>
    </p:spTree>
    <p:extLst>
      <p:ext uri="{BB962C8B-B14F-4D97-AF65-F5344CB8AC3E}">
        <p14:creationId xmlns:p14="http://schemas.microsoft.com/office/powerpoint/2010/main" val="3715372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30</a:t>
            </a:fld>
            <a:endParaRPr lang="ru-RU"/>
          </a:p>
        </p:txBody>
      </p:sp>
    </p:spTree>
    <p:extLst>
      <p:ext uri="{BB962C8B-B14F-4D97-AF65-F5344CB8AC3E}">
        <p14:creationId xmlns:p14="http://schemas.microsoft.com/office/powerpoint/2010/main" val="300305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32</a:t>
            </a:fld>
            <a:endParaRPr lang="ru-RU"/>
          </a:p>
        </p:txBody>
      </p:sp>
    </p:spTree>
    <p:extLst>
      <p:ext uri="{BB962C8B-B14F-4D97-AF65-F5344CB8AC3E}">
        <p14:creationId xmlns:p14="http://schemas.microsoft.com/office/powerpoint/2010/main" val="1380689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33</a:t>
            </a:fld>
            <a:endParaRPr lang="ru-RU"/>
          </a:p>
        </p:txBody>
      </p:sp>
    </p:spTree>
    <p:extLst>
      <p:ext uri="{BB962C8B-B14F-4D97-AF65-F5344CB8AC3E}">
        <p14:creationId xmlns:p14="http://schemas.microsoft.com/office/powerpoint/2010/main" val="936706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34</a:t>
            </a:fld>
            <a:endParaRPr lang="ru-RU" dirty="0"/>
          </a:p>
        </p:txBody>
      </p:sp>
    </p:spTree>
    <p:extLst>
      <p:ext uri="{BB962C8B-B14F-4D97-AF65-F5344CB8AC3E}">
        <p14:creationId xmlns:p14="http://schemas.microsoft.com/office/powerpoint/2010/main" val="27512099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35</a:t>
            </a:fld>
            <a:endParaRPr lang="ru-RU" dirty="0"/>
          </a:p>
        </p:txBody>
      </p:sp>
    </p:spTree>
    <p:extLst>
      <p:ext uri="{BB962C8B-B14F-4D97-AF65-F5344CB8AC3E}">
        <p14:creationId xmlns:p14="http://schemas.microsoft.com/office/powerpoint/2010/main" val="3443176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a:t>
            </a:fld>
            <a:endParaRPr lang="ru-RU"/>
          </a:p>
        </p:txBody>
      </p:sp>
    </p:spTree>
    <p:extLst>
      <p:ext uri="{BB962C8B-B14F-4D97-AF65-F5344CB8AC3E}">
        <p14:creationId xmlns:p14="http://schemas.microsoft.com/office/powerpoint/2010/main" val="37055909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36</a:t>
            </a:fld>
            <a:endParaRPr lang="ru-RU" dirty="0"/>
          </a:p>
        </p:txBody>
      </p:sp>
    </p:spTree>
    <p:extLst>
      <p:ext uri="{BB962C8B-B14F-4D97-AF65-F5344CB8AC3E}">
        <p14:creationId xmlns:p14="http://schemas.microsoft.com/office/powerpoint/2010/main" val="21879667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37</a:t>
            </a:fld>
            <a:endParaRPr lang="ru-RU" dirty="0"/>
          </a:p>
        </p:txBody>
      </p:sp>
    </p:spTree>
    <p:extLst>
      <p:ext uri="{BB962C8B-B14F-4D97-AF65-F5344CB8AC3E}">
        <p14:creationId xmlns:p14="http://schemas.microsoft.com/office/powerpoint/2010/main" val="1545713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38</a:t>
            </a:fld>
            <a:endParaRPr lang="ru-RU"/>
          </a:p>
        </p:txBody>
      </p:sp>
    </p:spTree>
    <p:extLst>
      <p:ext uri="{BB962C8B-B14F-4D97-AF65-F5344CB8AC3E}">
        <p14:creationId xmlns:p14="http://schemas.microsoft.com/office/powerpoint/2010/main" val="1094573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39</a:t>
            </a:fld>
            <a:endParaRPr lang="ru-RU"/>
          </a:p>
        </p:txBody>
      </p:sp>
    </p:spTree>
    <p:extLst>
      <p:ext uri="{BB962C8B-B14F-4D97-AF65-F5344CB8AC3E}">
        <p14:creationId xmlns:p14="http://schemas.microsoft.com/office/powerpoint/2010/main" val="30344955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40</a:t>
            </a:fld>
            <a:endParaRPr lang="ru-RU"/>
          </a:p>
        </p:txBody>
      </p:sp>
    </p:spTree>
    <p:extLst>
      <p:ext uri="{BB962C8B-B14F-4D97-AF65-F5344CB8AC3E}">
        <p14:creationId xmlns:p14="http://schemas.microsoft.com/office/powerpoint/2010/main" val="437866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41</a:t>
            </a:fld>
            <a:endParaRPr lang="ru-RU"/>
          </a:p>
        </p:txBody>
      </p:sp>
    </p:spTree>
    <p:extLst>
      <p:ext uri="{BB962C8B-B14F-4D97-AF65-F5344CB8AC3E}">
        <p14:creationId xmlns:p14="http://schemas.microsoft.com/office/powerpoint/2010/main" val="2157548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42</a:t>
            </a:fld>
            <a:endParaRPr lang="ru-RU"/>
          </a:p>
        </p:txBody>
      </p:sp>
    </p:spTree>
    <p:extLst>
      <p:ext uri="{BB962C8B-B14F-4D97-AF65-F5344CB8AC3E}">
        <p14:creationId xmlns:p14="http://schemas.microsoft.com/office/powerpoint/2010/main" val="3739511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43</a:t>
            </a:fld>
            <a:endParaRPr lang="ru-RU"/>
          </a:p>
        </p:txBody>
      </p:sp>
    </p:spTree>
    <p:extLst>
      <p:ext uri="{BB962C8B-B14F-4D97-AF65-F5344CB8AC3E}">
        <p14:creationId xmlns:p14="http://schemas.microsoft.com/office/powerpoint/2010/main" val="18471091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44</a:t>
            </a:fld>
            <a:endParaRPr lang="ru-RU"/>
          </a:p>
        </p:txBody>
      </p:sp>
    </p:spTree>
    <p:extLst>
      <p:ext uri="{BB962C8B-B14F-4D97-AF65-F5344CB8AC3E}">
        <p14:creationId xmlns:p14="http://schemas.microsoft.com/office/powerpoint/2010/main" val="5224111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45</a:t>
            </a:fld>
            <a:endParaRPr lang="ru-RU"/>
          </a:p>
        </p:txBody>
      </p:sp>
    </p:spTree>
    <p:extLst>
      <p:ext uri="{BB962C8B-B14F-4D97-AF65-F5344CB8AC3E}">
        <p14:creationId xmlns:p14="http://schemas.microsoft.com/office/powerpoint/2010/main" val="30271641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a:t>
            </a:fld>
            <a:endParaRPr lang="ru-RU"/>
          </a:p>
        </p:txBody>
      </p:sp>
    </p:spTree>
    <p:extLst>
      <p:ext uri="{BB962C8B-B14F-4D97-AF65-F5344CB8AC3E}">
        <p14:creationId xmlns:p14="http://schemas.microsoft.com/office/powerpoint/2010/main" val="22152574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46</a:t>
            </a:fld>
            <a:endParaRPr lang="ru-RU"/>
          </a:p>
        </p:txBody>
      </p:sp>
    </p:spTree>
    <p:extLst>
      <p:ext uri="{BB962C8B-B14F-4D97-AF65-F5344CB8AC3E}">
        <p14:creationId xmlns:p14="http://schemas.microsoft.com/office/powerpoint/2010/main" val="1261355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47</a:t>
            </a:fld>
            <a:endParaRPr lang="ru-RU"/>
          </a:p>
        </p:txBody>
      </p:sp>
    </p:spTree>
    <p:extLst>
      <p:ext uri="{BB962C8B-B14F-4D97-AF65-F5344CB8AC3E}">
        <p14:creationId xmlns:p14="http://schemas.microsoft.com/office/powerpoint/2010/main" val="37429657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51</a:t>
            </a:fld>
            <a:endParaRPr lang="ru-RU"/>
          </a:p>
        </p:txBody>
      </p:sp>
    </p:spTree>
    <p:extLst>
      <p:ext uri="{BB962C8B-B14F-4D97-AF65-F5344CB8AC3E}">
        <p14:creationId xmlns:p14="http://schemas.microsoft.com/office/powerpoint/2010/main" val="18114214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52</a:t>
            </a:fld>
            <a:endParaRPr lang="ru-RU" dirty="0"/>
          </a:p>
        </p:txBody>
      </p:sp>
    </p:spTree>
    <p:extLst>
      <p:ext uri="{BB962C8B-B14F-4D97-AF65-F5344CB8AC3E}">
        <p14:creationId xmlns:p14="http://schemas.microsoft.com/office/powerpoint/2010/main" val="10222837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53</a:t>
            </a:fld>
            <a:endParaRPr lang="ru-RU"/>
          </a:p>
        </p:txBody>
      </p:sp>
    </p:spTree>
    <p:extLst>
      <p:ext uri="{BB962C8B-B14F-4D97-AF65-F5344CB8AC3E}">
        <p14:creationId xmlns:p14="http://schemas.microsoft.com/office/powerpoint/2010/main" val="2958697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54</a:t>
            </a:fld>
            <a:endParaRPr lang="ru-RU"/>
          </a:p>
        </p:txBody>
      </p:sp>
    </p:spTree>
    <p:extLst>
      <p:ext uri="{BB962C8B-B14F-4D97-AF65-F5344CB8AC3E}">
        <p14:creationId xmlns:p14="http://schemas.microsoft.com/office/powerpoint/2010/main" val="22204721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55</a:t>
            </a:fld>
            <a:endParaRPr lang="ru-RU"/>
          </a:p>
        </p:txBody>
      </p:sp>
    </p:spTree>
    <p:extLst>
      <p:ext uri="{BB962C8B-B14F-4D97-AF65-F5344CB8AC3E}">
        <p14:creationId xmlns:p14="http://schemas.microsoft.com/office/powerpoint/2010/main" val="627657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56</a:t>
            </a:fld>
            <a:endParaRPr lang="ru-RU"/>
          </a:p>
        </p:txBody>
      </p:sp>
    </p:spTree>
    <p:extLst>
      <p:ext uri="{BB962C8B-B14F-4D97-AF65-F5344CB8AC3E}">
        <p14:creationId xmlns:p14="http://schemas.microsoft.com/office/powerpoint/2010/main" val="7835225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57</a:t>
            </a:fld>
            <a:endParaRPr lang="ru-RU"/>
          </a:p>
        </p:txBody>
      </p:sp>
    </p:spTree>
    <p:extLst>
      <p:ext uri="{BB962C8B-B14F-4D97-AF65-F5344CB8AC3E}">
        <p14:creationId xmlns:p14="http://schemas.microsoft.com/office/powerpoint/2010/main" val="5958295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58</a:t>
            </a:fld>
            <a:endParaRPr lang="ru-RU"/>
          </a:p>
        </p:txBody>
      </p:sp>
    </p:spTree>
    <p:extLst>
      <p:ext uri="{BB962C8B-B14F-4D97-AF65-F5344CB8AC3E}">
        <p14:creationId xmlns:p14="http://schemas.microsoft.com/office/powerpoint/2010/main" val="4252018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600" dirty="0"/>
              <a:t>Существуют базовые</a:t>
            </a:r>
            <a:r>
              <a:rPr lang="ru-RU" sz="600" baseline="0" dirty="0"/>
              <a:t> предпосылки для интенсивного роста проникновения финансовых услуг</a:t>
            </a:r>
            <a:r>
              <a:rPr lang="en-US" sz="600" baseline="0" dirty="0"/>
              <a:t> </a:t>
            </a:r>
            <a:r>
              <a:rPr lang="ru-RU" sz="600" baseline="0" dirty="0"/>
              <a:t>и увеличения интенсивности пользования ими(в том числе кредитования, кредитных карт и он-лайн сервисов)</a:t>
            </a:r>
            <a:r>
              <a:rPr lang="en-US" sz="600" baseline="0" dirty="0"/>
              <a:t>:</a:t>
            </a:r>
            <a:endParaRPr lang="ru-RU" sz="600" dirty="0"/>
          </a:p>
          <a:p>
            <a:r>
              <a:rPr lang="en-US" sz="600" dirty="0"/>
              <a:t>1.</a:t>
            </a:r>
            <a:r>
              <a:rPr lang="en-US" sz="600" baseline="0" dirty="0"/>
              <a:t> </a:t>
            </a:r>
            <a:r>
              <a:rPr lang="ru-RU" sz="600" dirty="0"/>
              <a:t>Экономика</a:t>
            </a:r>
            <a:r>
              <a:rPr lang="ru-RU" sz="600" baseline="0" dirty="0"/>
              <a:t> Филиппин интенсивно развивается (рост </a:t>
            </a:r>
            <a:r>
              <a:rPr lang="en-US" sz="600" baseline="0" dirty="0"/>
              <a:t>GDP </a:t>
            </a:r>
            <a:r>
              <a:rPr lang="ru-RU" sz="600" baseline="0" dirty="0"/>
              <a:t>на 7.18% в 2013).</a:t>
            </a:r>
          </a:p>
          <a:p>
            <a:r>
              <a:rPr lang="en-US" sz="600" baseline="0" dirty="0"/>
              <a:t>2. </a:t>
            </a:r>
            <a:r>
              <a:rPr lang="ru-RU" sz="600" baseline="0" dirty="0"/>
              <a:t>В ближайшие годы ожидается значительний рост трудоспособного населения (в бакете от 0-14 лет 33.7% населения</a:t>
            </a:r>
            <a:r>
              <a:rPr lang="en-US" sz="600" baseline="0" dirty="0"/>
              <a:t>;</a:t>
            </a:r>
            <a:r>
              <a:rPr lang="ru-RU" sz="600" baseline="0" dirty="0"/>
              <a:t>15-24 </a:t>
            </a:r>
            <a:r>
              <a:rPr lang="en-US" sz="600" baseline="0" dirty="0"/>
              <a:t>:19% </a:t>
            </a:r>
            <a:r>
              <a:rPr lang="ru-RU" sz="600" baseline="0" dirty="0"/>
              <a:t>населения.)</a:t>
            </a:r>
          </a:p>
          <a:p>
            <a:r>
              <a:rPr lang="ru-RU" sz="600" baseline="0" dirty="0"/>
              <a:t>3. Ожидается увеличение темпов роста розничного-кредитного портфеля Филипин на 2 % с 14.4(за 2010-2015 года) до 16.4 (прогноз на 2015 – 2018 года)</a:t>
            </a:r>
            <a:endParaRPr lang="en-US" sz="600" baseline="0" dirty="0"/>
          </a:p>
          <a:p>
            <a:r>
              <a:rPr lang="en-US" sz="600" baseline="0" dirty="0"/>
              <a:t>4. </a:t>
            </a:r>
            <a:r>
              <a:rPr lang="ru-RU" sz="600" baseline="0" dirty="0"/>
              <a:t>Низкая база проникновения как офф-лайн финансовых услуг (26.6% проникновение счетов среди трудоспособного населения и 3% кредитных карт) </a:t>
            </a:r>
            <a:r>
              <a:rPr lang="en-US" sz="600" baseline="0" dirty="0"/>
              <a:t>, </a:t>
            </a:r>
            <a:r>
              <a:rPr lang="ru-RU" sz="600" baseline="0" dirty="0"/>
              <a:t>так и он-лайн (13% проникновение интернет – банкинга)</a:t>
            </a:r>
          </a:p>
          <a:p>
            <a:r>
              <a:rPr lang="ru-RU" sz="600" baseline="0" dirty="0"/>
              <a:t>5. Активный рост проникновения смаротфонов и доступа в интернет  - ожидаемый рост за год более чем на </a:t>
            </a:r>
            <a:r>
              <a:rPr lang="en-US" sz="600" baseline="0" dirty="0"/>
              <a:t>X% c </a:t>
            </a:r>
            <a:r>
              <a:rPr lang="ru-RU" sz="600" baseline="0" dirty="0"/>
              <a:t>текущего уровня </a:t>
            </a:r>
            <a:r>
              <a:rPr lang="en-US" sz="600" baseline="0" dirty="0"/>
              <a:t>x</a:t>
            </a:r>
            <a:r>
              <a:rPr lang="ru-RU" sz="600" baseline="0" dirty="0"/>
              <a:t> и на </a:t>
            </a:r>
            <a:r>
              <a:rPr lang="en-US" sz="600" baseline="0" dirty="0"/>
              <a:t>X% c </a:t>
            </a:r>
            <a:r>
              <a:rPr lang="ru-RU" sz="600" baseline="0" dirty="0"/>
              <a:t>текущего уровня </a:t>
            </a:r>
            <a:r>
              <a:rPr lang="en-US" sz="600" baseline="0" dirty="0"/>
              <a:t>x</a:t>
            </a:r>
            <a:r>
              <a:rPr lang="ru-RU" sz="600" baseline="0" dirty="0"/>
              <a:t> соответсвенно.</a:t>
            </a:r>
            <a:endParaRPr lang="en-US" sz="600" baseline="0" dirty="0"/>
          </a:p>
          <a:p>
            <a:r>
              <a:rPr lang="en-US" sz="600" baseline="0" dirty="0"/>
              <a:t>** </a:t>
            </a:r>
            <a:r>
              <a:rPr lang="ru-RU" sz="600" baseline="0" dirty="0"/>
              <a:t>Городские-не городские и города. </a:t>
            </a:r>
            <a:endParaRPr lang="en-US" sz="600" baseline="0" dirty="0"/>
          </a:p>
        </p:txBody>
      </p:sp>
      <p:sp>
        <p:nvSpPr>
          <p:cNvPr id="5" name="页脚占位符 4"/>
          <p:cNvSpPr>
            <a:spLocks noGrp="1"/>
          </p:cNvSpPr>
          <p:nvPr>
            <p:ph type="ftr" sz="quarter" idx="11"/>
          </p:nvPr>
        </p:nvSpPr>
        <p:spPr/>
        <p:txBody>
          <a:bodyPr/>
          <a:lstStyle/>
          <a:p>
            <a:endParaRPr lang="ru-RU"/>
          </a:p>
        </p:txBody>
      </p:sp>
    </p:spTree>
    <p:extLst>
      <p:ext uri="{BB962C8B-B14F-4D97-AF65-F5344CB8AC3E}">
        <p14:creationId xmlns:p14="http://schemas.microsoft.com/office/powerpoint/2010/main" val="27837861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59</a:t>
            </a:fld>
            <a:endParaRPr lang="ru-RU"/>
          </a:p>
        </p:txBody>
      </p:sp>
    </p:spTree>
    <p:extLst>
      <p:ext uri="{BB962C8B-B14F-4D97-AF65-F5344CB8AC3E}">
        <p14:creationId xmlns:p14="http://schemas.microsoft.com/office/powerpoint/2010/main" val="22761384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60</a:t>
            </a:fld>
            <a:endParaRPr lang="ru-RU"/>
          </a:p>
        </p:txBody>
      </p:sp>
    </p:spTree>
    <p:extLst>
      <p:ext uri="{BB962C8B-B14F-4D97-AF65-F5344CB8AC3E}">
        <p14:creationId xmlns:p14="http://schemas.microsoft.com/office/powerpoint/2010/main" val="8913897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61</a:t>
            </a:fld>
            <a:endParaRPr lang="ru-RU"/>
          </a:p>
        </p:txBody>
      </p:sp>
    </p:spTree>
    <p:extLst>
      <p:ext uri="{BB962C8B-B14F-4D97-AF65-F5344CB8AC3E}">
        <p14:creationId xmlns:p14="http://schemas.microsoft.com/office/powerpoint/2010/main" val="10759757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63</a:t>
            </a:fld>
            <a:endParaRPr lang="ru-RU"/>
          </a:p>
        </p:txBody>
      </p:sp>
    </p:spTree>
    <p:extLst>
      <p:ext uri="{BB962C8B-B14F-4D97-AF65-F5344CB8AC3E}">
        <p14:creationId xmlns:p14="http://schemas.microsoft.com/office/powerpoint/2010/main" val="3525894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页脚占位符 4"/>
          <p:cNvSpPr>
            <a:spLocks noGrp="1"/>
          </p:cNvSpPr>
          <p:nvPr>
            <p:ph type="ftr" sz="quarter" idx="11"/>
          </p:nvPr>
        </p:nvSpPr>
        <p:spPr/>
        <p:txBody>
          <a:bodyPr/>
          <a:lstStyle/>
          <a:p>
            <a:endParaRPr lang="ru-RU"/>
          </a:p>
        </p:txBody>
      </p:sp>
    </p:spTree>
    <p:extLst>
      <p:ext uri="{BB962C8B-B14F-4D97-AF65-F5344CB8AC3E}">
        <p14:creationId xmlns:p14="http://schemas.microsoft.com/office/powerpoint/2010/main" val="808250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p:cNvSpPr>
            <a:spLocks noGrp="1" noRot="1" noChangeAspect="1"/>
          </p:cNvSpPr>
          <p:nvPr>
            <p:ph type="sldImg"/>
          </p:nvPr>
        </p:nvSpPr>
        <p:spPr bwMode="auto">
          <a:noFill/>
          <a:ln>
            <a:solidFill>
              <a:srgbClr val="000000"/>
            </a:solidFill>
            <a:miter lim="800000"/>
            <a:headEnd/>
            <a:tailEnd/>
          </a:ln>
        </p:spPr>
      </p:sp>
      <p:sp>
        <p:nvSpPr>
          <p:cNvPr id="245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45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7EDBFEE-7770-4FC5-9B5B-EB5182E97E8B}" type="slidenum">
              <a:rPr lang="ru-RU">
                <a:cs typeface="Arial" charset="0"/>
              </a:rPr>
              <a:pPr fontAlgn="base">
                <a:spcBef>
                  <a:spcPct val="0"/>
                </a:spcBef>
                <a:spcAft>
                  <a:spcPct val="0"/>
                </a:spcAft>
                <a:defRPr/>
              </a:pPr>
              <a:t>7</a:t>
            </a:fld>
            <a:endParaRPr lang="ru-RU">
              <a:cs typeface="Arial" charset="0"/>
            </a:endParaRPr>
          </a:p>
        </p:txBody>
      </p:sp>
    </p:spTree>
    <p:extLst>
      <p:ext uri="{BB962C8B-B14F-4D97-AF65-F5344CB8AC3E}">
        <p14:creationId xmlns:p14="http://schemas.microsoft.com/office/powerpoint/2010/main" val="4086621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
        <p:nvSpPr>
          <p:cNvPr id="2662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78ADBA-68FE-4FB0-9B16-15793E979DFA}" type="slidenum">
              <a:rPr lang="ru-RU">
                <a:cs typeface="Arial" charset="0"/>
              </a:rPr>
              <a:pPr fontAlgn="base">
                <a:spcBef>
                  <a:spcPct val="0"/>
                </a:spcBef>
                <a:spcAft>
                  <a:spcPct val="0"/>
                </a:spcAft>
                <a:defRPr/>
              </a:pPr>
              <a:t>8</a:t>
            </a:fld>
            <a:endParaRPr lang="ru-RU">
              <a:cs typeface="Arial" charset="0"/>
            </a:endParaRPr>
          </a:p>
        </p:txBody>
      </p:sp>
    </p:spTree>
    <p:extLst>
      <p:ext uri="{BB962C8B-B14F-4D97-AF65-F5344CB8AC3E}">
        <p14:creationId xmlns:p14="http://schemas.microsoft.com/office/powerpoint/2010/main" val="279515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E5D8EB7-47F2-4BCB-8BF3-93B4EEE0A547}" type="slidenum">
              <a:rPr lang="en-US" smtClean="0"/>
              <a:t>9</a:t>
            </a:fld>
            <a:endParaRPr lang="en-US"/>
          </a:p>
        </p:txBody>
      </p:sp>
    </p:spTree>
    <p:extLst>
      <p:ext uri="{BB962C8B-B14F-4D97-AF65-F5344CB8AC3E}">
        <p14:creationId xmlns:p14="http://schemas.microsoft.com/office/powerpoint/2010/main" val="41373550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defRPr>
                <a:solidFill>
                  <a:schemeClr val="tx2"/>
                </a:solidFill>
              </a:defRPr>
            </a:lvl1p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D2C3588D-9E94-4144-9DA3-F84C352C206B}" type="datetime1">
              <a:rPr lang="ru-RU" smtClean="0"/>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pic>
        <p:nvPicPr>
          <p:cNvPr id="7" name="Picture 2" descr="http://finstar.com/front/fix/pre_foot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4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p:txBody>
          <a:bodyPr/>
          <a:lstStyle/>
          <a:p>
            <a:fld id="{4AFD40F4-0E4D-4221-AF7C-55BA2A9DB0CA}" type="datetime1">
              <a:rPr lang="ru-RU" smtClean="0"/>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95056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692696"/>
            <a:ext cx="2057400" cy="5433467"/>
          </a:xfrm>
        </p:spPr>
        <p:txBody>
          <a:bodyPr vert="eaVert"/>
          <a:lstStyle>
            <a:lvl1pPr>
              <a:defRPr>
                <a:solidFill>
                  <a:schemeClr val="tx2"/>
                </a:solidFill>
              </a:defRPr>
            </a:lvl1pPr>
          </a:lstStyle>
          <a:p>
            <a:r>
              <a:rPr lang="ru-RU"/>
              <a:t>Образец заголовка</a:t>
            </a:r>
          </a:p>
        </p:txBody>
      </p:sp>
      <p:sp>
        <p:nvSpPr>
          <p:cNvPr id="3" name="Вертикальный текст 2"/>
          <p:cNvSpPr>
            <a:spLocks noGrp="1"/>
          </p:cNvSpPr>
          <p:nvPr>
            <p:ph type="body" orient="vert" idx="1"/>
          </p:nvPr>
        </p:nvSpPr>
        <p:spPr>
          <a:xfrm>
            <a:off x="457200" y="692696"/>
            <a:ext cx="6019800" cy="543346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579389-570E-415D-9E4D-B1EB6D3575E2}" type="datetime1">
              <a:rPr lang="ru-RU" smtClean="0"/>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9826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442A7EC-9A80-4032-9534-DF1BF1E144B2}" type="datetime1">
              <a:rPr lang="ru-RU" smtClean="0"/>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32433445"/>
      </p:ext>
    </p:extLst>
  </p:cSld>
  <p:clrMapOvr>
    <a:masterClrMapping/>
  </p:clrMapOvr>
  <p:extLst>
    <p:ext uri="{DCECCB84-F9BA-43D5-87BE-67443E8EF086}">
      <p15:sldGuideLst xmlns:p15="http://schemas.microsoft.com/office/powerpoint/2012/main">
        <p15:guide id="2" pos="5602">
          <p15:clr>
            <a:srgbClr val="FBAE40"/>
          </p15:clr>
        </p15:guide>
        <p15:guide id="3" orient="horz" pos="436">
          <p15:clr>
            <a:srgbClr val="FBAE40"/>
          </p15:clr>
        </p15:guide>
        <p15:guide id="4" orient="horz" pos="38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05FF983-D4E0-4AC2-ABC3-C89C800AC54E}" type="datetime1">
              <a:rPr lang="ru-RU" smtClean="0"/>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3040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half" idx="2"/>
          </p:nvPr>
        </p:nvSpPr>
        <p:spPr>
          <a:xfrm>
            <a:off x="4648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Дата 4"/>
          <p:cNvSpPr>
            <a:spLocks noGrp="1"/>
          </p:cNvSpPr>
          <p:nvPr>
            <p:ph type="dt" sz="half" idx="10"/>
          </p:nvPr>
        </p:nvSpPr>
        <p:spPr/>
        <p:txBody>
          <a:bodyPr/>
          <a:lstStyle/>
          <a:p>
            <a:fld id="{D5B149DA-2B70-4C70-AADC-6EA99B8BD7A8}" type="datetime1">
              <a:rPr lang="ru-RU" smtClean="0"/>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7131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959049"/>
            <a:ext cx="4040188" cy="381719"/>
          </a:xfrm>
          <a:solidFill>
            <a:schemeClr val="tx2"/>
          </a:solidFill>
        </p:spPr>
        <p:txBody>
          <a:bodyPr anchor="ctr">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a:t>Образец текста</a:t>
            </a:r>
          </a:p>
        </p:txBody>
      </p:sp>
      <p:sp>
        <p:nvSpPr>
          <p:cNvPr id="4" name="Объект 3"/>
          <p:cNvSpPr>
            <a:spLocks noGrp="1"/>
          </p:cNvSpPr>
          <p:nvPr>
            <p:ph sz="half" idx="2"/>
          </p:nvPr>
        </p:nvSpPr>
        <p:spPr>
          <a:xfrm>
            <a:off x="457200" y="1340768"/>
            <a:ext cx="4040188"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Текст 4"/>
          <p:cNvSpPr>
            <a:spLocks noGrp="1"/>
          </p:cNvSpPr>
          <p:nvPr>
            <p:ph type="body" sz="quarter" idx="3"/>
          </p:nvPr>
        </p:nvSpPr>
        <p:spPr>
          <a:xfrm>
            <a:off x="4645025" y="959049"/>
            <a:ext cx="4041775" cy="381719"/>
          </a:xfrm>
          <a:solidFill>
            <a:schemeClr val="tx2"/>
          </a:solidFill>
        </p:spPr>
        <p:txBody>
          <a:bodyPr anchor="ctr">
            <a:no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1340768"/>
            <a:ext cx="4041775"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2F1A12F-C88F-4C19-974A-BB3C2204DDEC}" type="datetime1">
              <a:rPr lang="ru-RU" smtClean="0"/>
              <a:t>29.08.2017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329223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63CBA9EB-8B72-47E9-84EB-C85F8ABB4663}" type="datetime1">
              <a:rPr lang="ru-RU" smtClean="0"/>
              <a:t>29.08.2017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221994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CBD8D49-0218-44CB-A4E1-9492E9B21D5F}" type="datetime1">
              <a:rPr lang="ru-RU" smtClean="0"/>
              <a:t>29.08.2017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90635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692696"/>
            <a:ext cx="3008313" cy="1018034"/>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692696"/>
            <a:ext cx="5111750" cy="5433467"/>
          </a:xfrm>
        </p:spPr>
        <p:txBody>
          <a:bodyPr>
            <a:norm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Текст 3"/>
          <p:cNvSpPr>
            <a:spLocks noGrp="1"/>
          </p:cNvSpPr>
          <p:nvPr>
            <p:ph type="body" sz="half" idx="2"/>
          </p:nvPr>
        </p:nvSpPr>
        <p:spPr>
          <a:xfrm>
            <a:off x="457200" y="1700808"/>
            <a:ext cx="3008313" cy="44253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9E8BB31A-724C-4847-AA46-A8BA387B75F9}" type="datetime1">
              <a:rPr lang="ru-RU" smtClean="0"/>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147114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1C2CA34-F0F1-4791-8DA0-79530C852FFA}" type="datetime1">
              <a:rPr lang="ru-RU" smtClean="0"/>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t>‹#›</a:t>
            </a:fld>
            <a:endParaRPr lang="ru-RU"/>
          </a:p>
        </p:txBody>
      </p:sp>
    </p:spTree>
    <p:extLst>
      <p:ext uri="{BB962C8B-B14F-4D97-AF65-F5344CB8AC3E}">
        <p14:creationId xmlns:p14="http://schemas.microsoft.com/office/powerpoint/2010/main" val="403074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3">
            <a:extLst>
              <a:ext uri="{28A0092B-C50C-407E-A947-70E740481C1C}">
                <a14:useLocalDpi xmlns:a14="http://schemas.microsoft.com/office/drawing/2010/main" val="0"/>
              </a:ext>
            </a:extLst>
          </a:blip>
          <a:srcRect b="50000"/>
          <a:stretch/>
        </p:blipFill>
        <p:spPr bwMode="auto">
          <a:xfrm>
            <a:off x="0" y="6293136"/>
            <a:ext cx="9144000" cy="56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finstar.com/front/fix/pre_footer.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395536" y="116632"/>
            <a:ext cx="8159540" cy="312281"/>
          </a:xfrm>
          <a:prstGeom prst="rect">
            <a:avLst/>
          </a:prstGeom>
        </p:spPr>
        <p:txBody>
          <a:bodyPr vert="horz" lIns="91440" tIns="45720" rIns="91440" bIns="45720" rtlCol="0" anchor="ctr">
            <a:noAutofit/>
          </a:bodyPr>
          <a:lstStyle/>
          <a:p>
            <a:r>
              <a:rPr lang="ru-RU"/>
              <a:t>Образец заголовка</a:t>
            </a:r>
          </a:p>
        </p:txBody>
      </p:sp>
      <p:sp>
        <p:nvSpPr>
          <p:cNvPr id="3" name="Текст 2"/>
          <p:cNvSpPr>
            <a:spLocks noGrp="1"/>
          </p:cNvSpPr>
          <p:nvPr>
            <p:ph type="body" idx="1"/>
          </p:nvPr>
        </p:nvSpPr>
        <p:spPr>
          <a:xfrm>
            <a:off x="457200" y="836712"/>
            <a:ext cx="8229600" cy="5289451"/>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2"/>
          </p:nvPr>
        </p:nvSpPr>
        <p:spPr>
          <a:xfrm>
            <a:off x="457200" y="6525344"/>
            <a:ext cx="2133600" cy="283758"/>
          </a:xfrm>
          <a:prstGeom prst="rect">
            <a:avLst/>
          </a:prstGeom>
        </p:spPr>
        <p:txBody>
          <a:bodyPr vert="horz" lIns="91440" tIns="45720" rIns="91440" bIns="45720" rtlCol="0" anchor="ctr"/>
          <a:lstStyle>
            <a:lvl1pPr algn="l">
              <a:defRPr sz="1200">
                <a:solidFill>
                  <a:schemeClr val="tx1">
                    <a:tint val="75000"/>
                  </a:schemeClr>
                </a:solidFill>
              </a:defRPr>
            </a:lvl1pPr>
          </a:lstStyle>
          <a:p>
            <a:fld id="{34E10F41-CB58-4F6B-BE82-03F044FE9CA2}" type="datetime1">
              <a:rPr lang="ru-RU" smtClean="0"/>
              <a:t>29.08.2017</a:t>
            </a:fld>
            <a:endParaRPr lang="ru-RU"/>
          </a:p>
        </p:txBody>
      </p:sp>
      <p:sp>
        <p:nvSpPr>
          <p:cNvPr id="5" name="Нижний колонтитул 4"/>
          <p:cNvSpPr>
            <a:spLocks noGrp="1"/>
          </p:cNvSpPr>
          <p:nvPr>
            <p:ph type="ftr" sz="quarter" idx="3"/>
          </p:nvPr>
        </p:nvSpPr>
        <p:spPr>
          <a:xfrm>
            <a:off x="3124200" y="6525344"/>
            <a:ext cx="2895600" cy="28375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267004" y="6525344"/>
            <a:ext cx="720080" cy="283758"/>
          </a:xfrm>
          <a:prstGeom prst="rect">
            <a:avLst/>
          </a:prstGeom>
        </p:spPr>
        <p:txBody>
          <a:bodyPr vert="horz" lIns="91440" tIns="45720" rIns="91440" bIns="45720" rtlCol="0" anchor="ctr"/>
          <a:lstStyle>
            <a:lvl1pPr algn="r">
              <a:defRPr sz="1200">
                <a:solidFill>
                  <a:schemeClr val="tx2"/>
                </a:solidFill>
              </a:defRPr>
            </a:lvl1pPr>
          </a:lstStyle>
          <a:p>
            <a:fld id="{D7F305DA-160D-498F-B102-A1D8643B4A2C}" type="slidenum">
              <a:rPr lang="ru-RU" smtClean="0"/>
              <a:pPr/>
              <a:t>‹#›</a:t>
            </a:fld>
            <a:endParaRPr lang="ru-RU"/>
          </a:p>
        </p:txBody>
      </p:sp>
      <p:pic>
        <p:nvPicPr>
          <p:cNvPr id="10" name="Изображение 9"/>
          <p:cNvPicPr>
            <a:picLocks noChangeAspect="1"/>
          </p:cNvPicPr>
          <p:nvPr/>
        </p:nvPicPr>
        <p:blipFill>
          <a:blip r:embed="rId15"/>
          <a:stretch>
            <a:fillRect/>
          </a:stretch>
        </p:blipFill>
        <p:spPr>
          <a:xfrm>
            <a:off x="8315909" y="116632"/>
            <a:ext cx="540059" cy="360040"/>
          </a:xfrm>
          <a:prstGeom prst="rect">
            <a:avLst/>
          </a:prstGeom>
        </p:spPr>
      </p:pic>
    </p:spTree>
    <p:extLst>
      <p:ext uri="{BB962C8B-B14F-4D97-AF65-F5344CB8AC3E}">
        <p14:creationId xmlns:p14="http://schemas.microsoft.com/office/powerpoint/2010/main" val="148116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13">
          <p15:clr>
            <a:srgbClr val="F26B43"/>
          </p15:clr>
        </p15:guide>
        <p15:guide id="4" pos="5647">
          <p15:clr>
            <a:srgbClr val="F26B43"/>
          </p15:clr>
        </p15:guide>
        <p15:guide id="5" orient="horz" pos="527">
          <p15:clr>
            <a:srgbClr val="F26B43"/>
          </p15:clr>
        </p15:guide>
        <p15:guide id="6" orient="horz" pos="392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jpeg"/><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jpeg"/><Relationship Id="rId3" Type="http://schemas.openxmlformats.org/officeDocument/2006/relationships/image" Target="../media/image16.jpeg"/><Relationship Id="rId7" Type="http://schemas.openxmlformats.org/officeDocument/2006/relationships/image" Target="../media/image20.jpeg"/><Relationship Id="rId12"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gif"/><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emf"/></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hyperlink" Target="http://info.service.hc360.com/2016/08/051534466443.shtml"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chart" Target="../charts/char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tats.gov.cn(201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hyperlink" Target="http://www.queencapitalfinance.com/about" TargetMode="External"/><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hyperlink" Target="http://www.goldmategroup.co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en.fotic.com.cn/tabid/262/Default.aspx"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en.fotic.com.cn/tabid/275/Default.aspx"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hyperlink" Target="http://think.sifl.org/?p=6998"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6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67544" y="2368925"/>
            <a:ext cx="8278688" cy="794519"/>
          </a:xfrm>
        </p:spPr>
        <p:txBody>
          <a:bodyPr/>
          <a:lstStyle/>
          <a:p>
            <a:pPr algn="ctr"/>
            <a:r>
              <a:rPr lang="en-US" dirty="0"/>
              <a:t>Business plan of PDL business in China</a:t>
            </a:r>
            <a:br>
              <a:rPr lang="en-US" dirty="0"/>
            </a:br>
            <a:r>
              <a:rPr lang="en-US" sz="1800" dirty="0"/>
              <a:t>Prepared by APAC team</a:t>
            </a:r>
            <a:endParaRPr lang="ru-RU" sz="1800" dirty="0"/>
          </a:p>
        </p:txBody>
      </p:sp>
      <p:sp>
        <p:nvSpPr>
          <p:cNvPr id="6" name="Подзаголовок 2"/>
          <p:cNvSpPr>
            <a:spLocks noGrp="1"/>
          </p:cNvSpPr>
          <p:nvPr>
            <p:ph type="subTitle" idx="1"/>
          </p:nvPr>
        </p:nvSpPr>
        <p:spPr>
          <a:xfrm>
            <a:off x="1406488" y="5157192"/>
            <a:ext cx="6400800" cy="720080"/>
          </a:xfrm>
        </p:spPr>
        <p:txBody>
          <a:bodyPr vert="horz" lIns="91440" tIns="45720" rIns="91440" bIns="45720" rtlCol="0" anchor="t">
            <a:normAutofit/>
          </a:bodyPr>
          <a:lstStyle/>
          <a:p>
            <a:r>
              <a:rPr lang="en-US" dirty="0"/>
              <a:t>27.09.2016</a:t>
            </a:r>
          </a:p>
        </p:txBody>
      </p:sp>
      <p:pic>
        <p:nvPicPr>
          <p:cNvPr id="4" name="Изображение 3"/>
          <p:cNvPicPr>
            <a:picLocks noChangeAspect="1"/>
          </p:cNvPicPr>
          <p:nvPr/>
        </p:nvPicPr>
        <p:blipFill>
          <a:blip r:embed="rId3"/>
          <a:stretch>
            <a:fillRect/>
          </a:stretch>
        </p:blipFill>
        <p:spPr>
          <a:xfrm>
            <a:off x="3707904" y="3429000"/>
            <a:ext cx="1979712" cy="1319808"/>
          </a:xfrm>
          <a:prstGeom prst="rect">
            <a:avLst/>
          </a:prstGeom>
        </p:spPr>
      </p:pic>
    </p:spTree>
    <p:extLst>
      <p:ext uri="{BB962C8B-B14F-4D97-AF65-F5344CB8AC3E}">
        <p14:creationId xmlns:p14="http://schemas.microsoft.com/office/powerpoint/2010/main" val="110865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idx="4294967295"/>
          </p:nvPr>
        </p:nvSpPr>
        <p:spPr/>
        <p:txBody>
          <a:bodyPr/>
          <a:lstStyle/>
          <a:p>
            <a:r>
              <a:rPr lang="en-US" dirty="0">
                <a:solidFill>
                  <a:srgbClr val="FFFFFF"/>
                </a:solidFill>
              </a:rPr>
              <a:t>3.4 Trust</a:t>
            </a:r>
            <a:r>
              <a:rPr lang="ru-RU" dirty="0">
                <a:solidFill>
                  <a:srgbClr val="FFFFFF"/>
                </a:solidFill>
              </a:rPr>
              <a:t> </a:t>
            </a:r>
            <a:r>
              <a:rPr lang="en-US" dirty="0">
                <a:solidFill>
                  <a:srgbClr val="FFFFFF"/>
                </a:solidFill>
              </a:rPr>
              <a:t>setup</a:t>
            </a:r>
          </a:p>
        </p:txBody>
      </p:sp>
      <p:sp>
        <p:nvSpPr>
          <p:cNvPr id="4" name="Slide Number Placeholder 3"/>
          <p:cNvSpPr txBox="1">
            <a:spLocks noGrp="1"/>
          </p:cNvSpPr>
          <p:nvPr/>
        </p:nvSpPr>
        <p:spPr>
          <a:xfrm>
            <a:off x="8267700" y="6524625"/>
            <a:ext cx="719138" cy="284163"/>
          </a:xfrm>
          <a:prstGeom prst="rect">
            <a:avLst/>
          </a:prstGeom>
          <a:noFill/>
        </p:spPr>
        <p:txBody>
          <a:bodyPr anchor="ctr"/>
          <a:lstStyle/>
          <a:p>
            <a:pPr algn="r" fontAlgn="auto">
              <a:spcBef>
                <a:spcPts val="0"/>
              </a:spcBef>
              <a:spcAft>
                <a:spcPts val="0"/>
              </a:spcAft>
              <a:defRPr/>
            </a:pPr>
            <a:fld id="{D5033801-6075-449E-9AC7-C00471AC9186}" type="slidenum">
              <a:rPr lang="ru-RU" sz="1200">
                <a:solidFill>
                  <a:schemeClr val="tx2"/>
                </a:solidFill>
                <a:latin typeface="+mn-lt"/>
                <a:cs typeface="+mn-cs"/>
              </a:rPr>
              <a:pPr algn="r" fontAlgn="auto">
                <a:spcBef>
                  <a:spcPts val="0"/>
                </a:spcBef>
                <a:spcAft>
                  <a:spcPts val="0"/>
                </a:spcAft>
                <a:defRPr/>
              </a:pPr>
              <a:t>10</a:t>
            </a:fld>
            <a:endParaRPr lang="ru-RU" sz="1200">
              <a:solidFill>
                <a:schemeClr val="tx2"/>
              </a:solidFill>
              <a:latin typeface="+mn-lt"/>
              <a:cs typeface="+mn-cs"/>
            </a:endParaRPr>
          </a:p>
        </p:txBody>
      </p:sp>
      <p:sp>
        <p:nvSpPr>
          <p:cNvPr id="7" name="Rectangle 7"/>
          <p:cNvSpPr>
            <a:spLocks noChangeArrowheads="1"/>
          </p:cNvSpPr>
          <p:nvPr/>
        </p:nvSpPr>
        <p:spPr bwMode="auto">
          <a:xfrm>
            <a:off x="285730" y="764704"/>
            <a:ext cx="8515315" cy="1754326"/>
          </a:xfrm>
          <a:prstGeom prst="rect">
            <a:avLst/>
          </a:prstGeom>
          <a:noFill/>
          <a:ln w="9525">
            <a:noFill/>
            <a:miter lim="800000"/>
            <a:headEnd/>
            <a:tailEnd/>
          </a:ln>
        </p:spPr>
        <p:txBody>
          <a:bodyPr wrap="square">
            <a:spAutoFit/>
          </a:bodyPr>
          <a:lstStyle/>
          <a:p>
            <a:pPr marL="285750" indent="-285750">
              <a:spcAft>
                <a:spcPts val="600"/>
              </a:spcAft>
              <a:buFont typeface="Arial" panose="020B0604020202020204" pitchFamily="34" charset="0"/>
              <a:buChar char="•"/>
            </a:pPr>
            <a:r>
              <a:rPr lang="en-US" sz="1400" dirty="0">
                <a:latin typeface="Calibri" pitchFamily="34" charset="0"/>
                <a:ea typeface="Calibri" pitchFamily="34" charset="0"/>
                <a:cs typeface="Times New Roman" pitchFamily="18" charset="0"/>
              </a:rPr>
              <a:t>Definition of the Trust company in China – company, holding a special permission, allowing granting loans both to individuals and legal entities and “leasing the license” (via trust asset management agreement), which is a unique feature of the Chinese financial market</a:t>
            </a:r>
          </a:p>
          <a:p>
            <a:pPr marL="285750" indent="-285750">
              <a:spcAft>
                <a:spcPts val="600"/>
              </a:spcAft>
              <a:buFont typeface="Arial" panose="020B0604020202020204" pitchFamily="34" charset="0"/>
              <a:buChar char="•"/>
            </a:pPr>
            <a:r>
              <a:rPr lang="en-US" sz="1400" dirty="0"/>
              <a:t>In our case “LGC” (our company) will acquire potential customer, will conduct credit decisioning and send successful applicants to Trust for issuing the loan. In order to obtain a loan, the customer will need to conclude a 3-party agreement with Trust and LGC. </a:t>
            </a:r>
          </a:p>
          <a:p>
            <a:pPr marL="285750" indent="-285750">
              <a:spcAft>
                <a:spcPts val="600"/>
              </a:spcAft>
              <a:buFont typeface="Arial" panose="020B0604020202020204" pitchFamily="34" charset="0"/>
              <a:buChar char="•"/>
            </a:pPr>
            <a:r>
              <a:rPr lang="en-US" sz="1400" dirty="0"/>
              <a:t>Contractual relations scheme:</a:t>
            </a:r>
          </a:p>
        </p:txBody>
      </p:sp>
      <p:pic>
        <p:nvPicPr>
          <p:cNvPr id="2" name="Picture 1"/>
          <p:cNvPicPr>
            <a:picLocks noChangeAspect="1"/>
          </p:cNvPicPr>
          <p:nvPr/>
        </p:nvPicPr>
        <p:blipFill>
          <a:blip r:embed="rId3"/>
          <a:stretch>
            <a:fillRect/>
          </a:stretch>
        </p:blipFill>
        <p:spPr>
          <a:xfrm>
            <a:off x="899592" y="2689696"/>
            <a:ext cx="7128976" cy="1963440"/>
          </a:xfrm>
          <a:prstGeom prst="rect">
            <a:avLst/>
          </a:prstGeom>
        </p:spPr>
      </p:pic>
      <p:sp>
        <p:nvSpPr>
          <p:cNvPr id="3" name="Rectangle 2"/>
          <p:cNvSpPr/>
          <p:nvPr/>
        </p:nvSpPr>
        <p:spPr>
          <a:xfrm>
            <a:off x="285730" y="5013176"/>
            <a:ext cx="8515315" cy="1246495"/>
          </a:xfrm>
          <a:prstGeom prst="rect">
            <a:avLst/>
          </a:prstGeom>
          <a:solidFill>
            <a:schemeClr val="accent1">
              <a:lumMod val="20000"/>
              <a:lumOff val="80000"/>
            </a:schemeClr>
          </a:solidFill>
          <a:ln>
            <a:solidFill>
              <a:schemeClr val="accent1"/>
            </a:solidFill>
          </a:ln>
        </p:spPr>
        <p:txBody>
          <a:bodyPr wrap="square" rtlCol="0" anchor="t">
            <a:spAutoFit/>
          </a:bodyPr>
          <a:lstStyle/>
          <a:p>
            <a:pPr>
              <a:spcAft>
                <a:spcPts val="600"/>
              </a:spcAft>
            </a:pPr>
            <a:r>
              <a:rPr lang="en-US" sz="1400" dirty="0"/>
              <a:t>Advantages: ability to officially issue loans on Trust balance (secured by our deposit placed at Trust), official access to credit bureaus, receiving support in negotiations with authorities, networking, etc. Also at a later stage – possibility of fundraising from the Trust company</a:t>
            </a:r>
            <a:endParaRPr lang="ru-RU" sz="1400" dirty="0"/>
          </a:p>
          <a:p>
            <a:pPr>
              <a:spcAft>
                <a:spcPts val="600"/>
              </a:spcAft>
            </a:pPr>
            <a:r>
              <a:rPr lang="en-US" sz="1400" dirty="0"/>
              <a:t>Risks: absolute dependence on the chosen Trust partner in terms of licensing and product development possibilities, relatively expensive fees for Trust services (1% of turnover)</a:t>
            </a:r>
          </a:p>
        </p:txBody>
      </p:sp>
    </p:spTree>
    <p:extLst>
      <p:ext uri="{BB962C8B-B14F-4D97-AF65-F5344CB8AC3E}">
        <p14:creationId xmlns:p14="http://schemas.microsoft.com/office/powerpoint/2010/main" val="2448532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l="1753" t="4925" r="1801" b="1506"/>
          <a:stretch/>
        </p:blipFill>
        <p:spPr>
          <a:xfrm>
            <a:off x="2051720" y="1772816"/>
            <a:ext cx="3960440" cy="2736304"/>
          </a:xfrm>
          <a:prstGeom prst="rect">
            <a:avLst/>
          </a:prstGeom>
        </p:spPr>
      </p:pic>
      <p:sp>
        <p:nvSpPr>
          <p:cNvPr id="2" name="Title 1"/>
          <p:cNvSpPr>
            <a:spLocks noGrp="1"/>
          </p:cNvSpPr>
          <p:nvPr>
            <p:ph type="title"/>
          </p:nvPr>
        </p:nvSpPr>
        <p:spPr/>
        <p:txBody>
          <a:bodyPr/>
          <a:lstStyle/>
          <a:p>
            <a:r>
              <a:rPr lang="en-US" dirty="0"/>
              <a:t>3.5 P2P setup</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D7F305DA-160D-498F-B102-A1D8643B4A2C}" type="slidenum">
              <a:rPr lang="ru-RU" smtClean="0"/>
              <a:pPr/>
              <a:t>11</a:t>
            </a:fld>
            <a:endParaRPr lang="ru-RU"/>
          </a:p>
        </p:txBody>
      </p:sp>
      <p:sp>
        <p:nvSpPr>
          <p:cNvPr id="8" name="Rectangle 7"/>
          <p:cNvSpPr/>
          <p:nvPr/>
        </p:nvSpPr>
        <p:spPr>
          <a:xfrm>
            <a:off x="251520" y="764704"/>
            <a:ext cx="8640960" cy="1246495"/>
          </a:xfrm>
          <a:prstGeom prst="rect">
            <a:avLst/>
          </a:prstGeom>
        </p:spPr>
        <p:txBody>
          <a:bodyPr wrap="square">
            <a:spAutoFit/>
          </a:bodyPr>
          <a:lstStyle/>
          <a:p>
            <a:pPr marL="285750" indent="-285750">
              <a:spcAft>
                <a:spcPts val="6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Our company will provide customer acquisition services to (nominee) investors and borrowers and will charge service fee from borrowers for that. Loan disbursement will be done from (nominee) investor’s personal account to customer’s account. The other existing p2p companies, for example such as “</a:t>
            </a:r>
            <a:r>
              <a:rPr lang="en-US" sz="1400" dirty="0" err="1">
                <a:latin typeface="Calibri" panose="020F0502020204030204" pitchFamily="34" charset="0"/>
                <a:ea typeface="Calibri" panose="020F0502020204030204" pitchFamily="34" charset="0"/>
                <a:cs typeface="Times New Roman" panose="02020603050405020304" pitchFamily="18" charset="0"/>
              </a:rPr>
              <a:t>CashBus</a:t>
            </a:r>
            <a:r>
              <a:rPr lang="en-US" sz="1400" dirty="0">
                <a:latin typeface="Calibri" panose="020F0502020204030204" pitchFamily="34" charset="0"/>
                <a:ea typeface="Calibri" panose="020F0502020204030204" pitchFamily="34" charset="0"/>
                <a:cs typeface="Times New Roman" panose="02020603050405020304" pitchFamily="18" charset="0"/>
              </a:rPr>
              <a:t>”, “</a:t>
            </a:r>
            <a:r>
              <a:rPr lang="en-US" sz="1400" dirty="0" err="1">
                <a:latin typeface="Calibri" panose="020F0502020204030204" pitchFamily="34" charset="0"/>
                <a:ea typeface="Calibri" panose="020F0502020204030204" pitchFamily="34" charset="0"/>
                <a:cs typeface="Times New Roman" panose="02020603050405020304" pitchFamily="18" charset="0"/>
              </a:rPr>
              <a:t>Shoujidai</a:t>
            </a:r>
            <a:r>
              <a:rPr lang="en-US" sz="1400" dirty="0">
                <a:latin typeface="Calibri" panose="020F0502020204030204" pitchFamily="34" charset="0"/>
                <a:ea typeface="Calibri" panose="020F0502020204030204" pitchFamily="34" charset="0"/>
                <a:cs typeface="Times New Roman" panose="02020603050405020304" pitchFamily="18" charset="0"/>
              </a:rPr>
              <a:t>” also use the same scheme</a:t>
            </a:r>
          </a:p>
          <a:p>
            <a:pPr marL="285750" indent="-285750">
              <a:spcAft>
                <a:spcPts val="600"/>
              </a:spcAft>
              <a:buFont typeface="Arial" panose="020B0604020202020204" pitchFamily="34" charset="0"/>
              <a:buChar char="•"/>
            </a:pPr>
            <a:r>
              <a:rPr lang="en-US" sz="1400" dirty="0">
                <a:latin typeface="Calibri" panose="020F0502020204030204" pitchFamily="34" charset="0"/>
                <a:ea typeface="Calibri" panose="020F0502020204030204" pitchFamily="34" charset="0"/>
                <a:cs typeface="Times New Roman" panose="02020603050405020304" pitchFamily="18" charset="0"/>
              </a:rPr>
              <a:t>Contractual relations:</a:t>
            </a:r>
          </a:p>
        </p:txBody>
      </p:sp>
      <p:sp>
        <p:nvSpPr>
          <p:cNvPr id="3" name="Rectangle 2"/>
          <p:cNvSpPr/>
          <p:nvPr/>
        </p:nvSpPr>
        <p:spPr>
          <a:xfrm>
            <a:off x="323528" y="4941168"/>
            <a:ext cx="8496944" cy="1031051"/>
          </a:xfrm>
          <a:prstGeom prst="rect">
            <a:avLst/>
          </a:prstGeom>
          <a:solidFill>
            <a:schemeClr val="accent1">
              <a:lumMod val="20000"/>
              <a:lumOff val="80000"/>
            </a:schemeClr>
          </a:solidFill>
          <a:ln>
            <a:solidFill>
              <a:schemeClr val="accent1"/>
            </a:solidFill>
          </a:ln>
        </p:spPr>
        <p:txBody>
          <a:bodyPr wrap="square" rtlCol="0" anchor="t">
            <a:spAutoFit/>
          </a:bodyPr>
          <a:lstStyle/>
          <a:p>
            <a:pPr>
              <a:spcAft>
                <a:spcPts val="600"/>
              </a:spcAft>
            </a:pPr>
            <a:r>
              <a:rPr lang="en-US" sz="1400" dirty="0"/>
              <a:t>Advantages: no need to obtain license, easy to start operations</a:t>
            </a:r>
            <a:endParaRPr lang="ru-RU" sz="1400" dirty="0"/>
          </a:p>
          <a:p>
            <a:pPr>
              <a:spcAft>
                <a:spcPts val="600"/>
              </a:spcAft>
            </a:pPr>
            <a:r>
              <a:rPr lang="en-US" sz="1400" dirty="0"/>
              <a:t>Risks:</a:t>
            </a:r>
            <a:r>
              <a:rPr lang="ru-RU" sz="1400" dirty="0"/>
              <a:t> </a:t>
            </a:r>
            <a:r>
              <a:rPr lang="en-US" sz="1400" dirty="0"/>
              <a:t>nominee investor related risks, critical after reaching considerable sales volume, strict control from the authorities due to recent crash of several large local p2p companies, advertising restrictions (all the major internet resources require presenting credit institution licence as an obligatory condition)</a:t>
            </a:r>
          </a:p>
        </p:txBody>
      </p:sp>
    </p:spTree>
    <p:extLst>
      <p:ext uri="{BB962C8B-B14F-4D97-AF65-F5344CB8AC3E}">
        <p14:creationId xmlns:p14="http://schemas.microsoft.com/office/powerpoint/2010/main" val="2599614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Заголовок 1"/>
          <p:cNvSpPr>
            <a:spLocks noGrp="1"/>
          </p:cNvSpPr>
          <p:nvPr>
            <p:ph type="title"/>
          </p:nvPr>
        </p:nvSpPr>
        <p:spPr/>
        <p:txBody>
          <a:bodyPr/>
          <a:lstStyle/>
          <a:p>
            <a:r>
              <a:rPr lang="en-US" dirty="0"/>
              <a:t>3.6 Key regulatory points</a:t>
            </a:r>
            <a:endParaRPr lang="ru-RU" dirty="0"/>
          </a:p>
        </p:txBody>
      </p:sp>
      <p:sp>
        <p:nvSpPr>
          <p:cNvPr id="6" name="Номер слайда 5"/>
          <p:cNvSpPr>
            <a:spLocks noGrp="1"/>
          </p:cNvSpPr>
          <p:nvPr>
            <p:ph type="sldNum" sz="quarter" idx="12"/>
          </p:nvPr>
        </p:nvSpPr>
        <p:spPr/>
        <p:txBody>
          <a:bodyPr/>
          <a:lstStyle/>
          <a:p>
            <a:fld id="{D7F305DA-160D-498F-B102-A1D8643B4A2C}" type="slidenum">
              <a:rPr lang="ru-RU" smtClean="0"/>
              <a:t>12</a:t>
            </a:fld>
            <a:endParaRPr lang="ru-RU"/>
          </a:p>
        </p:txBody>
      </p:sp>
      <p:graphicFrame>
        <p:nvGraphicFramePr>
          <p:cNvPr id="2" name="Таблица 1"/>
          <p:cNvGraphicFramePr>
            <a:graphicFrameLocks noGrp="1"/>
          </p:cNvGraphicFramePr>
          <p:nvPr>
            <p:extLst>
              <p:ext uri="{D42A27DB-BD31-4B8C-83A1-F6EECF244321}">
                <p14:modId xmlns:p14="http://schemas.microsoft.com/office/powerpoint/2010/main" val="4137693692"/>
              </p:ext>
            </p:extLst>
          </p:nvPr>
        </p:nvGraphicFramePr>
        <p:xfrm>
          <a:off x="228924" y="764704"/>
          <a:ext cx="8663555" cy="4667209"/>
        </p:xfrm>
        <a:graphic>
          <a:graphicData uri="http://schemas.openxmlformats.org/drawingml/2006/table">
            <a:tbl>
              <a:tblPr firstRow="1" bandRow="1">
                <a:tableStyleId>{3C2FFA5D-87B4-456A-9821-1D502468CF0F}</a:tableStyleId>
              </a:tblPr>
              <a:tblGrid>
                <a:gridCol w="283322">
                  <a:extLst>
                    <a:ext uri="{9D8B030D-6E8A-4147-A177-3AD203B41FA5}">
                      <a16:colId xmlns:a16="http://schemas.microsoft.com/office/drawing/2014/main" val="20002"/>
                    </a:ext>
                  </a:extLst>
                </a:gridCol>
                <a:gridCol w="2124918">
                  <a:extLst>
                    <a:ext uri="{9D8B030D-6E8A-4147-A177-3AD203B41FA5}">
                      <a16:colId xmlns:a16="http://schemas.microsoft.com/office/drawing/2014/main" val="20000"/>
                    </a:ext>
                  </a:extLst>
                </a:gridCol>
                <a:gridCol w="3045714">
                  <a:extLst>
                    <a:ext uri="{9D8B030D-6E8A-4147-A177-3AD203B41FA5}">
                      <a16:colId xmlns:a16="http://schemas.microsoft.com/office/drawing/2014/main" val="20001"/>
                    </a:ext>
                  </a:extLst>
                </a:gridCol>
                <a:gridCol w="3209601">
                  <a:extLst>
                    <a:ext uri="{9D8B030D-6E8A-4147-A177-3AD203B41FA5}">
                      <a16:colId xmlns:a16="http://schemas.microsoft.com/office/drawing/2014/main" val="20003"/>
                    </a:ext>
                  </a:extLst>
                </a:gridCol>
              </a:tblGrid>
              <a:tr h="426390">
                <a:tc>
                  <a:txBody>
                    <a:bodyPr/>
                    <a:lstStyle/>
                    <a:p>
                      <a:pPr algn="ctr"/>
                      <a:r>
                        <a:rPr lang="en-US" sz="1200" b="1" dirty="0"/>
                        <a:t>#</a:t>
                      </a:r>
                      <a:endParaRPr lang="ru-RU" sz="1200" b="1" dirty="0"/>
                    </a:p>
                  </a:txBody>
                  <a:tcPr/>
                </a:tc>
                <a:tc>
                  <a:txBody>
                    <a:bodyPr/>
                    <a:lstStyle/>
                    <a:p>
                      <a:pPr algn="ctr"/>
                      <a:r>
                        <a:rPr lang="en-US" sz="1200" b="1" dirty="0"/>
                        <a:t>Issue</a:t>
                      </a:r>
                      <a:endParaRPr lang="ru-RU" sz="1200" b="1" dirty="0"/>
                    </a:p>
                  </a:txBody>
                  <a:tcPr/>
                </a:tc>
                <a:tc>
                  <a:txBody>
                    <a:bodyPr/>
                    <a:lstStyle/>
                    <a:p>
                      <a:pPr algn="ctr"/>
                      <a:r>
                        <a:rPr lang="en-US" sz="1200" b="1" dirty="0"/>
                        <a:t>P2P</a:t>
                      </a:r>
                      <a:endParaRPr lang="ru-RU" sz="1200" b="1" dirty="0"/>
                    </a:p>
                  </a:txBody>
                  <a:tcPr/>
                </a:tc>
                <a:tc>
                  <a:txBody>
                    <a:bodyPr/>
                    <a:lstStyle/>
                    <a:p>
                      <a:pPr algn="ctr"/>
                      <a:r>
                        <a:rPr lang="en-US" sz="1200" b="1" dirty="0"/>
                        <a:t>Trust</a:t>
                      </a:r>
                      <a:endParaRPr lang="ru-RU" sz="1200" b="1" dirty="0"/>
                    </a:p>
                  </a:txBody>
                  <a:tcPr/>
                </a:tc>
                <a:extLst>
                  <a:ext uri="{0D108BD9-81ED-4DB2-BD59-A6C34878D82A}">
                    <a16:rowId xmlns:a16="http://schemas.microsoft.com/office/drawing/2014/main" val="10000"/>
                  </a:ext>
                </a:extLst>
              </a:tr>
              <a:tr h="631698">
                <a:tc>
                  <a:txBody>
                    <a:bodyPr/>
                    <a:lstStyle/>
                    <a:p>
                      <a:r>
                        <a:rPr lang="en-US" sz="1200" b="0" dirty="0"/>
                        <a:t>1</a:t>
                      </a:r>
                      <a:endParaRPr lang="ru-RU" sz="1200" b="0" dirty="0"/>
                    </a:p>
                  </a:txBody>
                  <a:tcPr>
                    <a:solidFill>
                      <a:schemeClr val="bg1"/>
                    </a:solidFill>
                  </a:tcPr>
                </a:tc>
                <a:tc>
                  <a:txBody>
                    <a:bodyPr/>
                    <a:lstStyle/>
                    <a:p>
                      <a:r>
                        <a:rPr lang="en-US" sz="1200" b="0" baseline="0" dirty="0">
                          <a:solidFill>
                            <a:schemeClr val="tx1">
                              <a:lumMod val="95000"/>
                              <a:lumOff val="5000"/>
                            </a:schemeClr>
                          </a:solidFill>
                        </a:rPr>
                        <a:t>Disbursement &amp; Repayment</a:t>
                      </a:r>
                      <a:endParaRPr lang="ru-RU" sz="1200" b="0" dirty="0">
                        <a:solidFill>
                          <a:schemeClr val="tx1">
                            <a:lumMod val="95000"/>
                            <a:lumOff val="5000"/>
                          </a:schemeClr>
                        </a:solidFill>
                      </a:endParaRPr>
                    </a:p>
                  </a:txBody>
                  <a:tcPr>
                    <a:solidFill>
                      <a:schemeClr val="bg1"/>
                    </a:solidFill>
                  </a:tcPr>
                </a:tc>
                <a:tc>
                  <a:txBody>
                    <a:bodyPr/>
                    <a:lstStyle/>
                    <a:p>
                      <a:pPr algn="l"/>
                      <a:r>
                        <a:rPr lang="en-US" sz="1200" b="0" dirty="0">
                          <a:solidFill>
                            <a:schemeClr val="tx1">
                              <a:lumMod val="95000"/>
                              <a:lumOff val="5000"/>
                            </a:schemeClr>
                          </a:solidFill>
                        </a:rPr>
                        <a:t>Interbank transfer</a:t>
                      </a:r>
                      <a:r>
                        <a:rPr lang="en-US" sz="1200" b="0" baseline="0" dirty="0">
                          <a:solidFill>
                            <a:schemeClr val="tx1">
                              <a:lumMod val="95000"/>
                              <a:lumOff val="5000"/>
                            </a:schemeClr>
                          </a:solidFill>
                        </a:rPr>
                        <a:t> only.</a:t>
                      </a:r>
                      <a:endParaRPr lang="ru-RU" sz="1200" b="0" dirty="0">
                        <a:solidFill>
                          <a:schemeClr val="tx1">
                            <a:lumMod val="95000"/>
                            <a:lumOff val="5000"/>
                          </a:schemeClr>
                        </a:solidFill>
                      </a:endParaRPr>
                    </a:p>
                  </a:txBody>
                  <a:tcPr>
                    <a:solidFill>
                      <a:schemeClr val="bg1"/>
                    </a:solidFill>
                  </a:tcPr>
                </a:tc>
                <a:tc>
                  <a:txBody>
                    <a:bodyPr/>
                    <a:lstStyle/>
                    <a:p>
                      <a:r>
                        <a:rPr lang="en-US" sz="1200" b="0" dirty="0">
                          <a:solidFill>
                            <a:schemeClr val="tx1">
                              <a:lumMod val="95000"/>
                              <a:lumOff val="5000"/>
                            </a:schemeClr>
                          </a:solidFill>
                        </a:rPr>
                        <a:t>Processed </a:t>
                      </a:r>
                      <a:r>
                        <a:rPr lang="en-US" sz="1200" b="0" baseline="0" dirty="0">
                          <a:solidFill>
                            <a:schemeClr val="tx1">
                              <a:lumMod val="95000"/>
                              <a:lumOff val="5000"/>
                            </a:schemeClr>
                          </a:solidFill>
                        </a:rPr>
                        <a:t>by the Trust company in cooperation with local Payment system, direct debit service is available</a:t>
                      </a:r>
                      <a:endParaRPr lang="ru-RU" sz="1200" b="0" dirty="0">
                        <a:solidFill>
                          <a:schemeClr val="tx1">
                            <a:lumMod val="95000"/>
                            <a:lumOff val="5000"/>
                          </a:schemeClr>
                        </a:solidFill>
                      </a:endParaRPr>
                    </a:p>
                  </a:txBody>
                  <a:tcPr>
                    <a:solidFill>
                      <a:schemeClr val="bg1"/>
                    </a:solidFill>
                  </a:tcPr>
                </a:tc>
                <a:extLst>
                  <a:ext uri="{0D108BD9-81ED-4DB2-BD59-A6C34878D82A}">
                    <a16:rowId xmlns:a16="http://schemas.microsoft.com/office/drawing/2014/main" val="10001"/>
                  </a:ext>
                </a:extLst>
              </a:tr>
              <a:tr h="497455">
                <a:tc>
                  <a:txBody>
                    <a:bodyPr/>
                    <a:lstStyle/>
                    <a:p>
                      <a:r>
                        <a:rPr lang="en-US" sz="1200" b="0" dirty="0"/>
                        <a:t>2</a:t>
                      </a:r>
                      <a:endParaRPr lang="ru-RU" sz="1200" b="0" dirty="0"/>
                    </a:p>
                  </a:txBody>
                  <a:tcPr>
                    <a:solidFill>
                      <a:schemeClr val="bg1"/>
                    </a:solidFill>
                  </a:tcPr>
                </a:tc>
                <a:tc>
                  <a:txBody>
                    <a:bodyPr/>
                    <a:lstStyle/>
                    <a:p>
                      <a:r>
                        <a:rPr lang="en-US" sz="1200" b="0" dirty="0">
                          <a:solidFill>
                            <a:schemeClr val="tx1">
                              <a:lumMod val="95000"/>
                              <a:lumOff val="5000"/>
                            </a:schemeClr>
                          </a:solidFill>
                        </a:rPr>
                        <a:t>Interest cap</a:t>
                      </a:r>
                      <a:endParaRPr lang="ru-RU" sz="1200" b="0" dirty="0">
                        <a:solidFill>
                          <a:schemeClr val="tx1">
                            <a:lumMod val="95000"/>
                            <a:lumOff val="5000"/>
                          </a:schemeClr>
                        </a:solidFill>
                      </a:endParaRPr>
                    </a:p>
                  </a:txBody>
                  <a:tcPr>
                    <a:solidFill>
                      <a:schemeClr val="bg1"/>
                    </a:solidFill>
                  </a:tcPr>
                </a:tc>
                <a:tc gridSpan="2">
                  <a:txBody>
                    <a:bodyPr/>
                    <a:lstStyle/>
                    <a:p>
                      <a:pPr algn="l"/>
                      <a:r>
                        <a:rPr lang="en-US" sz="1200" b="0" dirty="0">
                          <a:solidFill>
                            <a:schemeClr val="tx1">
                              <a:lumMod val="95000"/>
                              <a:lumOff val="5000"/>
                            </a:schemeClr>
                          </a:solidFill>
                        </a:rPr>
                        <a:t>24% per annum, covers only interest rate</a:t>
                      </a:r>
                      <a:endParaRPr lang="ru-RU" sz="1200" b="0" dirty="0">
                        <a:solidFill>
                          <a:schemeClr val="tx1">
                            <a:lumMod val="95000"/>
                            <a:lumOff val="5000"/>
                          </a:schemeClr>
                        </a:solidFill>
                      </a:endParaRPr>
                    </a:p>
                  </a:txBody>
                  <a:tcPr>
                    <a:solidFill>
                      <a:schemeClr val="bg1"/>
                    </a:solidFill>
                  </a:tcPr>
                </a:tc>
                <a:tc hMerge="1">
                  <a:txBody>
                    <a:bodyPr/>
                    <a:lstStyle/>
                    <a:p>
                      <a:endParaRPr lang="en-US"/>
                    </a:p>
                  </a:txBody>
                  <a:tcPr/>
                </a:tc>
                <a:extLst>
                  <a:ext uri="{0D108BD9-81ED-4DB2-BD59-A6C34878D82A}">
                    <a16:rowId xmlns:a16="http://schemas.microsoft.com/office/drawing/2014/main" val="10002"/>
                  </a:ext>
                </a:extLst>
              </a:tr>
              <a:tr h="483536">
                <a:tc>
                  <a:txBody>
                    <a:bodyPr/>
                    <a:lstStyle/>
                    <a:p>
                      <a:r>
                        <a:rPr lang="en-US" sz="1200" b="0" dirty="0"/>
                        <a:t>3</a:t>
                      </a:r>
                      <a:endParaRPr lang="ru-RU" sz="1200" b="0" dirty="0"/>
                    </a:p>
                  </a:txBody>
                  <a:tcPr>
                    <a:solidFill>
                      <a:schemeClr val="bg1"/>
                    </a:solidFill>
                  </a:tcPr>
                </a:tc>
                <a:tc>
                  <a:txBody>
                    <a:bodyPr/>
                    <a:lstStyle/>
                    <a:p>
                      <a:r>
                        <a:rPr lang="en-US" sz="1200" b="0" dirty="0">
                          <a:solidFill>
                            <a:schemeClr val="tx1">
                              <a:lumMod val="95000"/>
                              <a:lumOff val="5000"/>
                            </a:schemeClr>
                          </a:solidFill>
                        </a:rPr>
                        <a:t>KYC</a:t>
                      </a:r>
                      <a:endParaRPr lang="ru-RU" sz="1200" b="0" dirty="0">
                        <a:solidFill>
                          <a:schemeClr val="tx1">
                            <a:lumMod val="95000"/>
                            <a:lumOff val="5000"/>
                          </a:schemeClr>
                        </a:solidFill>
                      </a:endParaRPr>
                    </a:p>
                  </a:txBody>
                  <a:tcPr>
                    <a:solidFill>
                      <a:schemeClr val="bg1"/>
                    </a:solidFill>
                  </a:tcPr>
                </a:tc>
                <a:tc gridSpan="2">
                  <a:txBody>
                    <a:bodyPr/>
                    <a:lstStyle/>
                    <a:p>
                      <a:pPr algn="l"/>
                      <a:r>
                        <a:rPr lang="en-US" sz="1200" b="0" dirty="0">
                          <a:solidFill>
                            <a:schemeClr val="tx1">
                              <a:lumMod val="95000"/>
                              <a:lumOff val="5000"/>
                            </a:schemeClr>
                          </a:solidFill>
                        </a:rPr>
                        <a:t>No need in case of using customers’ existing bank accounts</a:t>
                      </a:r>
                      <a:endParaRPr lang="ru-RU" sz="1200" b="0" dirty="0">
                        <a:solidFill>
                          <a:schemeClr val="tx1">
                            <a:lumMod val="95000"/>
                            <a:lumOff val="5000"/>
                          </a:schemeClr>
                        </a:solidFill>
                      </a:endParaRPr>
                    </a:p>
                  </a:txBody>
                  <a:tcPr>
                    <a:solidFill>
                      <a:schemeClr val="bg1"/>
                    </a:solidFill>
                  </a:tcPr>
                </a:tc>
                <a:tc hMerge="1">
                  <a:txBody>
                    <a:bodyPr/>
                    <a:lstStyle/>
                    <a:p>
                      <a:endParaRPr lang="en-US"/>
                    </a:p>
                  </a:txBody>
                  <a:tcPr/>
                </a:tc>
                <a:extLst>
                  <a:ext uri="{0D108BD9-81ED-4DB2-BD59-A6C34878D82A}">
                    <a16:rowId xmlns:a16="http://schemas.microsoft.com/office/drawing/2014/main" val="10003"/>
                  </a:ext>
                </a:extLst>
              </a:tr>
              <a:tr h="730955">
                <a:tc>
                  <a:txBody>
                    <a:bodyPr/>
                    <a:lstStyle/>
                    <a:p>
                      <a:r>
                        <a:rPr lang="en-US" sz="1200" b="0" dirty="0"/>
                        <a:t>4</a:t>
                      </a:r>
                      <a:endParaRPr lang="ru-RU" sz="1200" b="0" dirty="0"/>
                    </a:p>
                  </a:txBody>
                  <a:tcPr>
                    <a:solidFill>
                      <a:schemeClr val="bg1"/>
                    </a:solidFill>
                  </a:tcPr>
                </a:tc>
                <a:tc>
                  <a:txBody>
                    <a:bodyPr/>
                    <a:lstStyle/>
                    <a:p>
                      <a:r>
                        <a:rPr lang="en-US" sz="1200" b="0" dirty="0">
                          <a:solidFill>
                            <a:schemeClr val="tx1">
                              <a:lumMod val="95000"/>
                              <a:lumOff val="5000"/>
                            </a:schemeClr>
                          </a:solidFill>
                        </a:rPr>
                        <a:t>Big Data access</a:t>
                      </a:r>
                      <a:endParaRPr lang="ru-RU" sz="1200" b="0" dirty="0">
                        <a:solidFill>
                          <a:schemeClr val="tx1">
                            <a:lumMod val="95000"/>
                            <a:lumOff val="5000"/>
                          </a:schemeClr>
                        </a:solidFill>
                      </a:endParaRPr>
                    </a:p>
                  </a:txBody>
                  <a:tcPr>
                    <a:solidFill>
                      <a:schemeClr val="bg1"/>
                    </a:solidFill>
                  </a:tcPr>
                </a:tc>
                <a:tc>
                  <a:txBody>
                    <a:bodyPr/>
                    <a:lstStyle/>
                    <a:p>
                      <a:pPr algn="l"/>
                      <a:r>
                        <a:rPr lang="en-US" sz="1200" b="0" baseline="0" dirty="0">
                          <a:solidFill>
                            <a:schemeClr val="tx1">
                              <a:lumMod val="95000"/>
                              <a:lumOff val="5000"/>
                            </a:schemeClr>
                          </a:solidFill>
                        </a:rPr>
                        <a:t>Telco data, e-commerce data (“JD”, “</a:t>
                      </a:r>
                      <a:r>
                        <a:rPr lang="en-US" sz="1200" b="0" baseline="0" dirty="0" err="1">
                          <a:solidFill>
                            <a:schemeClr val="tx1">
                              <a:lumMod val="95000"/>
                              <a:lumOff val="5000"/>
                            </a:schemeClr>
                          </a:solidFill>
                        </a:rPr>
                        <a:t>Taobao</a:t>
                      </a:r>
                      <a:r>
                        <a:rPr lang="en-US" sz="1200" b="0" baseline="0" dirty="0">
                          <a:solidFill>
                            <a:schemeClr val="tx1">
                              <a:lumMod val="95000"/>
                              <a:lumOff val="5000"/>
                            </a:schemeClr>
                          </a:solidFill>
                        </a:rPr>
                        <a:t>”), antifraud statistic</a:t>
                      </a:r>
                      <a:endParaRPr lang="ru-RU" sz="1200" b="0" dirty="0">
                        <a:solidFill>
                          <a:schemeClr val="tx1">
                            <a:lumMod val="95000"/>
                            <a:lumOff val="5000"/>
                          </a:schemeClr>
                        </a:solidFill>
                      </a:endParaRPr>
                    </a:p>
                  </a:txBody>
                  <a:tcPr>
                    <a:solidFill>
                      <a:schemeClr val="bg1"/>
                    </a:solidFill>
                  </a:tcPr>
                </a:tc>
                <a:tc>
                  <a:txBody>
                    <a:bodyPr/>
                    <a:lstStyle/>
                    <a:p>
                      <a:pPr algn="l"/>
                      <a:r>
                        <a:rPr lang="en-US" sz="1200" b="0" dirty="0">
                          <a:solidFill>
                            <a:schemeClr val="tx1">
                              <a:lumMod val="95000"/>
                              <a:lumOff val="5000"/>
                            </a:schemeClr>
                          </a:solidFill>
                        </a:rPr>
                        <a:t>Credit bureau</a:t>
                      </a:r>
                      <a:r>
                        <a:rPr lang="en-US" sz="1200" b="0" baseline="0" dirty="0">
                          <a:solidFill>
                            <a:schemeClr val="tx1">
                              <a:lumMod val="95000"/>
                              <a:lumOff val="5000"/>
                            </a:schemeClr>
                          </a:solidFill>
                        </a:rPr>
                        <a:t>, Telco data, e-commerce data (“JD”, “</a:t>
                      </a:r>
                      <a:r>
                        <a:rPr lang="en-US" sz="1200" b="0" baseline="0" dirty="0" err="1">
                          <a:solidFill>
                            <a:schemeClr val="tx1">
                              <a:lumMod val="95000"/>
                              <a:lumOff val="5000"/>
                            </a:schemeClr>
                          </a:solidFill>
                        </a:rPr>
                        <a:t>Taobao</a:t>
                      </a:r>
                      <a:r>
                        <a:rPr lang="en-US" sz="1200" b="0" baseline="0" dirty="0">
                          <a:solidFill>
                            <a:schemeClr val="tx1">
                              <a:lumMod val="95000"/>
                              <a:lumOff val="5000"/>
                            </a:schemeClr>
                          </a:solidFill>
                        </a:rPr>
                        <a:t>”), antifraud statistic</a:t>
                      </a:r>
                      <a:endParaRPr lang="ru-RU" sz="1200" b="0" dirty="0">
                        <a:solidFill>
                          <a:schemeClr val="tx1">
                            <a:lumMod val="95000"/>
                            <a:lumOff val="5000"/>
                          </a:schemeClr>
                        </a:solidFill>
                      </a:endParaRPr>
                    </a:p>
                  </a:txBody>
                  <a:tcPr>
                    <a:solidFill>
                      <a:schemeClr val="bg1"/>
                    </a:solidFill>
                  </a:tcPr>
                </a:tc>
                <a:extLst>
                  <a:ext uri="{0D108BD9-81ED-4DB2-BD59-A6C34878D82A}">
                    <a16:rowId xmlns:a16="http://schemas.microsoft.com/office/drawing/2014/main" val="10004"/>
                  </a:ext>
                </a:extLst>
              </a:tr>
              <a:tr h="730955">
                <a:tc>
                  <a:txBody>
                    <a:bodyPr/>
                    <a:lstStyle/>
                    <a:p>
                      <a:r>
                        <a:rPr lang="en-US" sz="1200" b="0" dirty="0"/>
                        <a:t>5</a:t>
                      </a:r>
                      <a:endParaRPr lang="ru-RU" sz="1200" b="0" dirty="0"/>
                    </a:p>
                  </a:txBody>
                  <a:tcPr>
                    <a:solidFill>
                      <a:schemeClr val="bg1"/>
                    </a:solidFill>
                  </a:tcPr>
                </a:tc>
                <a:tc>
                  <a:txBody>
                    <a:bodyPr/>
                    <a:lstStyle/>
                    <a:p>
                      <a:r>
                        <a:rPr lang="en-US" sz="1200" b="0" dirty="0"/>
                        <a:t>Remote contract signing</a:t>
                      </a:r>
                      <a:endParaRPr lang="ru-RU" sz="1200" b="0" dirty="0"/>
                    </a:p>
                  </a:txBody>
                  <a:tcPr>
                    <a:solidFill>
                      <a:schemeClr val="bg1"/>
                    </a:solidFill>
                  </a:tcPr>
                </a:tc>
                <a:tc gridSpan="2">
                  <a:txBody>
                    <a:bodyPr/>
                    <a:lstStyle/>
                    <a:p>
                      <a:pPr algn="l"/>
                      <a:r>
                        <a:rPr lang="en-US" sz="1200" b="0" dirty="0"/>
                        <a:t>Available. D</a:t>
                      </a:r>
                      <a:r>
                        <a:rPr lang="en-US" sz="1200" b="0" baseline="0" dirty="0"/>
                        <a:t>igital signature is allowed by law, there is a market practice of using numeric codes distributed via SMS as a digital signature, no need to obtain any official certification for digital signature</a:t>
                      </a:r>
                    </a:p>
                  </a:txBody>
                  <a:tcPr>
                    <a:solidFill>
                      <a:schemeClr val="bg1"/>
                    </a:solidFill>
                  </a:tcPr>
                </a:tc>
                <a:tc hMerge="1">
                  <a:txBody>
                    <a:bodyPr/>
                    <a:lstStyle/>
                    <a:p>
                      <a:endParaRPr lang="en-US"/>
                    </a:p>
                  </a:txBody>
                  <a:tcPr/>
                </a:tc>
                <a:extLst>
                  <a:ext uri="{0D108BD9-81ED-4DB2-BD59-A6C34878D82A}">
                    <a16:rowId xmlns:a16="http://schemas.microsoft.com/office/drawing/2014/main" val="10005"/>
                  </a:ext>
                </a:extLst>
              </a:tr>
              <a:tr h="517758">
                <a:tc>
                  <a:txBody>
                    <a:bodyPr/>
                    <a:lstStyle/>
                    <a:p>
                      <a:r>
                        <a:rPr lang="en-US" sz="1200" b="0" dirty="0"/>
                        <a:t>6</a:t>
                      </a:r>
                      <a:endParaRPr lang="ru-RU" sz="1200" b="0" dirty="0"/>
                    </a:p>
                  </a:txBody>
                  <a:tcPr>
                    <a:solidFill>
                      <a:schemeClr val="bg1"/>
                    </a:solidFill>
                  </a:tcPr>
                </a:tc>
                <a:tc>
                  <a:txBody>
                    <a:bodyPr/>
                    <a:lstStyle/>
                    <a:p>
                      <a:r>
                        <a:rPr lang="en-US" sz="1200" b="0" dirty="0">
                          <a:solidFill>
                            <a:schemeClr val="tx1"/>
                          </a:solidFill>
                        </a:rPr>
                        <a:t>Direct debit</a:t>
                      </a:r>
                      <a:endParaRPr lang="ru-RU" sz="1200" b="0" dirty="0">
                        <a:solidFill>
                          <a:schemeClr val="tx1"/>
                        </a:solidFill>
                      </a:endParaRPr>
                    </a:p>
                  </a:txBody>
                  <a:tcP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Available. Direct debit is allowed in China</a:t>
                      </a:r>
                      <a:r>
                        <a:rPr lang="en-US" sz="1200" b="0" baseline="0" dirty="0"/>
                        <a:t> and could be used for the purpose of repayment. </a:t>
                      </a:r>
                      <a:r>
                        <a:rPr lang="en-US" sz="1200" b="0" dirty="0">
                          <a:solidFill>
                            <a:schemeClr val="tx1"/>
                          </a:solidFill>
                        </a:rPr>
                        <a:t>Certified digital signature provider is needed to get access</a:t>
                      </a:r>
                      <a:r>
                        <a:rPr lang="en-US" sz="1200" b="0" baseline="0" dirty="0">
                          <a:solidFill>
                            <a:schemeClr val="tx1"/>
                          </a:solidFill>
                        </a:rPr>
                        <a:t> to direct debit service</a:t>
                      </a:r>
                      <a:endParaRPr lang="ru-RU" sz="1200" b="0" dirty="0">
                        <a:solidFill>
                          <a:schemeClr val="tx1"/>
                        </a:solidFill>
                      </a:endParaRPr>
                    </a:p>
                  </a:txBody>
                  <a:tcPr>
                    <a:solidFill>
                      <a:schemeClr val="bg1"/>
                    </a:solidFill>
                  </a:tcPr>
                </a:tc>
                <a:tc hMerge="1">
                  <a:txBody>
                    <a:bodyPr/>
                    <a:lstStyle/>
                    <a:p>
                      <a:endParaRPr lang="en-US"/>
                    </a:p>
                  </a:txBody>
                  <a:tcPr/>
                </a:tc>
                <a:extLst>
                  <a:ext uri="{0D108BD9-81ED-4DB2-BD59-A6C34878D82A}">
                    <a16:rowId xmlns:a16="http://schemas.microsoft.com/office/drawing/2014/main" val="1866481935"/>
                  </a:ext>
                </a:extLst>
              </a:tr>
              <a:tr h="517758">
                <a:tc>
                  <a:txBody>
                    <a:bodyPr/>
                    <a:lstStyle/>
                    <a:p>
                      <a:r>
                        <a:rPr lang="en-US" sz="1200" b="0" dirty="0"/>
                        <a:t>7</a:t>
                      </a:r>
                      <a:endParaRPr lang="ru-RU" sz="1200" b="0" dirty="0"/>
                    </a:p>
                  </a:txBody>
                  <a:tcPr>
                    <a:solidFill>
                      <a:schemeClr val="bg1"/>
                    </a:solidFill>
                  </a:tcPr>
                </a:tc>
                <a:tc>
                  <a:txBody>
                    <a:bodyPr/>
                    <a:lstStyle/>
                    <a:p>
                      <a:r>
                        <a:rPr lang="en-US" sz="1200" b="0" dirty="0">
                          <a:solidFill>
                            <a:schemeClr val="tx1"/>
                          </a:solidFill>
                        </a:rPr>
                        <a:t>Other specific</a:t>
                      </a:r>
                      <a:r>
                        <a:rPr lang="en-US" sz="1200" b="0" baseline="0" dirty="0">
                          <a:solidFill>
                            <a:schemeClr val="tx1"/>
                          </a:solidFill>
                        </a:rPr>
                        <a:t> regulations</a:t>
                      </a:r>
                      <a:endParaRPr lang="ru-RU" sz="1200" b="0" dirty="0">
                        <a:solidFill>
                          <a:schemeClr val="tx1"/>
                        </a:solidFill>
                      </a:endParaRPr>
                    </a:p>
                  </a:txBody>
                  <a:tcPr>
                    <a:solidFill>
                      <a:schemeClr val="bg1"/>
                    </a:solidFill>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baseline="0" dirty="0"/>
                        <a:t>Foreign investment limitations (see next slides)</a:t>
                      </a:r>
                      <a:endParaRPr lang="en-US" sz="1200" b="0" dirty="0"/>
                    </a:p>
                    <a:p>
                      <a:pPr algn="l"/>
                      <a:r>
                        <a:rPr lang="en-US" sz="1200" b="0" dirty="0"/>
                        <a:t>Internet content provided (ICP) license is needed to any company which</a:t>
                      </a:r>
                      <a:r>
                        <a:rPr lang="en-US" sz="1200" b="0" baseline="0" dirty="0"/>
                        <a:t> engaged in internet information service activities in China (see next slides)</a:t>
                      </a:r>
                    </a:p>
                  </a:txBody>
                  <a:tcPr>
                    <a:solidFill>
                      <a:schemeClr val="bg1"/>
                    </a:solidFill>
                  </a:tcPr>
                </a:tc>
                <a:tc hMerge="1">
                  <a:txBody>
                    <a:bodyPr/>
                    <a:lstStyle/>
                    <a:p>
                      <a:endParaRPr lang="en-US"/>
                    </a:p>
                  </a:txBody>
                  <a:tcPr/>
                </a:tc>
                <a:extLst>
                  <a:ext uri="{0D108BD9-81ED-4DB2-BD59-A6C34878D82A}">
                    <a16:rowId xmlns:a16="http://schemas.microsoft.com/office/drawing/2014/main" val="10006"/>
                  </a:ext>
                </a:extLst>
              </a:tr>
            </a:tbl>
          </a:graphicData>
        </a:graphic>
      </p:graphicFrame>
      <p:sp>
        <p:nvSpPr>
          <p:cNvPr id="5" name="TextBox 4"/>
          <p:cNvSpPr txBox="1"/>
          <p:nvPr/>
        </p:nvSpPr>
        <p:spPr>
          <a:xfrm>
            <a:off x="228924" y="5650846"/>
            <a:ext cx="8663556" cy="307777"/>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a:defRPr sz="1400"/>
            </a:lvl1pPr>
          </a:lstStyle>
          <a:p>
            <a:r>
              <a:rPr lang="en-US" dirty="0"/>
              <a:t>Pure online business model is feasible in China</a:t>
            </a:r>
          </a:p>
        </p:txBody>
      </p:sp>
    </p:spTree>
    <p:extLst>
      <p:ext uri="{BB962C8B-B14F-4D97-AF65-F5344CB8AC3E}">
        <p14:creationId xmlns:p14="http://schemas.microsoft.com/office/powerpoint/2010/main" val="4069721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a:t>3.7 Foreign investment limitations</a:t>
            </a:r>
          </a:p>
        </p:txBody>
      </p:sp>
      <p:sp>
        <p:nvSpPr>
          <p:cNvPr id="3" name="Номер слайда 2"/>
          <p:cNvSpPr>
            <a:spLocks noGrp="1"/>
          </p:cNvSpPr>
          <p:nvPr>
            <p:ph type="sldNum" sz="quarter" idx="12"/>
          </p:nvPr>
        </p:nvSpPr>
        <p:spPr/>
        <p:txBody>
          <a:bodyPr/>
          <a:lstStyle/>
          <a:p>
            <a:fld id="{D7F305DA-160D-498F-B102-A1D8643B4A2C}" type="slidenum">
              <a:rPr lang="ru-RU" smtClean="0"/>
              <a:t>13</a:t>
            </a:fld>
            <a:endParaRPr lang="ru-RU" dirty="0"/>
          </a:p>
        </p:txBody>
      </p:sp>
      <p:sp>
        <p:nvSpPr>
          <p:cNvPr id="4" name="Объект 2"/>
          <p:cNvSpPr txBox="1">
            <a:spLocks/>
          </p:cNvSpPr>
          <p:nvPr/>
        </p:nvSpPr>
        <p:spPr>
          <a:xfrm>
            <a:off x="251272" y="764705"/>
            <a:ext cx="8641208" cy="4248472"/>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buAutoNum type="arabicPeriod"/>
            </a:pPr>
            <a:r>
              <a:rPr lang="en-US" sz="1400" dirty="0"/>
              <a:t>Types of legal entities available in the market:</a:t>
            </a:r>
          </a:p>
          <a:p>
            <a:pPr marL="717550" lvl="1" indent="-260350">
              <a:spcBef>
                <a:spcPts val="0"/>
              </a:spcBef>
              <a:spcAft>
                <a:spcPts val="600"/>
              </a:spcAft>
              <a:buFont typeface="+mj-lt"/>
              <a:buAutoNum type="alphaLcPeriod"/>
            </a:pPr>
            <a:r>
              <a:rPr lang="en-US" dirty="0"/>
              <a:t>WFOE (Wholly Foreign Owned Enterprise) – legal entity in China with foreign shareholders</a:t>
            </a:r>
          </a:p>
          <a:p>
            <a:pPr marL="717550" lvl="1" indent="-260350">
              <a:spcBef>
                <a:spcPts val="0"/>
              </a:spcBef>
              <a:spcAft>
                <a:spcPts val="600"/>
              </a:spcAft>
              <a:buFont typeface="+mj-lt"/>
              <a:buAutoNum type="alphaLcPeriod"/>
            </a:pPr>
            <a:r>
              <a:rPr lang="en-US" dirty="0"/>
              <a:t>LLC (Limited Liability Company) – legal entity in China with local shareholders</a:t>
            </a:r>
          </a:p>
          <a:p>
            <a:pPr>
              <a:spcBef>
                <a:spcPts val="0"/>
              </a:spcBef>
              <a:spcAft>
                <a:spcPts val="600"/>
              </a:spcAft>
              <a:buAutoNum type="arabicPeriod"/>
            </a:pPr>
            <a:r>
              <a:rPr lang="en-US" sz="1400" dirty="0"/>
              <a:t>Basic limitations for the foreign capital investments:</a:t>
            </a:r>
          </a:p>
          <a:p>
            <a:pPr marL="717550" lvl="1" indent="-260350">
              <a:spcBef>
                <a:spcPts val="0"/>
              </a:spcBef>
              <a:spcAft>
                <a:spcPts val="600"/>
              </a:spcAft>
              <a:buFont typeface="+mj-lt"/>
              <a:buAutoNum type="alphaLcPeriod"/>
            </a:pPr>
            <a:r>
              <a:rPr lang="en-US" dirty="0"/>
              <a:t>It is prohibited for WFOE to use its registered capital to purchase securities (e.g. Trust products) (unless WFOE has explicit permission in its scope of operations in its license). Every time WFOE converts USD to RMB,  bank requests a set of documents stating intended purpose of usage for the converted amount. Only profit from operations in China could be transferred to Trust without special permissions</a:t>
            </a:r>
          </a:p>
          <a:p>
            <a:pPr marL="717550" lvl="1" indent="-260350">
              <a:spcBef>
                <a:spcPts val="0"/>
              </a:spcBef>
              <a:spcAft>
                <a:spcPts val="600"/>
              </a:spcAft>
              <a:buFont typeface="+mj-lt"/>
              <a:buAutoNum type="alphaLcPeriod"/>
            </a:pPr>
            <a:r>
              <a:rPr lang="en-US" dirty="0"/>
              <a:t>Same limitations are in place for loans. We investigated guarantee-loan schemes, but all banks found this schemes not doable because of Forex control.</a:t>
            </a:r>
          </a:p>
          <a:p>
            <a:pPr marL="717550" lvl="1" indent="-260350">
              <a:spcBef>
                <a:spcPts val="0"/>
              </a:spcBef>
              <a:spcAft>
                <a:spcPts val="600"/>
              </a:spcAft>
              <a:buFont typeface="+mj-lt"/>
              <a:buAutoNum type="alphaLcPeriod"/>
            </a:pPr>
            <a:r>
              <a:rPr lang="en-US" dirty="0"/>
              <a:t>This mean that it is practically impossible to use WFOE to fund portfolio in China, the only solution is to use LLC for portfolio funding, because of lack of similar limitations for locally-owned entities</a:t>
            </a:r>
          </a:p>
          <a:p>
            <a:pPr>
              <a:spcBef>
                <a:spcPts val="0"/>
              </a:spcBef>
              <a:spcAft>
                <a:spcPts val="600"/>
              </a:spcAft>
              <a:buAutoNum type="arabicPeriod"/>
            </a:pPr>
            <a:r>
              <a:rPr lang="en-US" sz="1400" dirty="0"/>
              <a:t>Cross-border capital transfer limitations:</a:t>
            </a:r>
          </a:p>
          <a:p>
            <a:pPr marL="717550" lvl="1" indent="-260350">
              <a:spcBef>
                <a:spcPts val="0"/>
              </a:spcBef>
              <a:spcAft>
                <a:spcPts val="600"/>
              </a:spcAft>
              <a:buFont typeface="+mj-lt"/>
              <a:buAutoNum type="alphaLcPeriod"/>
            </a:pPr>
            <a:r>
              <a:rPr lang="en-US" dirty="0"/>
              <a:t>It is prohibited to transfer money in RMB from overseas to personal bank accounts</a:t>
            </a:r>
          </a:p>
          <a:p>
            <a:pPr marL="717550" lvl="1" indent="-260350">
              <a:spcBef>
                <a:spcPts val="0"/>
              </a:spcBef>
              <a:spcAft>
                <a:spcPts val="600"/>
              </a:spcAft>
              <a:buFont typeface="+mj-lt"/>
              <a:buAutoNum type="alphaLcPeriod"/>
            </a:pPr>
            <a:r>
              <a:rPr lang="en-US" dirty="0"/>
              <a:t>Annual limit for foreign currency exchange is equivalent of $50K for both PRC citizens and foreigners</a:t>
            </a:r>
          </a:p>
        </p:txBody>
      </p:sp>
      <p:sp>
        <p:nvSpPr>
          <p:cNvPr id="5" name="Прямоугольник 4"/>
          <p:cNvSpPr/>
          <p:nvPr/>
        </p:nvSpPr>
        <p:spPr>
          <a:xfrm>
            <a:off x="251272" y="5589240"/>
            <a:ext cx="8641208"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Because of foreign investment limitations, we won’t be able to transfer money to the Trust company for the purpose of portfolio funding from WFOE, but only from the locally-owned entity</a:t>
            </a:r>
          </a:p>
        </p:txBody>
      </p:sp>
    </p:spTree>
    <p:extLst>
      <p:ext uri="{BB962C8B-B14F-4D97-AF65-F5344CB8AC3E}">
        <p14:creationId xmlns:p14="http://schemas.microsoft.com/office/powerpoint/2010/main" val="659681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a:t>3.8 Portfolio funding setup</a:t>
            </a:r>
          </a:p>
        </p:txBody>
      </p:sp>
      <p:sp>
        <p:nvSpPr>
          <p:cNvPr id="4" name="Объект 2"/>
          <p:cNvSpPr txBox="1">
            <a:spLocks/>
          </p:cNvSpPr>
          <p:nvPr/>
        </p:nvSpPr>
        <p:spPr>
          <a:xfrm>
            <a:off x="179389" y="764704"/>
            <a:ext cx="8785224" cy="5400675"/>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6" name="Прямоугольник 4"/>
          <p:cNvSpPr/>
          <p:nvPr/>
        </p:nvSpPr>
        <p:spPr>
          <a:xfrm>
            <a:off x="234556" y="5660579"/>
            <a:ext cx="8657923"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We suggest to use option #2 at the very beginning and switch to option #3 later (when LLC builds up cost base to reduce income tax).</a:t>
            </a:r>
          </a:p>
        </p:txBody>
      </p:sp>
      <p:graphicFrame>
        <p:nvGraphicFramePr>
          <p:cNvPr id="7" name="Table 6"/>
          <p:cNvGraphicFramePr>
            <a:graphicFrameLocks noGrp="1"/>
          </p:cNvGraphicFramePr>
          <p:nvPr>
            <p:extLst>
              <p:ext uri="{D42A27DB-BD31-4B8C-83A1-F6EECF244321}">
                <p14:modId xmlns:p14="http://schemas.microsoft.com/office/powerpoint/2010/main" val="3618885873"/>
              </p:ext>
            </p:extLst>
          </p:nvPr>
        </p:nvGraphicFramePr>
        <p:xfrm>
          <a:off x="234557" y="783124"/>
          <a:ext cx="8657922" cy="2839720"/>
        </p:xfrm>
        <a:graphic>
          <a:graphicData uri="http://schemas.openxmlformats.org/drawingml/2006/table">
            <a:tbl>
              <a:tblPr firstRow="1" bandRow="1">
                <a:tableStyleId>{5C22544A-7EE6-4342-B048-85BDC9FD1C3A}</a:tableStyleId>
              </a:tblPr>
              <a:tblGrid>
                <a:gridCol w="304995">
                  <a:extLst>
                    <a:ext uri="{9D8B030D-6E8A-4147-A177-3AD203B41FA5}">
                      <a16:colId xmlns:a16="http://schemas.microsoft.com/office/drawing/2014/main" val="3371202510"/>
                    </a:ext>
                  </a:extLst>
                </a:gridCol>
                <a:gridCol w="4104456">
                  <a:extLst>
                    <a:ext uri="{9D8B030D-6E8A-4147-A177-3AD203B41FA5}">
                      <a16:colId xmlns:a16="http://schemas.microsoft.com/office/drawing/2014/main" val="2429810922"/>
                    </a:ext>
                  </a:extLst>
                </a:gridCol>
                <a:gridCol w="4248471">
                  <a:extLst>
                    <a:ext uri="{9D8B030D-6E8A-4147-A177-3AD203B41FA5}">
                      <a16:colId xmlns:a16="http://schemas.microsoft.com/office/drawing/2014/main" val="2516833054"/>
                    </a:ext>
                  </a:extLst>
                </a:gridCol>
              </a:tblGrid>
              <a:tr h="370840">
                <a:tc>
                  <a:txBody>
                    <a:bodyPr/>
                    <a:lstStyle/>
                    <a:p>
                      <a:pPr algn="ctr"/>
                      <a:r>
                        <a:rPr lang="en-US" sz="1200" dirty="0"/>
                        <a:t>#</a:t>
                      </a:r>
                      <a:endParaRPr lang="ru-RU" sz="1200" dirty="0"/>
                    </a:p>
                  </a:txBody>
                  <a:tcPr/>
                </a:tc>
                <a:tc>
                  <a:txBody>
                    <a:bodyPr/>
                    <a:lstStyle/>
                    <a:p>
                      <a:pPr algn="ctr"/>
                      <a:r>
                        <a:rPr lang="en-US" sz="1200" dirty="0"/>
                        <a:t>Possible Solution </a:t>
                      </a:r>
                      <a:endParaRPr lang="ru-RU" sz="1200" dirty="0"/>
                    </a:p>
                  </a:txBody>
                  <a:tcPr/>
                </a:tc>
                <a:tc>
                  <a:txBody>
                    <a:bodyPr/>
                    <a:lstStyle/>
                    <a:p>
                      <a:pPr algn="ctr"/>
                      <a:r>
                        <a:rPr lang="en-US" sz="1200" dirty="0"/>
                        <a:t>Comments</a:t>
                      </a:r>
                      <a:endParaRPr lang="ru-RU" sz="1200" dirty="0"/>
                    </a:p>
                  </a:txBody>
                  <a:tcPr/>
                </a:tc>
                <a:extLst>
                  <a:ext uri="{0D108BD9-81ED-4DB2-BD59-A6C34878D82A}">
                    <a16:rowId xmlns:a16="http://schemas.microsoft.com/office/drawing/2014/main" val="3921727282"/>
                  </a:ext>
                </a:extLst>
              </a:tr>
              <a:tr h="370840">
                <a:tc>
                  <a:txBody>
                    <a:bodyPr/>
                    <a:lstStyle/>
                    <a:p>
                      <a:r>
                        <a:rPr lang="en-US" sz="1200" dirty="0"/>
                        <a:t>1</a:t>
                      </a:r>
                      <a:endParaRPr lang="ru-R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Get amount in RMB from PRC individual, give him equivalent amount in USD in offshore</a:t>
                      </a:r>
                      <a:endParaRPr lang="ru-RU" sz="1200" dirty="0"/>
                    </a:p>
                  </a:txBody>
                  <a:tcPr/>
                </a:tc>
                <a:tc>
                  <a:txBody>
                    <a:bodyPr/>
                    <a:lstStyle/>
                    <a:p>
                      <a:r>
                        <a:rPr lang="en-US" sz="1200" dirty="0"/>
                        <a:t>Difficult to find such a local person</a:t>
                      </a:r>
                      <a:endParaRPr lang="ru-RU" sz="1200" dirty="0"/>
                    </a:p>
                  </a:txBody>
                  <a:tcPr/>
                </a:tc>
                <a:extLst>
                  <a:ext uri="{0D108BD9-81ED-4DB2-BD59-A6C34878D82A}">
                    <a16:rowId xmlns:a16="http://schemas.microsoft.com/office/drawing/2014/main" val="869088231"/>
                  </a:ext>
                </a:extLst>
              </a:tr>
              <a:tr h="370840">
                <a:tc>
                  <a:txBody>
                    <a:bodyPr/>
                    <a:lstStyle/>
                    <a:p>
                      <a:r>
                        <a:rPr lang="en-US" sz="1200" dirty="0"/>
                        <a:t>2</a:t>
                      </a:r>
                      <a:endParaRPr lang="ru-R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Use services of special money transfer companies (essentially performing similar activities to p.1 but on a larger scale)</a:t>
                      </a:r>
                      <a:endParaRPr lang="ru-R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t>
                      </a:r>
                      <a:r>
                        <a:rPr lang="en-US" sz="1200" baseline="0" dirty="0"/>
                        <a:t>ommon market practice for China</a:t>
                      </a:r>
                      <a:endParaRPr lang="en-US" sz="1200" dirty="0"/>
                    </a:p>
                    <a:p>
                      <a:endParaRPr lang="ru-RU" sz="1200" dirty="0"/>
                    </a:p>
                  </a:txBody>
                  <a:tcPr/>
                </a:tc>
                <a:extLst>
                  <a:ext uri="{0D108BD9-81ED-4DB2-BD59-A6C34878D82A}">
                    <a16:rowId xmlns:a16="http://schemas.microsoft.com/office/drawing/2014/main" val="3583832748"/>
                  </a:ext>
                </a:extLst>
              </a:tr>
              <a:tr h="370840">
                <a:tc>
                  <a:txBody>
                    <a:bodyPr/>
                    <a:lstStyle/>
                    <a:p>
                      <a:r>
                        <a:rPr lang="en-US" sz="1200" dirty="0"/>
                        <a:t>3</a:t>
                      </a:r>
                      <a:endParaRPr lang="ru-R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Capital injection in USD to WFOE and transfer of the injected capital to LLC via service agreement between LLC and WFOE</a:t>
                      </a:r>
                      <a:endParaRPr lang="ru-R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Expensive as 25-31% taxes will arise, so this can be considered after LLC builds up its cost base</a:t>
                      </a:r>
                      <a:endParaRPr lang="ru-RU" sz="1200" dirty="0"/>
                    </a:p>
                  </a:txBody>
                  <a:tcPr/>
                </a:tc>
                <a:extLst>
                  <a:ext uri="{0D108BD9-81ED-4DB2-BD59-A6C34878D82A}">
                    <a16:rowId xmlns:a16="http://schemas.microsoft.com/office/drawing/2014/main" val="394125995"/>
                  </a:ext>
                </a:extLst>
              </a:tr>
              <a:tr h="370840">
                <a:tc>
                  <a:txBody>
                    <a:bodyPr/>
                    <a:lstStyle/>
                    <a:p>
                      <a:r>
                        <a:rPr lang="en-US" sz="1200" dirty="0"/>
                        <a:t>4</a:t>
                      </a:r>
                      <a:endParaRPr lang="ru-R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Funds transfer in RMB/USD to local person bank account in China</a:t>
                      </a:r>
                      <a:endParaRPr lang="ru-R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Difficult to process large amount as annual limit for this kind of operations is $50K for a</a:t>
                      </a:r>
                      <a:r>
                        <a:rPr lang="en-US" sz="1200" baseline="0" dirty="0"/>
                        <a:t> given </a:t>
                      </a:r>
                      <a:r>
                        <a:rPr lang="en-US" sz="1200" dirty="0"/>
                        <a:t>individual</a:t>
                      </a:r>
                      <a:endParaRPr lang="ru-RU" sz="1200" dirty="0"/>
                    </a:p>
                  </a:txBody>
                  <a:tcPr/>
                </a:tc>
                <a:extLst>
                  <a:ext uri="{0D108BD9-81ED-4DB2-BD59-A6C34878D82A}">
                    <a16:rowId xmlns:a16="http://schemas.microsoft.com/office/drawing/2014/main" val="3641390212"/>
                  </a:ext>
                </a:extLst>
              </a:tr>
              <a:tr h="370840">
                <a:tc>
                  <a:txBody>
                    <a:bodyPr/>
                    <a:lstStyle/>
                    <a:p>
                      <a:r>
                        <a:rPr lang="en-US" sz="1200" dirty="0"/>
                        <a:t>5</a:t>
                      </a:r>
                      <a:endParaRPr lang="ru-R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Get loan in China which is secured by guarantee deposit/securities in offshore</a:t>
                      </a:r>
                      <a:endParaRPr lang="ru-RU"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Unformal relationship with bank is necessary. “Home credit” used this scheme previously but was prosecuted</a:t>
                      </a:r>
                      <a:r>
                        <a:rPr lang="en-US" sz="1200" baseline="0" dirty="0"/>
                        <a:t> </a:t>
                      </a:r>
                      <a:r>
                        <a:rPr lang="en-US" sz="1200" dirty="0"/>
                        <a:t> for the reason of violating forex rules</a:t>
                      </a:r>
                      <a:endParaRPr lang="ru-RU" sz="1200" dirty="0"/>
                    </a:p>
                  </a:txBody>
                  <a:tcPr/>
                </a:tc>
                <a:extLst>
                  <a:ext uri="{0D108BD9-81ED-4DB2-BD59-A6C34878D82A}">
                    <a16:rowId xmlns:a16="http://schemas.microsoft.com/office/drawing/2014/main" val="1287354769"/>
                  </a:ext>
                </a:extLst>
              </a:tr>
            </a:tbl>
          </a:graphicData>
        </a:graphic>
      </p:graphicFrame>
      <p:sp>
        <p:nvSpPr>
          <p:cNvPr id="8"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14</a:t>
            </a:fld>
            <a:endParaRPr lang="ru-RU" dirty="0"/>
          </a:p>
        </p:txBody>
      </p:sp>
    </p:spTree>
    <p:extLst>
      <p:ext uri="{BB962C8B-B14F-4D97-AF65-F5344CB8AC3E}">
        <p14:creationId xmlns:p14="http://schemas.microsoft.com/office/powerpoint/2010/main" val="2215842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2" name="Заголовок 1"/>
          <p:cNvSpPr txBox="1">
            <a:spLocks/>
          </p:cNvSpPr>
          <p:nvPr/>
        </p:nvSpPr>
        <p:spPr>
          <a:xfrm>
            <a:off x="395536" y="116632"/>
            <a:ext cx="8159540"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2"/>
                </a:solidFill>
                <a:latin typeface="+mj-lt"/>
                <a:ea typeface="+mj-ea"/>
                <a:cs typeface="+mj-cs"/>
              </a:defRPr>
            </a:lvl1pPr>
          </a:lstStyle>
          <a:p>
            <a:r>
              <a:rPr lang="en-US" dirty="0">
                <a:solidFill>
                  <a:schemeClr val="bg1"/>
                </a:solidFill>
              </a:rPr>
              <a:t>3.9  Variable interest entities (VIE)</a:t>
            </a:r>
            <a:endParaRPr lang="ru-RU" dirty="0">
              <a:solidFill>
                <a:schemeClr val="bg1"/>
              </a:solidFill>
            </a:endParaRPr>
          </a:p>
        </p:txBody>
      </p:sp>
      <p:graphicFrame>
        <p:nvGraphicFramePr>
          <p:cNvPr id="26" name="Таблица 1"/>
          <p:cNvGraphicFramePr>
            <a:graphicFrameLocks noGrp="1"/>
          </p:cNvGraphicFramePr>
          <p:nvPr>
            <p:extLst>
              <p:ext uri="{D42A27DB-BD31-4B8C-83A1-F6EECF244321}">
                <p14:modId xmlns:p14="http://schemas.microsoft.com/office/powerpoint/2010/main" val="179561530"/>
              </p:ext>
            </p:extLst>
          </p:nvPr>
        </p:nvGraphicFramePr>
        <p:xfrm>
          <a:off x="250477" y="2348879"/>
          <a:ext cx="8642003" cy="3384377"/>
        </p:xfrm>
        <a:graphic>
          <a:graphicData uri="http://schemas.openxmlformats.org/drawingml/2006/table">
            <a:tbl>
              <a:tblPr firstRow="1" bandRow="1">
                <a:tableStyleId>{3C2FFA5D-87B4-456A-9821-1D502468CF0F}</a:tableStyleId>
              </a:tblPr>
              <a:tblGrid>
                <a:gridCol w="289075">
                  <a:extLst>
                    <a:ext uri="{9D8B030D-6E8A-4147-A177-3AD203B41FA5}">
                      <a16:colId xmlns:a16="http://schemas.microsoft.com/office/drawing/2014/main" val="20000"/>
                    </a:ext>
                  </a:extLst>
                </a:gridCol>
                <a:gridCol w="4176464">
                  <a:extLst>
                    <a:ext uri="{9D8B030D-6E8A-4147-A177-3AD203B41FA5}">
                      <a16:colId xmlns:a16="http://schemas.microsoft.com/office/drawing/2014/main" val="20001"/>
                    </a:ext>
                  </a:extLst>
                </a:gridCol>
                <a:gridCol w="4176464">
                  <a:extLst>
                    <a:ext uri="{9D8B030D-6E8A-4147-A177-3AD203B41FA5}">
                      <a16:colId xmlns:a16="http://schemas.microsoft.com/office/drawing/2014/main" val="20002"/>
                    </a:ext>
                  </a:extLst>
                </a:gridCol>
              </a:tblGrid>
              <a:tr h="422257">
                <a:tc>
                  <a:txBody>
                    <a:bodyPr/>
                    <a:lstStyle/>
                    <a:p>
                      <a:pPr algn="ctr"/>
                      <a:endParaRPr lang="ru-RU" sz="1200" dirty="0"/>
                    </a:p>
                  </a:txBody>
                  <a:tcPr/>
                </a:tc>
                <a:tc>
                  <a:txBody>
                    <a:bodyPr/>
                    <a:lstStyle/>
                    <a:p>
                      <a:pPr algn="ctr"/>
                      <a:r>
                        <a:rPr lang="en-US" sz="1200" dirty="0"/>
                        <a:t>LLC (local </a:t>
                      </a:r>
                      <a:r>
                        <a:rPr lang="en-US" sz="1200" baseline="0" dirty="0"/>
                        <a:t>company)</a:t>
                      </a:r>
                      <a:endParaRPr lang="ru-RU" sz="1200" dirty="0"/>
                    </a:p>
                  </a:txBody>
                  <a:tcPr/>
                </a:tc>
                <a:tc>
                  <a:txBody>
                    <a:bodyPr/>
                    <a:lstStyle/>
                    <a:p>
                      <a:pPr algn="ctr"/>
                      <a:r>
                        <a:rPr lang="en-US" sz="1200" dirty="0"/>
                        <a:t>WFOE</a:t>
                      </a:r>
                      <a:r>
                        <a:rPr lang="en-US" sz="1200" baseline="0" dirty="0"/>
                        <a:t> (foreign company)</a:t>
                      </a:r>
                      <a:endParaRPr lang="ru-RU" sz="1200" dirty="0"/>
                    </a:p>
                  </a:txBody>
                  <a:tcPr/>
                </a:tc>
                <a:extLst>
                  <a:ext uri="{0D108BD9-81ED-4DB2-BD59-A6C34878D82A}">
                    <a16:rowId xmlns:a16="http://schemas.microsoft.com/office/drawing/2014/main" val="10000"/>
                  </a:ext>
                </a:extLst>
              </a:tr>
              <a:tr h="542901">
                <a:tc>
                  <a:txBody>
                    <a:bodyPr/>
                    <a:lstStyle/>
                    <a:p>
                      <a:pPr algn="ctr"/>
                      <a:r>
                        <a:rPr lang="ru-RU" sz="1200" dirty="0"/>
                        <a:t>1</a:t>
                      </a:r>
                      <a:r>
                        <a:rPr lang="en-US" sz="1200" baseline="0" dirty="0"/>
                        <a:t> </a:t>
                      </a:r>
                      <a:endParaRPr lang="ru-RU" sz="1200" dirty="0"/>
                    </a:p>
                  </a:txBody>
                  <a:tcPr>
                    <a:solidFill>
                      <a:schemeClr val="bg1"/>
                    </a:solidFill>
                  </a:tcPr>
                </a:tc>
                <a:tc>
                  <a:txBody>
                    <a:bodyPr/>
                    <a:lstStyle/>
                    <a:p>
                      <a:r>
                        <a:rPr lang="en-US" sz="1200" dirty="0"/>
                        <a:t>License</a:t>
                      </a:r>
                      <a:r>
                        <a:rPr lang="en-US" sz="1200" baseline="0" dirty="0"/>
                        <a:t> holder (ICP license), web-site, trademark and domain owner</a:t>
                      </a:r>
                      <a:endParaRPr lang="ru-RU" sz="1200" dirty="0"/>
                    </a:p>
                  </a:txBody>
                  <a:tcPr>
                    <a:solidFill>
                      <a:schemeClr val="bg1"/>
                    </a:solidFill>
                  </a:tcPr>
                </a:tc>
                <a:tc>
                  <a:txBody>
                    <a:bodyPr/>
                    <a:lstStyle/>
                    <a:p>
                      <a:r>
                        <a:rPr lang="en-US" sz="1200" dirty="0"/>
                        <a:t>Marketing,</a:t>
                      </a:r>
                      <a:r>
                        <a:rPr lang="en-US" sz="1200" baseline="0" dirty="0"/>
                        <a:t> decision making, CRM and other IT solutions holder</a:t>
                      </a:r>
                      <a:endParaRPr lang="ru-RU" sz="1200" dirty="0"/>
                    </a:p>
                  </a:txBody>
                  <a:tcPr>
                    <a:solidFill>
                      <a:schemeClr val="bg1"/>
                    </a:solidFill>
                  </a:tcPr>
                </a:tc>
                <a:extLst>
                  <a:ext uri="{0D108BD9-81ED-4DB2-BD59-A6C34878D82A}">
                    <a16:rowId xmlns:a16="http://schemas.microsoft.com/office/drawing/2014/main" val="10001"/>
                  </a:ext>
                </a:extLst>
              </a:tr>
              <a:tr h="492633">
                <a:tc>
                  <a:txBody>
                    <a:bodyPr/>
                    <a:lstStyle/>
                    <a:p>
                      <a:pPr algn="ctr"/>
                      <a:r>
                        <a:rPr lang="ru-RU" sz="1200" dirty="0"/>
                        <a:t>2</a:t>
                      </a:r>
                      <a:r>
                        <a:rPr lang="en-US" sz="1200" dirty="0"/>
                        <a:t> </a:t>
                      </a:r>
                      <a:endParaRPr lang="ru-RU" sz="1200" dirty="0"/>
                    </a:p>
                  </a:txBody>
                  <a:tcPr>
                    <a:solidFill>
                      <a:schemeClr val="bg1"/>
                    </a:solidFill>
                  </a:tcPr>
                </a:tc>
                <a:tc>
                  <a:txBody>
                    <a:bodyPr/>
                    <a:lstStyle/>
                    <a:p>
                      <a:r>
                        <a:rPr lang="en-US" sz="1200" dirty="0"/>
                        <a:t>Officials</a:t>
                      </a:r>
                      <a:r>
                        <a:rPr lang="en-US" sz="1200" baseline="0" dirty="0"/>
                        <a:t> representative</a:t>
                      </a:r>
                      <a:endParaRPr lang="ru-RU"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Employer for</a:t>
                      </a:r>
                      <a:r>
                        <a:rPr lang="en-US" sz="1200" baseline="0" dirty="0"/>
                        <a:t> Chinese staff</a:t>
                      </a:r>
                      <a:endParaRPr lang="ru-RU" sz="1200" dirty="0"/>
                    </a:p>
                  </a:txBody>
                  <a:tcPr>
                    <a:solidFill>
                      <a:schemeClr val="bg1"/>
                    </a:solidFill>
                  </a:tcPr>
                </a:tc>
                <a:extLst>
                  <a:ext uri="{0D108BD9-81ED-4DB2-BD59-A6C34878D82A}">
                    <a16:rowId xmlns:a16="http://schemas.microsoft.com/office/drawing/2014/main" val="10002"/>
                  </a:ext>
                </a:extLst>
              </a:tr>
              <a:tr h="478848">
                <a:tc>
                  <a:txBody>
                    <a:bodyPr/>
                    <a:lstStyle/>
                    <a:p>
                      <a:pPr algn="ctr"/>
                      <a:r>
                        <a:rPr lang="ru-RU" sz="1200" dirty="0"/>
                        <a:t>3</a:t>
                      </a:r>
                    </a:p>
                  </a:txBody>
                  <a:tcPr>
                    <a:solidFill>
                      <a:schemeClr val="bg1"/>
                    </a:solidFill>
                  </a:tcPr>
                </a:tc>
                <a:tc>
                  <a:txBody>
                    <a:bodyPr/>
                    <a:lstStyle/>
                    <a:p>
                      <a:r>
                        <a:rPr lang="en-US" sz="1200" dirty="0"/>
                        <a:t>Actual</a:t>
                      </a:r>
                      <a:r>
                        <a:rPr lang="en-US" sz="1200" baseline="0" dirty="0"/>
                        <a:t> lender in the trust scheme, portfolio holder in the trust scheme, service provider for the trust company</a:t>
                      </a:r>
                      <a:endParaRPr lang="ru-RU"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Marketing,</a:t>
                      </a:r>
                      <a:r>
                        <a:rPr lang="en-US" sz="1200" baseline="0" dirty="0"/>
                        <a:t> decision making, customer support, collection, etc. services to LLC</a:t>
                      </a:r>
                      <a:endParaRPr lang="ru-RU" sz="1200" dirty="0"/>
                    </a:p>
                  </a:txBody>
                  <a:tcPr>
                    <a:solidFill>
                      <a:schemeClr val="bg1"/>
                    </a:solidFill>
                  </a:tcPr>
                </a:tc>
                <a:extLst>
                  <a:ext uri="{0D108BD9-81ED-4DB2-BD59-A6C34878D82A}">
                    <a16:rowId xmlns:a16="http://schemas.microsoft.com/office/drawing/2014/main" val="10003"/>
                  </a:ext>
                </a:extLst>
              </a:tr>
              <a:tr h="723869">
                <a:tc>
                  <a:txBody>
                    <a:bodyPr/>
                    <a:lstStyle/>
                    <a:p>
                      <a:pPr algn="ctr"/>
                      <a:r>
                        <a:rPr lang="ru-RU" sz="1200" dirty="0"/>
                        <a:t>4</a:t>
                      </a:r>
                      <a:r>
                        <a:rPr lang="en-US" sz="1200" dirty="0"/>
                        <a:t> </a:t>
                      </a:r>
                      <a:endParaRPr lang="ru-RU" sz="1200" dirty="0"/>
                    </a:p>
                  </a:txBody>
                  <a:tcPr>
                    <a:solidFill>
                      <a:schemeClr val="bg1"/>
                    </a:solidFill>
                  </a:tcPr>
                </a:tc>
                <a:tc>
                  <a:txBody>
                    <a:bodyPr/>
                    <a:lstStyle/>
                    <a:p>
                      <a:r>
                        <a:rPr lang="en-US" sz="1200" dirty="0"/>
                        <a:t>Our legal representative to borrowers and investors in the p2p scheme</a:t>
                      </a:r>
                      <a:endParaRPr lang="ru-RU"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Marketing,</a:t>
                      </a:r>
                      <a:r>
                        <a:rPr lang="en-US" sz="1200" baseline="0" dirty="0"/>
                        <a:t> decision making, customer support, collection, etc. services to LLC</a:t>
                      </a:r>
                      <a:endParaRPr lang="ru-RU" sz="1200" dirty="0"/>
                    </a:p>
                  </a:txBody>
                  <a:tcPr>
                    <a:solidFill>
                      <a:schemeClr val="bg1"/>
                    </a:solidFill>
                  </a:tcPr>
                </a:tc>
                <a:extLst>
                  <a:ext uri="{0D108BD9-81ED-4DB2-BD59-A6C34878D82A}">
                    <a16:rowId xmlns:a16="http://schemas.microsoft.com/office/drawing/2014/main" val="10004"/>
                  </a:ext>
                </a:extLst>
              </a:tr>
              <a:tr h="723869">
                <a:tc>
                  <a:txBody>
                    <a:bodyPr/>
                    <a:lstStyle/>
                    <a:p>
                      <a:pPr algn="ctr"/>
                      <a:r>
                        <a:rPr lang="en-US" sz="1200" dirty="0"/>
                        <a:t>5</a:t>
                      </a:r>
                      <a:endParaRPr lang="ru-RU" sz="1200" dirty="0"/>
                    </a:p>
                  </a:txBody>
                  <a:tcPr>
                    <a:solidFill>
                      <a:schemeClr val="bg1"/>
                    </a:solidFill>
                  </a:tcPr>
                </a:tc>
                <a:tc>
                  <a:txBody>
                    <a:bodyPr/>
                    <a:lstStyle/>
                    <a:p>
                      <a:r>
                        <a:rPr lang="en-US" sz="1200" dirty="0"/>
                        <a:t>Taking interest rate and commissions from borrowers/investors/trust</a:t>
                      </a:r>
                      <a:r>
                        <a:rPr lang="en-US" sz="1200" baseline="0" dirty="0"/>
                        <a:t> company</a:t>
                      </a:r>
                      <a:endParaRPr lang="ru-RU" sz="1200" dirty="0"/>
                    </a:p>
                  </a:txBody>
                  <a:tcP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Extracting</a:t>
                      </a:r>
                      <a:r>
                        <a:rPr lang="en-US" sz="1200" baseline="0" dirty="0"/>
                        <a:t> all extra income from LLC via service and consulting agreements and repatriating it abroad</a:t>
                      </a:r>
                      <a:endParaRPr lang="ru-RU" sz="1200" dirty="0"/>
                    </a:p>
                  </a:txBody>
                  <a:tcPr>
                    <a:solidFill>
                      <a:schemeClr val="bg1"/>
                    </a:solidFill>
                  </a:tcPr>
                </a:tc>
                <a:extLst>
                  <a:ext uri="{0D108BD9-81ED-4DB2-BD59-A6C34878D82A}">
                    <a16:rowId xmlns:a16="http://schemas.microsoft.com/office/drawing/2014/main" val="2606078802"/>
                  </a:ext>
                </a:extLst>
              </a:tr>
            </a:tbl>
          </a:graphicData>
        </a:graphic>
      </p:graphicFrame>
      <p:sp>
        <p:nvSpPr>
          <p:cNvPr id="2" name="TextBox 1"/>
          <p:cNvSpPr txBox="1"/>
          <p:nvPr/>
        </p:nvSpPr>
        <p:spPr>
          <a:xfrm>
            <a:off x="250477" y="781623"/>
            <a:ext cx="8642003" cy="132343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400" dirty="0"/>
              <a:t>VIE is a common solution used in China for foreign investment in restricted areas. Large international companies like “Amazon”, “Evernote”, “Alibaba” use this setup</a:t>
            </a:r>
          </a:p>
          <a:p>
            <a:pPr marL="285750" indent="-285750">
              <a:spcAft>
                <a:spcPts val="600"/>
              </a:spcAft>
              <a:buFont typeface="Arial" panose="020B0604020202020204" pitchFamily="34" charset="0"/>
              <a:buChar char="•"/>
            </a:pPr>
            <a:r>
              <a:rPr lang="en-US" sz="1400" dirty="0"/>
              <a:t>We use VIE structure to circumvent 2 restrictions: operating in the Internet space and control of investment for foreign companies</a:t>
            </a:r>
          </a:p>
          <a:p>
            <a:pPr marL="285750" indent="-285750">
              <a:spcAft>
                <a:spcPts val="600"/>
              </a:spcAft>
              <a:buFont typeface="Arial" panose="020B0604020202020204" pitchFamily="34" charset="0"/>
              <a:buChar char="•"/>
            </a:pPr>
            <a:r>
              <a:rPr lang="en-US" sz="1400" dirty="0"/>
              <a:t>In the VIE approach, functions will be distributed between 2 companies in the following way:</a:t>
            </a:r>
          </a:p>
        </p:txBody>
      </p:sp>
      <p:sp>
        <p:nvSpPr>
          <p:cNvPr id="5"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15</a:t>
            </a:fld>
            <a:endParaRPr lang="ru-RU" dirty="0"/>
          </a:p>
        </p:txBody>
      </p:sp>
    </p:spTree>
    <p:extLst>
      <p:ext uri="{BB962C8B-B14F-4D97-AF65-F5344CB8AC3E}">
        <p14:creationId xmlns:p14="http://schemas.microsoft.com/office/powerpoint/2010/main" val="36345027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190131" y="5589240"/>
            <a:ext cx="8688473"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solidFill>
                  <a:schemeClr val="tx1">
                    <a:lumMod val="95000"/>
                    <a:lumOff val="5000"/>
                  </a:schemeClr>
                </a:solidFill>
              </a:rPr>
              <a:t>Fund transfers: for funding operational expenses - to registered capital of WFOE </a:t>
            </a:r>
            <a:r>
              <a:rPr lang="en-US" sz="1400">
                <a:solidFill>
                  <a:schemeClr val="tx1">
                    <a:lumMod val="95000"/>
                    <a:lumOff val="5000"/>
                  </a:schemeClr>
                </a:solidFill>
              </a:rPr>
              <a:t>from </a:t>
            </a:r>
            <a:r>
              <a:rPr lang="en-US" sz="1400" smtClean="0">
                <a:solidFill>
                  <a:schemeClr val="tx1">
                    <a:lumMod val="95000"/>
                    <a:lumOff val="5000"/>
                  </a:schemeClr>
                </a:solidFill>
              </a:rPr>
              <a:t>“XXXXXXXX”, </a:t>
            </a:r>
            <a:r>
              <a:rPr lang="en-US" sz="1400" dirty="0">
                <a:solidFill>
                  <a:schemeClr val="tx1">
                    <a:lumMod val="95000"/>
                    <a:lumOff val="5000"/>
                  </a:schemeClr>
                </a:solidFill>
              </a:rPr>
              <a:t>to PRC individual bank account from support SG companies, then to LLC’s registered account</a:t>
            </a:r>
          </a:p>
        </p:txBody>
      </p:sp>
      <p:sp>
        <p:nvSpPr>
          <p:cNvPr id="4" name="Заголовок 1"/>
          <p:cNvSpPr txBox="1">
            <a:spLocks/>
          </p:cNvSpPr>
          <p:nvPr/>
        </p:nvSpPr>
        <p:spPr>
          <a:xfrm>
            <a:off x="395536" y="116632"/>
            <a:ext cx="8159540"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tx2"/>
                </a:solidFill>
                <a:latin typeface="+mj-lt"/>
                <a:ea typeface="+mj-ea"/>
                <a:cs typeface="+mj-cs"/>
              </a:defRPr>
            </a:lvl1pPr>
          </a:lstStyle>
          <a:p>
            <a:r>
              <a:rPr lang="en-US" dirty="0">
                <a:solidFill>
                  <a:schemeClr val="bg1"/>
                </a:solidFill>
              </a:rPr>
              <a:t>3.10 Legal setup </a:t>
            </a:r>
            <a:endParaRPr lang="ru-RU" dirty="0">
              <a:solidFill>
                <a:schemeClr val="bg1"/>
              </a:solidFill>
            </a:endParaRPr>
          </a:p>
        </p:txBody>
      </p:sp>
      <p:sp>
        <p:nvSpPr>
          <p:cNvPr id="5"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16</a:t>
            </a:fld>
            <a:endParaRPr lang="ru-RU" dirty="0"/>
          </a:p>
        </p:txBody>
      </p:sp>
      <p:pic>
        <p:nvPicPr>
          <p:cNvPr id="8" name="Picture 7"/>
          <p:cNvPicPr>
            <a:picLocks noChangeAspect="1"/>
          </p:cNvPicPr>
          <p:nvPr/>
        </p:nvPicPr>
        <p:blipFill>
          <a:blip r:embed="rId2"/>
          <a:stretch>
            <a:fillRect/>
          </a:stretch>
        </p:blipFill>
        <p:spPr>
          <a:xfrm>
            <a:off x="292578" y="988427"/>
            <a:ext cx="8555076" cy="4161630"/>
          </a:xfrm>
          <a:prstGeom prst="rect">
            <a:avLst/>
          </a:prstGeom>
        </p:spPr>
      </p:pic>
    </p:spTree>
    <p:extLst>
      <p:ext uri="{BB962C8B-B14F-4D97-AF65-F5344CB8AC3E}">
        <p14:creationId xmlns:p14="http://schemas.microsoft.com/office/powerpoint/2010/main" val="18838110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p:txBody>
          <a:bodyPr/>
          <a:lstStyle/>
          <a:p>
            <a:r>
              <a:rPr lang="en-US" dirty="0"/>
              <a:t>4.1 Product parameters for competing P2P</a:t>
            </a:r>
            <a:r>
              <a:rPr lang="ru-RU" dirty="0"/>
              <a:t> </a:t>
            </a:r>
            <a:r>
              <a:rPr lang="en-US" dirty="0"/>
              <a:t>platforms</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17</a:t>
            </a:fld>
            <a:endParaRPr lang="ru-RU" dirty="0"/>
          </a:p>
        </p:txBody>
      </p:sp>
      <p:graphicFrame>
        <p:nvGraphicFramePr>
          <p:cNvPr id="3" name="表格 2"/>
          <p:cNvGraphicFramePr>
            <a:graphicFrameLocks noGrp="1"/>
          </p:cNvGraphicFramePr>
          <p:nvPr>
            <p:extLst>
              <p:ext uri="{D42A27DB-BD31-4B8C-83A1-F6EECF244321}">
                <p14:modId xmlns:p14="http://schemas.microsoft.com/office/powerpoint/2010/main" val="1444495606"/>
              </p:ext>
            </p:extLst>
          </p:nvPr>
        </p:nvGraphicFramePr>
        <p:xfrm>
          <a:off x="200548" y="717600"/>
          <a:ext cx="8786537" cy="4533747"/>
        </p:xfrm>
        <a:graphic>
          <a:graphicData uri="http://schemas.openxmlformats.org/drawingml/2006/table">
            <a:tbl>
              <a:tblPr>
                <a:tableStyleId>{5C22544A-7EE6-4342-B048-85BDC9FD1C3A}</a:tableStyleId>
              </a:tblPr>
              <a:tblGrid>
                <a:gridCol w="262161">
                  <a:extLst>
                    <a:ext uri="{9D8B030D-6E8A-4147-A177-3AD203B41FA5}">
                      <a16:colId xmlns:a16="http://schemas.microsoft.com/office/drawing/2014/main" val="20000"/>
                    </a:ext>
                  </a:extLst>
                </a:gridCol>
                <a:gridCol w="1800356">
                  <a:extLst>
                    <a:ext uri="{9D8B030D-6E8A-4147-A177-3AD203B41FA5}">
                      <a16:colId xmlns:a16="http://schemas.microsoft.com/office/drawing/2014/main" val="20001"/>
                    </a:ext>
                  </a:extLst>
                </a:gridCol>
                <a:gridCol w="1636700">
                  <a:extLst>
                    <a:ext uri="{9D8B030D-6E8A-4147-A177-3AD203B41FA5}">
                      <a16:colId xmlns:a16="http://schemas.microsoft.com/office/drawing/2014/main" val="20002"/>
                    </a:ext>
                  </a:extLst>
                </a:gridCol>
                <a:gridCol w="1790133">
                  <a:extLst>
                    <a:ext uri="{9D8B030D-6E8A-4147-A177-3AD203B41FA5}">
                      <a16:colId xmlns:a16="http://schemas.microsoft.com/office/drawing/2014/main" val="20003"/>
                    </a:ext>
                  </a:extLst>
                </a:gridCol>
                <a:gridCol w="1718528">
                  <a:extLst>
                    <a:ext uri="{9D8B030D-6E8A-4147-A177-3AD203B41FA5}">
                      <a16:colId xmlns:a16="http://schemas.microsoft.com/office/drawing/2014/main" val="20004"/>
                    </a:ext>
                  </a:extLst>
                </a:gridCol>
                <a:gridCol w="1578659">
                  <a:extLst>
                    <a:ext uri="{9D8B030D-6E8A-4147-A177-3AD203B41FA5}">
                      <a16:colId xmlns:a16="http://schemas.microsoft.com/office/drawing/2014/main" val="20005"/>
                    </a:ext>
                  </a:extLst>
                </a:gridCol>
              </a:tblGrid>
              <a:tr h="270743">
                <a:tc>
                  <a:txBody>
                    <a:bodyPr/>
                    <a:lstStyle/>
                    <a:p>
                      <a:pPr algn="ctr" rtl="0" fontAlgn="b"/>
                      <a:r>
                        <a:rPr lang="en-US" altLang="zh-CN" sz="1100" u="none" strike="noStrike" dirty="0">
                          <a:solidFill>
                            <a:schemeClr val="tx2"/>
                          </a:solidFill>
                          <a:effectLst>
                            <a:outerShdw blurRad="38100" dist="38100" dir="2700000" algn="tl">
                              <a:srgbClr val="000000">
                                <a:alpha val="43137"/>
                              </a:srgbClr>
                            </a:outerShdw>
                          </a:effectLst>
                          <a:latin typeface="+mn-lt"/>
                        </a:rPr>
                        <a:t>#</a:t>
                      </a:r>
                      <a:endParaRPr lang="en-US" altLang="zh-CN"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u="none" strike="noStrike" dirty="0">
                          <a:solidFill>
                            <a:schemeClr val="tx2"/>
                          </a:solidFill>
                          <a:effectLst>
                            <a:outerShdw blurRad="38100" dist="38100" dir="2700000" algn="tl">
                              <a:srgbClr val="000000">
                                <a:alpha val="43137"/>
                              </a:srgbClr>
                            </a:outerShdw>
                          </a:effectLst>
                          <a:latin typeface="+mn-lt"/>
                        </a:rPr>
                        <a:t>Parameter</a:t>
                      </a:r>
                      <a:endParaRPr lang="en-US"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u="none" strike="noStrike" dirty="0">
                          <a:solidFill>
                            <a:schemeClr val="tx2"/>
                          </a:solidFill>
                          <a:effectLst>
                            <a:outerShdw blurRad="38100" dist="38100" dir="2700000" algn="tl">
                              <a:srgbClr val="000000">
                                <a:alpha val="43137"/>
                              </a:srgbClr>
                            </a:outerShdw>
                          </a:effectLst>
                          <a:latin typeface="+mn-lt"/>
                        </a:rPr>
                        <a:t>“</a:t>
                      </a:r>
                      <a:r>
                        <a:rPr lang="en-US" sz="1100" u="none" strike="noStrike" dirty="0" err="1">
                          <a:solidFill>
                            <a:schemeClr val="tx2"/>
                          </a:solidFill>
                          <a:effectLst>
                            <a:outerShdw blurRad="38100" dist="38100" dir="2700000" algn="tl">
                              <a:srgbClr val="000000">
                                <a:alpha val="43137"/>
                              </a:srgbClr>
                            </a:outerShdw>
                          </a:effectLst>
                          <a:latin typeface="+mn-lt"/>
                        </a:rPr>
                        <a:t>CashBus</a:t>
                      </a:r>
                      <a:r>
                        <a:rPr lang="en-US" sz="1100" u="none" strike="noStrike" dirty="0">
                          <a:solidFill>
                            <a:schemeClr val="tx2"/>
                          </a:solidFill>
                          <a:effectLst>
                            <a:outerShdw blurRad="38100" dist="38100" dir="2700000" algn="tl">
                              <a:srgbClr val="000000">
                                <a:alpha val="43137"/>
                              </a:srgbClr>
                            </a:outerShdw>
                          </a:effectLst>
                          <a:latin typeface="+mn-lt"/>
                        </a:rPr>
                        <a:t>”</a:t>
                      </a:r>
                      <a:endParaRPr lang="en-US"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u="none" strike="noStrike" dirty="0">
                          <a:solidFill>
                            <a:schemeClr val="tx2"/>
                          </a:solidFill>
                          <a:effectLst>
                            <a:outerShdw blurRad="38100" dist="38100" dir="2700000" algn="tl">
                              <a:srgbClr val="000000">
                                <a:alpha val="43137"/>
                              </a:srgbClr>
                            </a:outerShdw>
                          </a:effectLst>
                          <a:latin typeface="+mn-lt"/>
                        </a:rPr>
                        <a:t>“</a:t>
                      </a:r>
                      <a:r>
                        <a:rPr lang="en-US" sz="1100" u="none" strike="noStrike" dirty="0" err="1">
                          <a:solidFill>
                            <a:schemeClr val="tx2"/>
                          </a:solidFill>
                          <a:effectLst>
                            <a:outerShdw blurRad="38100" dist="38100" dir="2700000" algn="tl">
                              <a:srgbClr val="000000">
                                <a:alpha val="43137"/>
                              </a:srgbClr>
                            </a:outerShdw>
                          </a:effectLst>
                          <a:latin typeface="+mn-lt"/>
                        </a:rPr>
                        <a:t>Shoujidai</a:t>
                      </a:r>
                      <a:r>
                        <a:rPr lang="en-US" sz="1100" u="none" strike="noStrike" dirty="0">
                          <a:solidFill>
                            <a:schemeClr val="tx2"/>
                          </a:solidFill>
                          <a:effectLst>
                            <a:outerShdw blurRad="38100" dist="38100" dir="2700000" algn="tl">
                              <a:srgbClr val="000000">
                                <a:alpha val="43137"/>
                              </a:srgbClr>
                            </a:outerShdw>
                          </a:effectLst>
                          <a:latin typeface="+mn-lt"/>
                        </a:rPr>
                        <a:t>”</a:t>
                      </a:r>
                      <a:endParaRPr lang="en-US"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u="none" strike="noStrike" dirty="0">
                          <a:solidFill>
                            <a:schemeClr val="tx2"/>
                          </a:solidFill>
                          <a:effectLst>
                            <a:outerShdw blurRad="38100" dist="38100" dir="2700000" algn="tl">
                              <a:srgbClr val="000000">
                                <a:alpha val="43137"/>
                              </a:srgbClr>
                            </a:outerShdw>
                          </a:effectLst>
                          <a:latin typeface="+mn-lt"/>
                        </a:rPr>
                        <a:t>“</a:t>
                      </a:r>
                      <a:r>
                        <a:rPr lang="en-US" sz="1100" u="none" strike="noStrike" dirty="0" err="1">
                          <a:solidFill>
                            <a:schemeClr val="tx2"/>
                          </a:solidFill>
                          <a:effectLst>
                            <a:outerShdw blurRad="38100" dist="38100" dir="2700000" algn="tl">
                              <a:srgbClr val="000000">
                                <a:alpha val="43137"/>
                              </a:srgbClr>
                            </a:outerShdw>
                          </a:effectLst>
                          <a:latin typeface="+mn-lt"/>
                        </a:rPr>
                        <a:t>Huala</a:t>
                      </a:r>
                      <a:r>
                        <a:rPr lang="en-US" sz="1100" u="none" strike="noStrike" dirty="0">
                          <a:solidFill>
                            <a:schemeClr val="tx2"/>
                          </a:solidFill>
                          <a:effectLst>
                            <a:outerShdw blurRad="38100" dist="38100" dir="2700000" algn="tl">
                              <a:srgbClr val="000000">
                                <a:alpha val="43137"/>
                              </a:srgbClr>
                            </a:outerShdw>
                          </a:effectLst>
                          <a:latin typeface="+mn-lt"/>
                        </a:rPr>
                        <a:t> </a:t>
                      </a:r>
                      <a:r>
                        <a:rPr lang="en-US" sz="1100" u="none" strike="noStrike" dirty="0" err="1">
                          <a:solidFill>
                            <a:schemeClr val="tx2"/>
                          </a:solidFill>
                          <a:effectLst>
                            <a:outerShdw blurRad="38100" dist="38100" dir="2700000" algn="tl">
                              <a:srgbClr val="000000">
                                <a:alpha val="43137"/>
                              </a:srgbClr>
                            </a:outerShdw>
                          </a:effectLst>
                          <a:latin typeface="+mn-lt"/>
                        </a:rPr>
                        <a:t>Huala</a:t>
                      </a:r>
                      <a:r>
                        <a:rPr lang="en-US" sz="1100" u="none" strike="noStrike" dirty="0">
                          <a:solidFill>
                            <a:schemeClr val="tx2"/>
                          </a:solidFill>
                          <a:effectLst>
                            <a:outerShdw blurRad="38100" dist="38100" dir="2700000" algn="tl">
                              <a:srgbClr val="000000">
                                <a:alpha val="43137"/>
                              </a:srgbClr>
                            </a:outerShdw>
                          </a:effectLst>
                          <a:latin typeface="+mn-lt"/>
                        </a:rPr>
                        <a:t>”</a:t>
                      </a:r>
                      <a:endParaRPr lang="en-US"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b="1" i="0" u="none" strike="noStrike" dirty="0">
                          <a:solidFill>
                            <a:schemeClr val="tx2"/>
                          </a:solidFill>
                          <a:effectLst>
                            <a:outerShdw blurRad="38100" dist="38100" dir="2700000" algn="tl">
                              <a:srgbClr val="000000">
                                <a:alpha val="43137"/>
                              </a:srgbClr>
                            </a:outerShdw>
                          </a:effectLst>
                          <a:latin typeface="+mn-lt"/>
                        </a:rPr>
                        <a:t>“</a:t>
                      </a:r>
                      <a:r>
                        <a:rPr lang="en-US" sz="1100" b="1" i="0" u="none" strike="noStrike" dirty="0" err="1">
                          <a:solidFill>
                            <a:schemeClr val="tx2"/>
                          </a:solidFill>
                          <a:effectLst>
                            <a:outerShdw blurRad="38100" dist="38100" dir="2700000" algn="tl">
                              <a:srgbClr val="000000">
                                <a:alpha val="43137"/>
                              </a:srgbClr>
                            </a:outerShdw>
                          </a:effectLst>
                          <a:latin typeface="+mn-lt"/>
                        </a:rPr>
                        <a:t>Ppdai</a:t>
                      </a:r>
                      <a:r>
                        <a:rPr lang="en-US" sz="1100" b="1" i="0" u="none" strike="noStrike" dirty="0">
                          <a:solidFill>
                            <a:schemeClr val="tx2"/>
                          </a:solidFill>
                          <a:effectLst>
                            <a:outerShdw blurRad="38100" dist="38100" dir="2700000" algn="tl">
                              <a:srgbClr val="000000">
                                <a:alpha val="43137"/>
                              </a:srgbClr>
                            </a:outerShdw>
                          </a:effectLst>
                          <a:latin typeface="+mn-lt"/>
                        </a:rPr>
                        <a:t>”</a:t>
                      </a:r>
                    </a:p>
                  </a:txBody>
                  <a:tcPr marL="5710" marR="5710" marT="5710" marB="0" anchor="b">
                    <a:solidFill>
                      <a:schemeClr val="bg1">
                        <a:lumMod val="85000"/>
                      </a:schemeClr>
                    </a:solidFill>
                  </a:tcPr>
                </a:tc>
                <a:extLst>
                  <a:ext uri="{0D108BD9-81ED-4DB2-BD59-A6C34878D82A}">
                    <a16:rowId xmlns:a16="http://schemas.microsoft.com/office/drawing/2014/main" val="10000"/>
                  </a:ext>
                </a:extLst>
              </a:tr>
              <a:tr h="213527">
                <a:tc>
                  <a:txBody>
                    <a:bodyPr/>
                    <a:lstStyle/>
                    <a:p>
                      <a:pPr algn="ctr" rtl="0" fontAlgn="b"/>
                      <a:r>
                        <a:rPr lang="en-US" altLang="zh-CN" sz="1100" u="none" strike="noStrike" dirty="0">
                          <a:effectLst/>
                          <a:latin typeface="+mn-lt"/>
                        </a:rPr>
                        <a:t>1</a:t>
                      </a:r>
                      <a:endParaRPr lang="en-US" altLang="zh-CN" sz="1100" b="0" i="0" u="none" strike="noStrike" dirty="0">
                        <a:solidFill>
                          <a:srgbClr val="000000"/>
                        </a:solidFill>
                        <a:effectLst/>
                        <a:latin typeface="+mn-lt"/>
                      </a:endParaRPr>
                    </a:p>
                  </a:txBody>
                  <a:tcPr marL="5710" marR="5710" marT="5710" marB="0" anchor="b"/>
                </a:tc>
                <a:tc>
                  <a:txBody>
                    <a:bodyPr/>
                    <a:lstStyle/>
                    <a:p>
                      <a:pPr algn="l" rtl="0" fontAlgn="b"/>
                      <a:r>
                        <a:rPr lang="en-US" sz="1100" u="none" strike="noStrike" dirty="0">
                          <a:effectLst/>
                          <a:latin typeface="+mn-lt"/>
                        </a:rPr>
                        <a:t>Product type</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PDL</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PDL</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PDL (and IL)</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b="0" i="0" u="none" strike="noStrike" dirty="0">
                          <a:solidFill>
                            <a:srgbClr val="000000"/>
                          </a:solidFill>
                          <a:effectLst/>
                          <a:latin typeface="+mn-lt"/>
                        </a:rPr>
                        <a:t>IL 3-24 months</a:t>
                      </a:r>
                    </a:p>
                  </a:txBody>
                  <a:tcPr marL="5710" marR="5710" marT="5710" marB="0" anchor="b"/>
                </a:tc>
                <a:extLst>
                  <a:ext uri="{0D108BD9-81ED-4DB2-BD59-A6C34878D82A}">
                    <a16:rowId xmlns:a16="http://schemas.microsoft.com/office/drawing/2014/main" val="10001"/>
                  </a:ext>
                </a:extLst>
              </a:tr>
              <a:tr h="440090">
                <a:tc>
                  <a:txBody>
                    <a:bodyPr/>
                    <a:lstStyle/>
                    <a:p>
                      <a:pPr algn="ctr" rtl="0" fontAlgn="b"/>
                      <a:r>
                        <a:rPr lang="en-US" altLang="zh-CN" sz="1100" u="none" strike="noStrike">
                          <a:effectLst/>
                          <a:latin typeface="+mn-lt"/>
                        </a:rPr>
                        <a:t>2</a:t>
                      </a:r>
                      <a:endParaRPr lang="en-US" altLang="zh-CN" sz="1100" b="0" i="0" u="none" strike="noStrike">
                        <a:solidFill>
                          <a:srgbClr val="000000"/>
                        </a:solidFill>
                        <a:effectLst/>
                        <a:latin typeface="+mn-lt"/>
                      </a:endParaRPr>
                    </a:p>
                  </a:txBody>
                  <a:tcPr marL="5710" marR="5710" marT="5710" marB="0" anchor="b"/>
                </a:tc>
                <a:tc>
                  <a:txBody>
                    <a:bodyPr/>
                    <a:lstStyle/>
                    <a:p>
                      <a:pPr algn="l" rtl="0" fontAlgn="b"/>
                      <a:r>
                        <a:rPr lang="en-US" sz="1100" u="none" strike="noStrike" dirty="0">
                          <a:effectLst/>
                          <a:latin typeface="+mn-lt"/>
                        </a:rPr>
                        <a:t>Loan amount</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500-1K RMB ($77-158)</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300-700, 1K-5K</a:t>
                      </a:r>
                      <a:r>
                        <a:rPr lang="en-US" sz="1100" u="none" strike="noStrike" baseline="0" dirty="0">
                          <a:effectLst/>
                          <a:latin typeface="+mn-lt"/>
                        </a:rPr>
                        <a:t> </a:t>
                      </a:r>
                      <a:r>
                        <a:rPr lang="en-US" sz="1100" u="none" strike="noStrike" dirty="0">
                          <a:effectLst/>
                          <a:latin typeface="+mn-lt"/>
                        </a:rPr>
                        <a:t>RMB</a:t>
                      </a:r>
                    </a:p>
                    <a:p>
                      <a:pPr algn="ctr" rtl="0" fontAlgn="b"/>
                      <a:r>
                        <a:rPr lang="en-US" sz="1100" b="0" i="0" u="none" strike="noStrike" dirty="0">
                          <a:solidFill>
                            <a:srgbClr val="000000"/>
                          </a:solidFill>
                          <a:effectLst/>
                          <a:latin typeface="+mn-lt"/>
                        </a:rPr>
                        <a:t>($46-108, 155-774)</a:t>
                      </a:r>
                    </a:p>
                  </a:txBody>
                  <a:tcPr marL="5710" marR="5710" marT="5710" marB="0" anchor="b"/>
                </a:tc>
                <a:tc>
                  <a:txBody>
                    <a:bodyPr/>
                    <a:lstStyle/>
                    <a:p>
                      <a:pPr algn="ctr" rtl="0" fontAlgn="b"/>
                      <a:r>
                        <a:rPr lang="en-US" sz="1100" u="none" strike="noStrike" dirty="0">
                          <a:effectLst/>
                          <a:latin typeface="+mn-lt"/>
                        </a:rPr>
                        <a:t>1000-10K RMB</a:t>
                      </a:r>
                    </a:p>
                    <a:p>
                      <a:pPr algn="ctr" rtl="0" fontAlgn="b"/>
                      <a:r>
                        <a:rPr lang="en-US" sz="1100" b="0" i="0" u="none" strike="noStrike" dirty="0">
                          <a:solidFill>
                            <a:srgbClr val="000000"/>
                          </a:solidFill>
                          <a:effectLst/>
                          <a:latin typeface="+mn-lt"/>
                        </a:rPr>
                        <a:t>($155-1550)</a:t>
                      </a:r>
                    </a:p>
                  </a:txBody>
                  <a:tcPr marL="5710" marR="5710" marT="5710" marB="0" anchor="b"/>
                </a:tc>
                <a:tc>
                  <a:txBody>
                    <a:bodyPr/>
                    <a:lstStyle/>
                    <a:p>
                      <a:pPr algn="ctr" rtl="0" fontAlgn="b"/>
                      <a:r>
                        <a:rPr lang="en-US" altLang="zh-CN" sz="1100" b="0" i="0" u="none" strike="noStrike" dirty="0">
                          <a:solidFill>
                            <a:srgbClr val="000000"/>
                          </a:solidFill>
                          <a:effectLst/>
                          <a:latin typeface="+mn-lt"/>
                        </a:rPr>
                        <a:t>100-100K RMB</a:t>
                      </a:r>
                    </a:p>
                    <a:p>
                      <a:pPr algn="ctr" rtl="0" fontAlgn="b"/>
                      <a:r>
                        <a:rPr lang="en-US" altLang="zh-CN" sz="1100" b="0" i="0" u="none" strike="noStrike" dirty="0">
                          <a:solidFill>
                            <a:srgbClr val="000000"/>
                          </a:solidFill>
                          <a:effectLst/>
                          <a:latin typeface="+mn-lt"/>
                        </a:rPr>
                        <a:t>($15-15 200)</a:t>
                      </a:r>
                    </a:p>
                  </a:txBody>
                  <a:tcPr marL="5710" marR="5710" marT="5710" marB="0" anchor="b"/>
                </a:tc>
                <a:extLst>
                  <a:ext uri="{0D108BD9-81ED-4DB2-BD59-A6C34878D82A}">
                    <a16:rowId xmlns:a16="http://schemas.microsoft.com/office/drawing/2014/main" val="10002"/>
                  </a:ext>
                </a:extLst>
              </a:tr>
              <a:tr h="469131">
                <a:tc>
                  <a:txBody>
                    <a:bodyPr/>
                    <a:lstStyle/>
                    <a:p>
                      <a:pPr algn="ctr" rtl="0" fontAlgn="b"/>
                      <a:r>
                        <a:rPr lang="en-US" altLang="zh-CN" sz="1100" u="none" strike="noStrike">
                          <a:effectLst/>
                          <a:latin typeface="+mn-lt"/>
                        </a:rPr>
                        <a:t>3</a:t>
                      </a:r>
                      <a:endParaRPr lang="en-US" altLang="zh-CN" sz="1100" b="0" i="0" u="none" strike="noStrike">
                        <a:solidFill>
                          <a:srgbClr val="000000"/>
                        </a:solidFill>
                        <a:effectLst/>
                        <a:latin typeface="+mn-lt"/>
                      </a:endParaRPr>
                    </a:p>
                  </a:txBody>
                  <a:tcPr marL="5710" marR="5710" marT="5710" marB="0" anchor="b"/>
                </a:tc>
                <a:tc>
                  <a:txBody>
                    <a:bodyPr/>
                    <a:lstStyle/>
                    <a:p>
                      <a:pPr algn="l" rtl="0" fontAlgn="b"/>
                      <a:r>
                        <a:rPr lang="en-US" sz="1100" u="none" strike="noStrike" dirty="0">
                          <a:effectLst/>
                          <a:latin typeface="+mn-lt"/>
                        </a:rPr>
                        <a:t>Loan tenor</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7, 14 days</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7-15 days, 7-30 days</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21, 28 days (3 months for IL)</a:t>
                      </a:r>
                      <a:endParaRPr lang="en-US" sz="1100" b="0" i="0" u="none" strike="noStrike" dirty="0">
                        <a:solidFill>
                          <a:srgbClr val="000000"/>
                        </a:solidFill>
                        <a:effectLst/>
                        <a:latin typeface="+mn-lt"/>
                      </a:endParaRPr>
                    </a:p>
                  </a:txBody>
                  <a:tcPr marL="5710" marR="5710" marT="571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rgbClr val="000000"/>
                          </a:solidFill>
                          <a:effectLst/>
                          <a:latin typeface="+mn-lt"/>
                        </a:rPr>
                        <a:t>IL 3-24 months</a:t>
                      </a:r>
                    </a:p>
                    <a:p>
                      <a:pPr algn="ctr" rtl="0" fontAlgn="b"/>
                      <a:endParaRPr lang="en-US" sz="1100" b="0" i="0" u="none" strike="noStrike" dirty="0">
                        <a:solidFill>
                          <a:srgbClr val="000000"/>
                        </a:solidFill>
                        <a:effectLst/>
                        <a:latin typeface="+mn-lt"/>
                      </a:endParaRPr>
                    </a:p>
                  </a:txBody>
                  <a:tcPr marL="5710" marR="5710" marT="5710" marB="0" anchor="b"/>
                </a:tc>
                <a:extLst>
                  <a:ext uri="{0D108BD9-81ED-4DB2-BD59-A6C34878D82A}">
                    <a16:rowId xmlns:a16="http://schemas.microsoft.com/office/drawing/2014/main" val="10003"/>
                  </a:ext>
                </a:extLst>
              </a:tr>
              <a:tr h="242907">
                <a:tc>
                  <a:txBody>
                    <a:bodyPr/>
                    <a:lstStyle/>
                    <a:p>
                      <a:pPr algn="ctr" rtl="0" fontAlgn="b"/>
                      <a:r>
                        <a:rPr lang="en-US" altLang="zh-CN" sz="1100" u="none" strike="noStrike">
                          <a:effectLst/>
                          <a:latin typeface="+mn-lt"/>
                        </a:rPr>
                        <a:t>4</a:t>
                      </a:r>
                      <a:endParaRPr lang="en-US" altLang="zh-CN" sz="1100" b="0" i="0" u="none" strike="noStrike">
                        <a:solidFill>
                          <a:srgbClr val="000000"/>
                        </a:solidFill>
                        <a:effectLst/>
                        <a:latin typeface="+mn-lt"/>
                      </a:endParaRPr>
                    </a:p>
                  </a:txBody>
                  <a:tcPr marL="5710" marR="5710" marT="5710" marB="0" anchor="b"/>
                </a:tc>
                <a:tc>
                  <a:txBody>
                    <a:bodyPr/>
                    <a:lstStyle/>
                    <a:p>
                      <a:pPr algn="l" rtl="0" fontAlgn="b"/>
                      <a:r>
                        <a:rPr lang="en-US" sz="1100" u="none" strike="noStrike" dirty="0">
                          <a:effectLst/>
                          <a:latin typeface="+mn-lt"/>
                        </a:rPr>
                        <a:t>Interest rate</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0,029% per day </a:t>
                      </a:r>
                    </a:p>
                    <a:p>
                      <a:pPr algn="ctr" rtl="0" fontAlgn="b"/>
                      <a:r>
                        <a:rPr lang="en-US" sz="1100" u="none" strike="noStrike" dirty="0">
                          <a:effectLst/>
                          <a:latin typeface="+mn-lt"/>
                        </a:rPr>
                        <a:t>(10,5% per annum)</a:t>
                      </a:r>
                      <a:endParaRPr lang="en-US" sz="1100" b="0" i="0" u="none" strike="noStrike" dirty="0">
                        <a:solidFill>
                          <a:srgbClr val="000000"/>
                        </a:solidFill>
                        <a:effectLst/>
                        <a:latin typeface="+mn-lt"/>
                      </a:endParaRPr>
                    </a:p>
                  </a:txBody>
                  <a:tcPr marL="5710" marR="5710" marT="571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0,03% per day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(10,95% per annum)</a:t>
                      </a:r>
                      <a:endParaRPr kumimoji="0" lang="en-US" sz="1100" b="0" i="0" u="none" strike="noStrike" kern="1200" cap="none" spc="0" normalizeH="0" baseline="0" noProof="0" dirty="0">
                        <a:ln>
                          <a:noFill/>
                        </a:ln>
                        <a:solidFill>
                          <a:srgbClr val="000000"/>
                        </a:solidFill>
                        <a:effectLst/>
                        <a:uLnTx/>
                        <a:uFillTx/>
                        <a:latin typeface="Calibri"/>
                        <a:ea typeface="+mn-ea"/>
                        <a:cs typeface="+mn-cs"/>
                      </a:endParaRPr>
                    </a:p>
                  </a:txBody>
                  <a:tcPr marL="5710" marR="5710" marT="571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0,03% per day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(10,95% per annum)</a:t>
                      </a:r>
                      <a:endParaRPr kumimoji="0" lang="en-US" sz="1100" b="0" i="0" u="none" strike="noStrike" kern="1200" cap="none" spc="0" normalizeH="0" baseline="0" noProof="0" dirty="0">
                        <a:ln>
                          <a:noFill/>
                        </a:ln>
                        <a:solidFill>
                          <a:srgbClr val="000000"/>
                        </a:solidFill>
                        <a:effectLst/>
                        <a:uLnTx/>
                        <a:uFillTx/>
                        <a:latin typeface="Calibri"/>
                        <a:ea typeface="+mn-ea"/>
                        <a:cs typeface="+mn-cs"/>
                      </a:endParaRPr>
                    </a:p>
                  </a:txBody>
                  <a:tcPr marL="5710" marR="5710" marT="5710" marB="0" anchor="b"/>
                </a:tc>
                <a:tc>
                  <a:txBody>
                    <a:bodyPr/>
                    <a:lstStyle/>
                    <a:p>
                      <a:pPr algn="ctr" rtl="0" fontAlgn="b"/>
                      <a:r>
                        <a:rPr lang="en-US" sz="1100" b="0" i="0" u="none" strike="noStrike" dirty="0">
                          <a:solidFill>
                            <a:schemeClr val="tx1"/>
                          </a:solidFill>
                          <a:effectLst/>
                          <a:latin typeface="+mn-lt"/>
                        </a:rPr>
                        <a:t>Defined individually</a:t>
                      </a:r>
                    </a:p>
                  </a:txBody>
                  <a:tcPr marL="5710" marR="5710" marT="5710" marB="0" anchor="b"/>
                </a:tc>
                <a:extLst>
                  <a:ext uri="{0D108BD9-81ED-4DB2-BD59-A6C34878D82A}">
                    <a16:rowId xmlns:a16="http://schemas.microsoft.com/office/drawing/2014/main" val="10004"/>
                  </a:ext>
                </a:extLst>
              </a:tr>
              <a:tr h="225629">
                <a:tc rowSpan="2">
                  <a:txBody>
                    <a:bodyPr/>
                    <a:lstStyle/>
                    <a:p>
                      <a:pPr algn="ctr" rtl="0" fontAlgn="b"/>
                      <a:r>
                        <a:rPr lang="en-US" altLang="zh-CN" sz="1100" u="none" strike="noStrike">
                          <a:effectLst/>
                          <a:latin typeface="+mn-lt"/>
                        </a:rPr>
                        <a:t>5</a:t>
                      </a:r>
                      <a:endParaRPr lang="en-US" altLang="zh-CN" sz="1100" b="0" i="0" u="none" strike="noStrike">
                        <a:solidFill>
                          <a:srgbClr val="000000"/>
                        </a:solidFill>
                        <a:effectLst/>
                        <a:latin typeface="+mn-lt"/>
                      </a:endParaRPr>
                    </a:p>
                  </a:txBody>
                  <a:tcPr marL="5710" marR="5710" marT="5710" marB="0" anchor="b"/>
                </a:tc>
                <a:tc rowSpan="2">
                  <a:txBody>
                    <a:bodyPr/>
                    <a:lstStyle/>
                    <a:p>
                      <a:pPr algn="l" rtl="0" fontAlgn="b"/>
                      <a:r>
                        <a:rPr lang="en-US" sz="1100" u="none" strike="noStrike" dirty="0">
                          <a:effectLst/>
                          <a:latin typeface="+mn-lt"/>
                        </a:rPr>
                        <a:t>Fees</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Application fee 18-500 RMB ($3-77)</a:t>
                      </a:r>
                      <a:endParaRPr lang="en-US" sz="1100" b="0" i="0" u="none" strike="noStrike" dirty="0">
                        <a:solidFill>
                          <a:srgbClr val="000000"/>
                        </a:solidFill>
                        <a:effectLst/>
                        <a:latin typeface="+mn-lt"/>
                      </a:endParaRPr>
                    </a:p>
                  </a:txBody>
                  <a:tcPr marL="5710" marR="5710" marT="5710" marB="0" anchor="b"/>
                </a:tc>
                <a:tc rowSpan="2">
                  <a:txBody>
                    <a:bodyPr/>
                    <a:lstStyle/>
                    <a:p>
                      <a:pPr algn="ctr" rtl="0" fontAlgn="b"/>
                      <a:r>
                        <a:rPr lang="en-US" sz="1100" u="none" strike="noStrike" dirty="0">
                          <a:effectLst/>
                          <a:latin typeface="+mn-lt"/>
                        </a:rPr>
                        <a:t>Bank </a:t>
                      </a:r>
                      <a:r>
                        <a:rPr lang="en-US" sz="1100" u="none" strike="noStrike" dirty="0" err="1">
                          <a:effectLst/>
                          <a:latin typeface="+mn-lt"/>
                        </a:rPr>
                        <a:t>acc</a:t>
                      </a:r>
                      <a:r>
                        <a:rPr lang="en-US" sz="1100" u="none" strike="noStrike" dirty="0">
                          <a:effectLst/>
                          <a:latin typeface="+mn-lt"/>
                        </a:rPr>
                        <a:t> verification, ID </a:t>
                      </a:r>
                      <a:r>
                        <a:rPr lang="en-US" sz="1100" u="none" strike="noStrike" baseline="0" dirty="0">
                          <a:effectLst/>
                          <a:latin typeface="+mn-lt"/>
                        </a:rPr>
                        <a:t> verification, </a:t>
                      </a:r>
                      <a:r>
                        <a:rPr lang="en-US" sz="1100" u="none" strike="noStrike" baseline="0" dirty="0" err="1">
                          <a:effectLst/>
                          <a:latin typeface="+mn-lt"/>
                        </a:rPr>
                        <a:t>etc.fees</a:t>
                      </a:r>
                      <a:r>
                        <a:rPr lang="en-US" sz="1100" u="none" strike="noStrike" baseline="0" dirty="0">
                          <a:effectLst/>
                          <a:latin typeface="+mn-lt"/>
                        </a:rPr>
                        <a:t> – in total 0,3%-0,03% per day</a:t>
                      </a:r>
                      <a:endParaRPr lang="en-US" sz="1100" b="0" i="0" u="none" strike="noStrike" dirty="0">
                        <a:solidFill>
                          <a:srgbClr val="FF0000"/>
                        </a:solidFill>
                        <a:effectLst/>
                        <a:latin typeface="+mn-lt"/>
                      </a:endParaRPr>
                    </a:p>
                  </a:txBody>
                  <a:tcPr marL="5710" marR="5710" marT="5710" marB="0" anchor="b"/>
                </a:tc>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Defined individually</a:t>
                      </a:r>
                      <a:endParaRPr kumimoji="0" lang="en-US" sz="1100" b="0" i="0" u="none" strike="noStrike" kern="1200" cap="none" spc="0" normalizeH="0" baseline="0" noProof="0" dirty="0">
                        <a:ln>
                          <a:noFill/>
                        </a:ln>
                        <a:solidFill>
                          <a:prstClr val="black"/>
                        </a:solidFill>
                        <a:effectLst/>
                        <a:uLnTx/>
                        <a:uFillTx/>
                        <a:latin typeface="Calibri"/>
                        <a:ea typeface="+mn-ea"/>
                        <a:cs typeface="+mn-cs"/>
                      </a:endParaRPr>
                    </a:p>
                  </a:txBody>
                  <a:tcPr marL="5710" marR="5710" marT="5710" marB="0" anchor="b"/>
                </a:tc>
                <a:tc rowSpan="2">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Defined individually</a:t>
                      </a:r>
                    </a:p>
                  </a:txBody>
                  <a:tcPr marL="5710" marR="5710" marT="5710" marB="0" anchor="b"/>
                </a:tc>
                <a:extLst>
                  <a:ext uri="{0D108BD9-81ED-4DB2-BD59-A6C34878D82A}">
                    <a16:rowId xmlns:a16="http://schemas.microsoft.com/office/drawing/2014/main" val="10005"/>
                  </a:ext>
                </a:extLst>
              </a:tr>
              <a:tr h="347897">
                <a:tc vMerge="1">
                  <a:txBody>
                    <a:bodyPr/>
                    <a:lstStyle/>
                    <a:p>
                      <a:endParaRPr lang="zh-CN" altLang="en-US"/>
                    </a:p>
                  </a:txBody>
                  <a:tcPr/>
                </a:tc>
                <a:tc vMerge="1">
                  <a:txBody>
                    <a:bodyPr/>
                    <a:lstStyle/>
                    <a:p>
                      <a:endParaRPr lang="zh-CN" altLang="en-US"/>
                    </a:p>
                  </a:txBody>
                  <a:tcPr/>
                </a:tc>
                <a:tc>
                  <a:txBody>
                    <a:bodyPr/>
                    <a:lstStyle/>
                    <a:p>
                      <a:pPr algn="ctr" rtl="0" fontAlgn="b"/>
                      <a:r>
                        <a:rPr lang="en-US" sz="1100" u="none" strike="noStrike" dirty="0">
                          <a:effectLst/>
                          <a:latin typeface="+mn-lt"/>
                        </a:rPr>
                        <a:t>Account management fee 6-500 RMB ($1-77)</a:t>
                      </a:r>
                      <a:endParaRPr lang="en-US" sz="1100" b="0" i="0" u="none" strike="noStrike" dirty="0">
                        <a:solidFill>
                          <a:srgbClr val="000000"/>
                        </a:solidFill>
                        <a:effectLst/>
                        <a:latin typeface="+mn-lt"/>
                      </a:endParaRPr>
                    </a:p>
                  </a:txBody>
                  <a:tcPr marL="5710" marR="5710" marT="5710" marB="0" anchor="b"/>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480302">
                <a:tc>
                  <a:txBody>
                    <a:bodyPr/>
                    <a:lstStyle/>
                    <a:p>
                      <a:pPr algn="ctr" rtl="0" fontAlgn="b"/>
                      <a:r>
                        <a:rPr lang="en-US" altLang="zh-CN" sz="1100" u="none" strike="noStrike">
                          <a:effectLst/>
                          <a:latin typeface="+mn-lt"/>
                        </a:rPr>
                        <a:t>6</a:t>
                      </a:r>
                      <a:endParaRPr lang="en-US" altLang="zh-CN" sz="1100" b="0" i="0" u="none" strike="noStrike">
                        <a:solidFill>
                          <a:srgbClr val="000000"/>
                        </a:solidFill>
                        <a:effectLst/>
                        <a:latin typeface="+mn-lt"/>
                      </a:endParaRPr>
                    </a:p>
                  </a:txBody>
                  <a:tcPr marL="5710" marR="5710" marT="5710" marB="0" anchor="b"/>
                </a:tc>
                <a:tc>
                  <a:txBody>
                    <a:bodyPr/>
                    <a:lstStyle/>
                    <a:p>
                      <a:pPr algn="l" rtl="0" fontAlgn="b"/>
                      <a:r>
                        <a:rPr lang="en-US" sz="1100" u="none" strike="noStrike" dirty="0">
                          <a:effectLst/>
                          <a:latin typeface="+mn-lt"/>
                        </a:rPr>
                        <a:t>Effective interest rate</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0,7</a:t>
                      </a:r>
                      <a:r>
                        <a:rPr lang="ru-RU" sz="1100" u="none" strike="noStrike" dirty="0">
                          <a:effectLst/>
                          <a:latin typeface="+mn-lt"/>
                        </a:rPr>
                        <a:t>%</a:t>
                      </a:r>
                      <a:r>
                        <a:rPr lang="en-US" sz="1100" u="none" strike="noStrike" dirty="0">
                          <a:effectLst/>
                          <a:latin typeface="+mn-lt"/>
                        </a:rPr>
                        <a:t> per day</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0,3-1%</a:t>
                      </a:r>
                      <a:r>
                        <a:rPr lang="en-US" sz="1100" u="none" strike="noStrike" baseline="0" dirty="0">
                          <a:effectLst/>
                          <a:latin typeface="+mn-lt"/>
                        </a:rPr>
                        <a:t> per day</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0,4% per day</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b="0" i="0" u="none" strike="noStrike" dirty="0">
                          <a:solidFill>
                            <a:srgbClr val="000000"/>
                          </a:solidFill>
                          <a:effectLst/>
                          <a:latin typeface="+mn-lt"/>
                        </a:rPr>
                        <a:t>0,11-0,22%</a:t>
                      </a:r>
                      <a:r>
                        <a:rPr lang="en-US" sz="1100" b="0" i="0" u="none" strike="noStrike" baseline="0" dirty="0">
                          <a:solidFill>
                            <a:srgbClr val="000000"/>
                          </a:solidFill>
                          <a:effectLst/>
                          <a:latin typeface="+mn-lt"/>
                        </a:rPr>
                        <a:t> per day</a:t>
                      </a:r>
                      <a:endParaRPr lang="en-US" sz="1100" b="0" i="0" u="none" strike="noStrike" dirty="0">
                        <a:solidFill>
                          <a:srgbClr val="000000"/>
                        </a:solidFill>
                        <a:effectLst/>
                        <a:latin typeface="+mn-lt"/>
                      </a:endParaRPr>
                    </a:p>
                  </a:txBody>
                  <a:tcPr marL="5710" marR="5710" marT="5710" marB="0" anchor="b"/>
                </a:tc>
                <a:extLst>
                  <a:ext uri="{0D108BD9-81ED-4DB2-BD59-A6C34878D82A}">
                    <a16:rowId xmlns:a16="http://schemas.microsoft.com/office/drawing/2014/main" val="10007"/>
                  </a:ext>
                </a:extLst>
              </a:tr>
              <a:tr h="613625">
                <a:tc>
                  <a:txBody>
                    <a:bodyPr/>
                    <a:lstStyle/>
                    <a:p>
                      <a:pPr algn="ctr" rtl="0" fontAlgn="b"/>
                      <a:r>
                        <a:rPr lang="en-US" altLang="zh-CN" sz="1100" u="none" strike="noStrike">
                          <a:effectLst/>
                          <a:latin typeface="+mn-lt"/>
                        </a:rPr>
                        <a:t>7</a:t>
                      </a:r>
                      <a:endParaRPr lang="en-US" altLang="zh-CN" sz="1100" b="0" i="0" u="none" strike="noStrike">
                        <a:solidFill>
                          <a:srgbClr val="000000"/>
                        </a:solidFill>
                        <a:effectLst/>
                        <a:latin typeface="+mn-lt"/>
                      </a:endParaRPr>
                    </a:p>
                  </a:txBody>
                  <a:tcPr marL="5710" marR="5710" marT="5710" marB="0" anchor="b"/>
                </a:tc>
                <a:tc>
                  <a:txBody>
                    <a:bodyPr/>
                    <a:lstStyle/>
                    <a:p>
                      <a:pPr algn="l" rtl="0" fontAlgn="b"/>
                      <a:r>
                        <a:rPr lang="en-US" sz="1100" u="none" strike="noStrike">
                          <a:effectLst/>
                          <a:latin typeface="+mn-lt"/>
                        </a:rPr>
                        <a:t>Overdue interest rate, % per day</a:t>
                      </a:r>
                      <a:endParaRPr lang="en-US" sz="1100" b="0" i="0" u="none" strike="noStrike">
                        <a:solidFill>
                          <a:srgbClr val="000000"/>
                        </a:solidFill>
                        <a:effectLst/>
                        <a:latin typeface="+mn-lt"/>
                      </a:endParaRPr>
                    </a:p>
                  </a:txBody>
                  <a:tcPr marL="5710" marR="5710" marT="5710" marB="0" anchor="b"/>
                </a:tc>
                <a:tc>
                  <a:txBody>
                    <a:bodyPr/>
                    <a:lstStyle/>
                    <a:p>
                      <a:pPr algn="ctr" rtl="0" fontAlgn="b"/>
                      <a:r>
                        <a:rPr lang="en-US" sz="1100" u="none" strike="noStrike" dirty="0">
                          <a:solidFill>
                            <a:schemeClr val="tx1"/>
                          </a:solidFill>
                          <a:effectLst/>
                          <a:highlight>
                            <a:srgbClr val="E9EDF4"/>
                          </a:highlight>
                          <a:latin typeface="+mn-lt"/>
                        </a:rPr>
                        <a:t>1% per day for</a:t>
                      </a:r>
                      <a:r>
                        <a:rPr lang="en-US" sz="1100" u="none" strike="noStrike" baseline="0" dirty="0">
                          <a:solidFill>
                            <a:schemeClr val="tx1"/>
                          </a:solidFill>
                          <a:effectLst/>
                          <a:highlight>
                            <a:srgbClr val="E9EDF4"/>
                          </a:highlight>
                          <a:latin typeface="+mn-lt"/>
                        </a:rPr>
                        <a:t> first 7 days</a:t>
                      </a:r>
                    </a:p>
                    <a:p>
                      <a:pPr algn="ctr" rtl="0" fontAlgn="b"/>
                      <a:r>
                        <a:rPr lang="en-US" sz="1100" b="0" i="0" u="none" strike="noStrike" baseline="0" dirty="0">
                          <a:solidFill>
                            <a:schemeClr val="tx1"/>
                          </a:solidFill>
                          <a:effectLst/>
                          <a:highlight>
                            <a:srgbClr val="E9EDF4"/>
                          </a:highlight>
                          <a:latin typeface="+mn-lt"/>
                        </a:rPr>
                        <a:t>2% per day from day 8</a:t>
                      </a:r>
                      <a:endParaRPr lang="en-US" sz="1100" b="0" i="0" u="none" strike="noStrike" dirty="0">
                        <a:solidFill>
                          <a:schemeClr val="tx1"/>
                        </a:solidFill>
                        <a:effectLst/>
                        <a:highlight>
                          <a:srgbClr val="E9EDF4"/>
                        </a:highlight>
                        <a:latin typeface="+mn-lt"/>
                      </a:endParaRPr>
                    </a:p>
                  </a:txBody>
                  <a:tcPr marL="5710" marR="5710" marT="571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0,5% per day till DPD15,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a:ea typeface="+mn-ea"/>
                          <a:cs typeface="+mn-cs"/>
                        </a:rPr>
                        <a:t>0,75% per day after</a:t>
                      </a:r>
                      <a:endParaRPr kumimoji="0" lang="en-US" sz="1100" b="0" i="0" u="none" strike="noStrike" kern="1200" cap="none" spc="0" normalizeH="0" baseline="0" noProof="0" dirty="0">
                        <a:ln>
                          <a:noFill/>
                        </a:ln>
                        <a:solidFill>
                          <a:srgbClr val="FF0000"/>
                        </a:solidFill>
                        <a:effectLst/>
                        <a:uLnTx/>
                        <a:uFillTx/>
                        <a:latin typeface="Calibri"/>
                        <a:ea typeface="+mn-ea"/>
                        <a:cs typeface="+mn-cs"/>
                      </a:endParaRPr>
                    </a:p>
                  </a:txBody>
                  <a:tcPr marL="5710" marR="5710" marT="5710"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0,5% per day till DPD15, </a:t>
                      </a:r>
                    </a:p>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a:ea typeface="+mn-ea"/>
                          <a:cs typeface="+mn-cs"/>
                        </a:rPr>
                        <a:t>1% per day after</a:t>
                      </a:r>
                      <a:endParaRPr kumimoji="0" lang="en-US" sz="1100" b="0" i="0" u="none" strike="noStrike" kern="1200" cap="none" spc="0" normalizeH="0" baseline="0" noProof="0" dirty="0">
                        <a:ln>
                          <a:noFill/>
                        </a:ln>
                        <a:solidFill>
                          <a:srgbClr val="FF0000"/>
                        </a:solidFill>
                        <a:effectLst/>
                        <a:uLnTx/>
                        <a:uFillTx/>
                        <a:latin typeface="Calibri"/>
                        <a:ea typeface="+mn-ea"/>
                        <a:cs typeface="+mn-cs"/>
                      </a:endParaRPr>
                    </a:p>
                  </a:txBody>
                  <a:tcPr marL="5710" marR="5710" marT="5710" marB="0" anchor="b"/>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altLang="zh-CN" sz="1100" b="0" i="0" u="none" strike="noStrike" dirty="0">
                          <a:solidFill>
                            <a:schemeClr val="tx1"/>
                          </a:solidFill>
                          <a:effectLst/>
                          <a:latin typeface="+mn-lt"/>
                        </a:rPr>
                        <a:t>Not specified</a:t>
                      </a:r>
                    </a:p>
                    <a:p>
                      <a:pPr algn="ctr" rtl="0" fontAlgn="b"/>
                      <a:endParaRPr lang="en-US" sz="1100" b="0" i="0" u="none" strike="noStrike" dirty="0">
                        <a:solidFill>
                          <a:schemeClr val="tx1"/>
                        </a:solidFill>
                        <a:effectLst/>
                        <a:latin typeface="+mn-lt"/>
                      </a:endParaRPr>
                    </a:p>
                  </a:txBody>
                  <a:tcPr marL="5710" marR="5710" marT="5710" marB="0" anchor="b"/>
                </a:tc>
                <a:extLst>
                  <a:ext uri="{0D108BD9-81ED-4DB2-BD59-A6C34878D82A}">
                    <a16:rowId xmlns:a16="http://schemas.microsoft.com/office/drawing/2014/main" val="10008"/>
                  </a:ext>
                </a:extLst>
              </a:tr>
              <a:tr h="536150">
                <a:tc>
                  <a:txBody>
                    <a:bodyPr/>
                    <a:lstStyle/>
                    <a:p>
                      <a:pPr algn="ctr" rtl="0" fontAlgn="b"/>
                      <a:r>
                        <a:rPr lang="en-US" altLang="zh-CN" sz="1100" u="none" strike="noStrike">
                          <a:effectLst/>
                          <a:latin typeface="+mn-lt"/>
                        </a:rPr>
                        <a:t>8</a:t>
                      </a:r>
                      <a:endParaRPr lang="en-US" altLang="zh-CN" sz="1100" b="0" i="0" u="none" strike="noStrike">
                        <a:solidFill>
                          <a:srgbClr val="000000"/>
                        </a:solidFill>
                        <a:effectLst/>
                        <a:latin typeface="+mn-lt"/>
                      </a:endParaRPr>
                    </a:p>
                  </a:txBody>
                  <a:tcPr marL="5710" marR="5710" marT="5710" marB="0" anchor="b"/>
                </a:tc>
                <a:tc>
                  <a:txBody>
                    <a:bodyPr/>
                    <a:lstStyle/>
                    <a:p>
                      <a:pPr algn="l" rtl="0" fontAlgn="b"/>
                      <a:r>
                        <a:rPr lang="en-US" sz="1100" u="none" strike="noStrike" dirty="0">
                          <a:effectLst/>
                          <a:latin typeface="+mn-lt"/>
                        </a:rPr>
                        <a:t>Late payment fee </a:t>
                      </a:r>
                    </a:p>
                    <a:p>
                      <a:pPr algn="l" rtl="0" fontAlgn="b"/>
                      <a:r>
                        <a:rPr lang="en-US" sz="1100" u="none" strike="noStrike" dirty="0">
                          <a:effectLst/>
                          <a:latin typeface="+mn-lt"/>
                        </a:rPr>
                        <a:t>(one-time)</a:t>
                      </a:r>
                      <a:endParaRPr lang="en-US" sz="1100" b="0" i="0" u="none" strike="noStrike" dirty="0">
                        <a:solidFill>
                          <a:srgbClr val="000000"/>
                        </a:solidFill>
                        <a:effectLst/>
                        <a:latin typeface="+mn-lt"/>
                      </a:endParaRPr>
                    </a:p>
                  </a:txBody>
                  <a:tcPr marL="5710" marR="5710" marT="5710" marB="0" anchor="b"/>
                </a:tc>
                <a:tc>
                  <a:txBody>
                    <a:bodyPr/>
                    <a:lstStyle/>
                    <a:p>
                      <a:pPr algn="ctr" rtl="0" fontAlgn="b"/>
                      <a:endParaRPr lang="en-US" sz="1100" b="0" i="0" u="none" strike="noStrike" dirty="0">
                        <a:solidFill>
                          <a:srgbClr val="FF0000"/>
                        </a:solidFill>
                        <a:effectLst/>
                        <a:highlight>
                          <a:srgbClr val="FFFF00"/>
                        </a:highlight>
                        <a:latin typeface="+mn-lt"/>
                      </a:endParaRPr>
                    </a:p>
                  </a:txBody>
                  <a:tcPr marL="5710" marR="5710" marT="5710" marB="0" anchor="b"/>
                </a:tc>
                <a:tc>
                  <a:txBody>
                    <a:bodyPr/>
                    <a:lstStyle/>
                    <a:p>
                      <a:pPr algn="ctr" rtl="0" fontAlgn="b"/>
                      <a:r>
                        <a:rPr lang="en-US" sz="1100" u="none" strike="noStrike" dirty="0">
                          <a:effectLst/>
                          <a:latin typeface="+mn-lt"/>
                        </a:rPr>
                        <a:t>10 RMB ($1,5)</a:t>
                      </a:r>
                      <a:endParaRPr lang="en-US" sz="1100" b="0" i="0" u="none" strike="noStrike" dirty="0">
                        <a:solidFill>
                          <a:srgbClr val="FF0000"/>
                        </a:solidFill>
                        <a:effectLst/>
                        <a:latin typeface="+mn-lt"/>
                      </a:endParaRPr>
                    </a:p>
                  </a:txBody>
                  <a:tcPr marL="5710" marR="5710" marT="5710" marB="0" anchor="b"/>
                </a:tc>
                <a:tc>
                  <a:txBody>
                    <a:bodyPr/>
                    <a:lstStyle/>
                    <a:p>
                      <a:pPr algn="ctr" rtl="0" fontAlgn="b"/>
                      <a:r>
                        <a:rPr lang="en-US" sz="1100" u="none" strike="noStrike" dirty="0">
                          <a:effectLst/>
                          <a:latin typeface="+mn-lt"/>
                        </a:rPr>
                        <a:t>10 RMB ($1,5)</a:t>
                      </a:r>
                      <a:endParaRPr lang="en-US" sz="1100" b="0" i="0" u="none" strike="noStrike" dirty="0">
                        <a:solidFill>
                          <a:srgbClr val="FF0000"/>
                        </a:solidFill>
                        <a:effectLst/>
                        <a:latin typeface="+mn-lt"/>
                      </a:endParaRPr>
                    </a:p>
                  </a:txBody>
                  <a:tcPr marL="5710" marR="5710" marT="5710" marB="0" anchor="b"/>
                </a:tc>
                <a:tc>
                  <a:txBody>
                    <a:bodyPr/>
                    <a:lstStyle/>
                    <a:p>
                      <a:pPr algn="ctr" rtl="0" fontAlgn="b"/>
                      <a:r>
                        <a:rPr lang="en-US" sz="1100" b="0" i="0" u="none" strike="noStrike" dirty="0">
                          <a:solidFill>
                            <a:schemeClr val="tx1"/>
                          </a:solidFill>
                          <a:effectLst/>
                          <a:latin typeface="+mn-lt"/>
                        </a:rPr>
                        <a:t>Not specified</a:t>
                      </a:r>
                    </a:p>
                  </a:txBody>
                  <a:tcPr marL="5710" marR="5710" marT="5710" marB="0" anchor="b"/>
                </a:tc>
                <a:extLst>
                  <a:ext uri="{0D108BD9-81ED-4DB2-BD59-A6C34878D82A}">
                    <a16:rowId xmlns:a16="http://schemas.microsoft.com/office/drawing/2014/main" val="10009"/>
                  </a:ext>
                </a:extLst>
              </a:tr>
              <a:tr h="480302">
                <a:tc>
                  <a:txBody>
                    <a:bodyPr/>
                    <a:lstStyle/>
                    <a:p>
                      <a:pPr algn="ctr" rtl="0" fontAlgn="b"/>
                      <a:r>
                        <a:rPr lang="en-US" altLang="zh-CN" sz="1100" u="none" strike="noStrike">
                          <a:effectLst/>
                          <a:latin typeface="+mn-lt"/>
                        </a:rPr>
                        <a:t>9</a:t>
                      </a:r>
                      <a:endParaRPr lang="en-US" altLang="zh-CN" sz="1100" b="0" i="0" u="none" strike="noStrike">
                        <a:solidFill>
                          <a:srgbClr val="000000"/>
                        </a:solidFill>
                        <a:effectLst/>
                        <a:latin typeface="+mn-lt"/>
                      </a:endParaRPr>
                    </a:p>
                  </a:txBody>
                  <a:tcPr marL="5710" marR="5710" marT="5710" marB="0" anchor="b"/>
                </a:tc>
                <a:tc>
                  <a:txBody>
                    <a:bodyPr/>
                    <a:lstStyle/>
                    <a:p>
                      <a:pPr algn="l" rtl="0" fontAlgn="b"/>
                      <a:r>
                        <a:rPr lang="en-US" sz="1100" u="none" strike="noStrike" dirty="0">
                          <a:effectLst/>
                          <a:latin typeface="+mn-lt"/>
                        </a:rPr>
                        <a:t>Prolongation fee</a:t>
                      </a:r>
                      <a:endParaRPr lang="en-US" sz="1100" b="0" i="0" u="none" strike="noStrike" dirty="0">
                        <a:solidFill>
                          <a:srgbClr val="000000"/>
                        </a:solidFill>
                        <a:effectLst/>
                        <a:latin typeface="+mn-lt"/>
                      </a:endParaRPr>
                    </a:p>
                  </a:txBody>
                  <a:tcPr marL="5710" marR="5710" marT="5710" marB="0" anchor="b"/>
                </a:tc>
                <a:tc>
                  <a:txBody>
                    <a:bodyPr/>
                    <a:lstStyle/>
                    <a:p>
                      <a:pPr algn="ctr" rtl="0" fontAlgn="b"/>
                      <a:r>
                        <a:rPr lang="en-US" sz="1100" u="none" strike="noStrike" dirty="0">
                          <a:effectLst/>
                          <a:latin typeface="+mn-lt"/>
                        </a:rPr>
                        <a:t>20 RMB ($3,1) </a:t>
                      </a:r>
                    </a:p>
                    <a:p>
                      <a:pPr algn="ctr" rtl="0" fontAlgn="b"/>
                      <a:endParaRPr lang="en-US" sz="1100" b="0" i="0" u="none" strike="noStrike" dirty="0">
                        <a:solidFill>
                          <a:srgbClr val="FF0000"/>
                        </a:solidFill>
                        <a:effectLst/>
                        <a:highlight>
                          <a:srgbClr val="FFFF00"/>
                        </a:highlight>
                        <a:latin typeface="+mn-lt"/>
                      </a:endParaRPr>
                    </a:p>
                  </a:txBody>
                  <a:tcPr marL="5710" marR="5710" marT="5710" marB="0" anchor="b"/>
                </a:tc>
                <a:tc>
                  <a:txBody>
                    <a:bodyPr/>
                    <a:lstStyle/>
                    <a:p>
                      <a:pPr algn="ctr" rtl="0" fontAlgn="b"/>
                      <a:r>
                        <a:rPr lang="en-US" sz="1100" u="none" strike="noStrike" dirty="0">
                          <a:effectLst/>
                          <a:latin typeface="+mn-lt"/>
                        </a:rPr>
                        <a:t>-</a:t>
                      </a:r>
                      <a:endParaRPr lang="en-US" sz="1100" b="0" i="0" u="none" strike="noStrike" dirty="0">
                        <a:solidFill>
                          <a:srgbClr val="FF0000"/>
                        </a:solidFill>
                        <a:effectLst/>
                        <a:latin typeface="+mn-lt"/>
                      </a:endParaRPr>
                    </a:p>
                  </a:txBody>
                  <a:tcPr marL="5710" marR="5710" marT="5710" marB="0" anchor="b"/>
                </a:tc>
                <a:tc>
                  <a:txBody>
                    <a:bodyPr/>
                    <a:lstStyle/>
                    <a:p>
                      <a:pPr algn="ctr" rtl="0" fontAlgn="b"/>
                      <a:r>
                        <a:rPr lang="en-US" sz="1100" u="none" strike="noStrike" dirty="0">
                          <a:effectLst/>
                          <a:latin typeface="+mn-lt"/>
                        </a:rPr>
                        <a:t>-</a:t>
                      </a:r>
                      <a:endParaRPr lang="en-US" sz="1100" b="0" i="0" u="none" strike="noStrike" dirty="0">
                        <a:solidFill>
                          <a:srgbClr val="FF0000"/>
                        </a:solidFill>
                        <a:effectLst/>
                        <a:latin typeface="+mn-lt"/>
                      </a:endParaRPr>
                    </a:p>
                  </a:txBody>
                  <a:tcPr marL="5710" marR="5710" marT="5710" marB="0" anchor="b"/>
                </a:tc>
                <a:tc>
                  <a:txBody>
                    <a:bodyPr/>
                    <a:lstStyle/>
                    <a:p>
                      <a:pPr algn="ctr" rtl="0" fontAlgn="b"/>
                      <a:r>
                        <a:rPr lang="en-US" sz="1100" b="0" i="0" u="none" strike="noStrike" dirty="0">
                          <a:solidFill>
                            <a:schemeClr val="tx1"/>
                          </a:solidFill>
                          <a:effectLst/>
                          <a:latin typeface="+mn-lt"/>
                        </a:rPr>
                        <a:t>-</a:t>
                      </a:r>
                    </a:p>
                  </a:txBody>
                  <a:tcPr marL="5710" marR="5710" marT="5710" marB="0" anchor="b"/>
                </a:tc>
                <a:extLst>
                  <a:ext uri="{0D108BD9-81ED-4DB2-BD59-A6C34878D82A}">
                    <a16:rowId xmlns:a16="http://schemas.microsoft.com/office/drawing/2014/main" val="10010"/>
                  </a:ext>
                </a:extLst>
              </a:tr>
            </a:tbl>
          </a:graphicData>
        </a:graphic>
      </p:graphicFrame>
      <p:sp>
        <p:nvSpPr>
          <p:cNvPr id="2" name="Rectangle 1"/>
          <p:cNvSpPr/>
          <p:nvPr/>
        </p:nvSpPr>
        <p:spPr>
          <a:xfrm>
            <a:off x="200548" y="5661248"/>
            <a:ext cx="8786536"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Companies mentioned here are major China PDL players, almost all other “traditional” p2p platforms offer installment loans only</a:t>
            </a:r>
          </a:p>
        </p:txBody>
      </p:sp>
    </p:spTree>
    <p:extLst>
      <p:ext uri="{BB962C8B-B14F-4D97-AF65-F5344CB8AC3E}">
        <p14:creationId xmlns:p14="http://schemas.microsoft.com/office/powerpoint/2010/main" val="3594667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p:txBody>
          <a:bodyPr/>
          <a:lstStyle/>
          <a:p>
            <a:r>
              <a:rPr lang="en-US" dirty="0"/>
              <a:t>4.2 Client requirements for competing P2P platforms</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18</a:t>
            </a:fld>
            <a:endParaRPr lang="ru-RU"/>
          </a:p>
        </p:txBody>
      </p:sp>
      <p:graphicFrame>
        <p:nvGraphicFramePr>
          <p:cNvPr id="3" name="表格 2"/>
          <p:cNvGraphicFramePr>
            <a:graphicFrameLocks noGrp="1"/>
          </p:cNvGraphicFramePr>
          <p:nvPr>
            <p:extLst>
              <p:ext uri="{D42A27DB-BD31-4B8C-83A1-F6EECF244321}">
                <p14:modId xmlns:p14="http://schemas.microsoft.com/office/powerpoint/2010/main" val="1084983155"/>
              </p:ext>
            </p:extLst>
          </p:nvPr>
        </p:nvGraphicFramePr>
        <p:xfrm>
          <a:off x="200549" y="749583"/>
          <a:ext cx="8691932" cy="2391383"/>
        </p:xfrm>
        <a:graphic>
          <a:graphicData uri="http://schemas.openxmlformats.org/drawingml/2006/table">
            <a:tbl>
              <a:tblPr>
                <a:tableStyleId>{5C22544A-7EE6-4342-B048-85BDC9FD1C3A}</a:tableStyleId>
              </a:tblPr>
              <a:tblGrid>
                <a:gridCol w="262644">
                  <a:extLst>
                    <a:ext uri="{9D8B030D-6E8A-4147-A177-3AD203B41FA5}">
                      <a16:colId xmlns:a16="http://schemas.microsoft.com/office/drawing/2014/main" val="20000"/>
                    </a:ext>
                  </a:extLst>
                </a:gridCol>
                <a:gridCol w="2051666">
                  <a:extLst>
                    <a:ext uri="{9D8B030D-6E8A-4147-A177-3AD203B41FA5}">
                      <a16:colId xmlns:a16="http://schemas.microsoft.com/office/drawing/2014/main" val="20001"/>
                    </a:ext>
                  </a:extLst>
                </a:gridCol>
                <a:gridCol w="1538658">
                  <a:extLst>
                    <a:ext uri="{9D8B030D-6E8A-4147-A177-3AD203B41FA5}">
                      <a16:colId xmlns:a16="http://schemas.microsoft.com/office/drawing/2014/main" val="20002"/>
                    </a:ext>
                  </a:extLst>
                </a:gridCol>
                <a:gridCol w="1703220">
                  <a:extLst>
                    <a:ext uri="{9D8B030D-6E8A-4147-A177-3AD203B41FA5}">
                      <a16:colId xmlns:a16="http://schemas.microsoft.com/office/drawing/2014/main" val="20003"/>
                    </a:ext>
                  </a:extLst>
                </a:gridCol>
                <a:gridCol w="1461682">
                  <a:extLst>
                    <a:ext uri="{9D8B030D-6E8A-4147-A177-3AD203B41FA5}">
                      <a16:colId xmlns:a16="http://schemas.microsoft.com/office/drawing/2014/main" val="20004"/>
                    </a:ext>
                  </a:extLst>
                </a:gridCol>
                <a:gridCol w="1674062">
                  <a:extLst>
                    <a:ext uri="{9D8B030D-6E8A-4147-A177-3AD203B41FA5}">
                      <a16:colId xmlns:a16="http://schemas.microsoft.com/office/drawing/2014/main" val="20005"/>
                    </a:ext>
                  </a:extLst>
                </a:gridCol>
              </a:tblGrid>
              <a:tr h="320599">
                <a:tc>
                  <a:txBody>
                    <a:bodyPr/>
                    <a:lstStyle/>
                    <a:p>
                      <a:pPr algn="ctr" rtl="0" fontAlgn="b"/>
                      <a:r>
                        <a:rPr lang="en-US" altLang="zh-CN" sz="1100" u="none" strike="noStrike" dirty="0">
                          <a:solidFill>
                            <a:schemeClr val="tx2"/>
                          </a:solidFill>
                          <a:effectLst>
                            <a:outerShdw blurRad="38100" dist="38100" dir="2700000" algn="tl">
                              <a:srgbClr val="000000">
                                <a:alpha val="43137"/>
                              </a:srgbClr>
                            </a:outerShdw>
                          </a:effectLst>
                          <a:latin typeface="+mn-lt"/>
                        </a:rPr>
                        <a:t>#</a:t>
                      </a:r>
                      <a:endParaRPr lang="en-US" altLang="zh-CN"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u="none" strike="noStrike" dirty="0">
                          <a:solidFill>
                            <a:schemeClr val="tx2"/>
                          </a:solidFill>
                          <a:effectLst>
                            <a:outerShdw blurRad="38100" dist="38100" dir="2700000" algn="tl">
                              <a:srgbClr val="000000">
                                <a:alpha val="43137"/>
                              </a:srgbClr>
                            </a:outerShdw>
                          </a:effectLst>
                          <a:latin typeface="+mn-lt"/>
                        </a:rPr>
                        <a:t>Parameter</a:t>
                      </a:r>
                      <a:endParaRPr lang="en-US"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u="none" strike="noStrike" dirty="0">
                          <a:solidFill>
                            <a:schemeClr val="tx2"/>
                          </a:solidFill>
                          <a:effectLst>
                            <a:outerShdw blurRad="38100" dist="38100" dir="2700000" algn="tl">
                              <a:srgbClr val="000000">
                                <a:alpha val="43137"/>
                              </a:srgbClr>
                            </a:outerShdw>
                          </a:effectLst>
                          <a:latin typeface="+mn-lt"/>
                        </a:rPr>
                        <a:t>“</a:t>
                      </a:r>
                      <a:r>
                        <a:rPr lang="en-US" sz="1100" u="none" strike="noStrike" dirty="0" err="1">
                          <a:solidFill>
                            <a:schemeClr val="tx2"/>
                          </a:solidFill>
                          <a:effectLst>
                            <a:outerShdw blurRad="38100" dist="38100" dir="2700000" algn="tl">
                              <a:srgbClr val="000000">
                                <a:alpha val="43137"/>
                              </a:srgbClr>
                            </a:outerShdw>
                          </a:effectLst>
                          <a:latin typeface="+mn-lt"/>
                        </a:rPr>
                        <a:t>CashBus</a:t>
                      </a:r>
                      <a:r>
                        <a:rPr lang="en-US" sz="1100" u="none" strike="noStrike" dirty="0">
                          <a:solidFill>
                            <a:schemeClr val="tx2"/>
                          </a:solidFill>
                          <a:effectLst>
                            <a:outerShdw blurRad="38100" dist="38100" dir="2700000" algn="tl">
                              <a:srgbClr val="000000">
                                <a:alpha val="43137"/>
                              </a:srgbClr>
                            </a:outerShdw>
                          </a:effectLst>
                          <a:latin typeface="+mn-lt"/>
                        </a:rPr>
                        <a:t>”</a:t>
                      </a:r>
                      <a:endParaRPr lang="en-US"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u="none" strike="noStrike" dirty="0">
                          <a:solidFill>
                            <a:schemeClr val="tx2"/>
                          </a:solidFill>
                          <a:effectLst>
                            <a:outerShdw blurRad="38100" dist="38100" dir="2700000" algn="tl">
                              <a:srgbClr val="000000">
                                <a:alpha val="43137"/>
                              </a:srgbClr>
                            </a:outerShdw>
                          </a:effectLst>
                          <a:latin typeface="+mn-lt"/>
                        </a:rPr>
                        <a:t>“</a:t>
                      </a:r>
                      <a:r>
                        <a:rPr lang="en-US" sz="1100" u="none" strike="noStrike" dirty="0" err="1">
                          <a:solidFill>
                            <a:schemeClr val="tx2"/>
                          </a:solidFill>
                          <a:effectLst>
                            <a:outerShdw blurRad="38100" dist="38100" dir="2700000" algn="tl">
                              <a:srgbClr val="000000">
                                <a:alpha val="43137"/>
                              </a:srgbClr>
                            </a:outerShdw>
                          </a:effectLst>
                          <a:latin typeface="+mn-lt"/>
                        </a:rPr>
                        <a:t>Shoujidai</a:t>
                      </a:r>
                      <a:r>
                        <a:rPr lang="en-US" sz="1100" u="none" strike="noStrike" dirty="0">
                          <a:solidFill>
                            <a:schemeClr val="tx2"/>
                          </a:solidFill>
                          <a:effectLst>
                            <a:outerShdw blurRad="38100" dist="38100" dir="2700000" algn="tl">
                              <a:srgbClr val="000000">
                                <a:alpha val="43137"/>
                              </a:srgbClr>
                            </a:outerShdw>
                          </a:effectLst>
                          <a:latin typeface="+mn-lt"/>
                        </a:rPr>
                        <a:t>”</a:t>
                      </a:r>
                      <a:endParaRPr lang="en-US"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u="none" strike="noStrike" dirty="0">
                          <a:solidFill>
                            <a:schemeClr val="tx2"/>
                          </a:solidFill>
                          <a:effectLst>
                            <a:outerShdw blurRad="38100" dist="38100" dir="2700000" algn="tl">
                              <a:srgbClr val="000000">
                                <a:alpha val="43137"/>
                              </a:srgbClr>
                            </a:outerShdw>
                          </a:effectLst>
                          <a:latin typeface="+mn-lt"/>
                        </a:rPr>
                        <a:t>“</a:t>
                      </a:r>
                      <a:r>
                        <a:rPr lang="en-US" sz="1100" u="none" strike="noStrike" dirty="0" err="1">
                          <a:solidFill>
                            <a:schemeClr val="tx2"/>
                          </a:solidFill>
                          <a:effectLst>
                            <a:outerShdw blurRad="38100" dist="38100" dir="2700000" algn="tl">
                              <a:srgbClr val="000000">
                                <a:alpha val="43137"/>
                              </a:srgbClr>
                            </a:outerShdw>
                          </a:effectLst>
                          <a:latin typeface="+mn-lt"/>
                        </a:rPr>
                        <a:t>Huala</a:t>
                      </a:r>
                      <a:r>
                        <a:rPr lang="en-US" sz="1100" u="none" strike="noStrike" dirty="0">
                          <a:solidFill>
                            <a:schemeClr val="tx2"/>
                          </a:solidFill>
                          <a:effectLst>
                            <a:outerShdw blurRad="38100" dist="38100" dir="2700000" algn="tl">
                              <a:srgbClr val="000000">
                                <a:alpha val="43137"/>
                              </a:srgbClr>
                            </a:outerShdw>
                          </a:effectLst>
                          <a:latin typeface="+mn-lt"/>
                        </a:rPr>
                        <a:t> </a:t>
                      </a:r>
                      <a:r>
                        <a:rPr lang="en-US" sz="1100" u="none" strike="noStrike" dirty="0" err="1">
                          <a:solidFill>
                            <a:schemeClr val="tx2"/>
                          </a:solidFill>
                          <a:effectLst>
                            <a:outerShdw blurRad="38100" dist="38100" dir="2700000" algn="tl">
                              <a:srgbClr val="000000">
                                <a:alpha val="43137"/>
                              </a:srgbClr>
                            </a:outerShdw>
                          </a:effectLst>
                          <a:latin typeface="+mn-lt"/>
                        </a:rPr>
                        <a:t>Huala</a:t>
                      </a:r>
                      <a:r>
                        <a:rPr lang="en-US" sz="1100" u="none" strike="noStrike" dirty="0">
                          <a:solidFill>
                            <a:schemeClr val="tx2"/>
                          </a:solidFill>
                          <a:effectLst>
                            <a:outerShdw blurRad="38100" dist="38100" dir="2700000" algn="tl">
                              <a:srgbClr val="000000">
                                <a:alpha val="43137"/>
                              </a:srgbClr>
                            </a:outerShdw>
                          </a:effectLst>
                          <a:latin typeface="+mn-lt"/>
                        </a:rPr>
                        <a:t>”</a:t>
                      </a:r>
                      <a:endParaRPr lang="en-US" sz="1100" b="1" i="0" u="none" strike="noStrike" dirty="0">
                        <a:solidFill>
                          <a:schemeClr val="tx2"/>
                        </a:solidFill>
                        <a:effectLst>
                          <a:outerShdw blurRad="38100" dist="38100" dir="2700000" algn="tl">
                            <a:srgbClr val="000000">
                              <a:alpha val="43137"/>
                            </a:srgbClr>
                          </a:outerShdw>
                        </a:effectLst>
                        <a:latin typeface="+mn-lt"/>
                      </a:endParaRPr>
                    </a:p>
                  </a:txBody>
                  <a:tcPr marL="5710" marR="5710" marT="5710" marB="0" anchor="b">
                    <a:solidFill>
                      <a:schemeClr val="bg1">
                        <a:lumMod val="85000"/>
                      </a:schemeClr>
                    </a:solidFill>
                  </a:tcPr>
                </a:tc>
                <a:tc>
                  <a:txBody>
                    <a:bodyPr/>
                    <a:lstStyle/>
                    <a:p>
                      <a:pPr algn="ctr" rtl="0" fontAlgn="b"/>
                      <a:r>
                        <a:rPr lang="en-US" sz="1100" b="1" i="0" u="none" strike="noStrike" dirty="0">
                          <a:solidFill>
                            <a:schemeClr val="tx2"/>
                          </a:solidFill>
                          <a:effectLst>
                            <a:outerShdw blurRad="38100" dist="38100" dir="2700000" algn="tl">
                              <a:srgbClr val="000000">
                                <a:alpha val="43137"/>
                              </a:srgbClr>
                            </a:outerShdw>
                          </a:effectLst>
                          <a:latin typeface="+mn-lt"/>
                        </a:rPr>
                        <a:t>“</a:t>
                      </a:r>
                      <a:r>
                        <a:rPr lang="en-US" sz="1100" b="1" i="0" u="none" strike="noStrike" dirty="0" err="1">
                          <a:solidFill>
                            <a:schemeClr val="tx2"/>
                          </a:solidFill>
                          <a:effectLst>
                            <a:outerShdw blurRad="38100" dist="38100" dir="2700000" algn="tl">
                              <a:srgbClr val="000000">
                                <a:alpha val="43137"/>
                              </a:srgbClr>
                            </a:outerShdw>
                          </a:effectLst>
                          <a:latin typeface="+mn-lt"/>
                        </a:rPr>
                        <a:t>Ppdai</a:t>
                      </a:r>
                      <a:r>
                        <a:rPr lang="en-US" sz="1100" b="1" i="0" u="none" strike="noStrike" dirty="0">
                          <a:solidFill>
                            <a:schemeClr val="tx2"/>
                          </a:solidFill>
                          <a:effectLst>
                            <a:outerShdw blurRad="38100" dist="38100" dir="2700000" algn="tl">
                              <a:srgbClr val="000000">
                                <a:alpha val="43137"/>
                              </a:srgbClr>
                            </a:outerShdw>
                          </a:effectLst>
                          <a:latin typeface="+mn-lt"/>
                        </a:rPr>
                        <a:t>”</a:t>
                      </a:r>
                    </a:p>
                  </a:txBody>
                  <a:tcPr marL="5710" marR="5710" marT="5710" marB="0" anchor="b">
                    <a:solidFill>
                      <a:schemeClr val="bg1">
                        <a:lumMod val="85000"/>
                      </a:schemeClr>
                    </a:solidFill>
                  </a:tcPr>
                </a:tc>
                <a:extLst>
                  <a:ext uri="{0D108BD9-81ED-4DB2-BD59-A6C34878D82A}">
                    <a16:rowId xmlns:a16="http://schemas.microsoft.com/office/drawing/2014/main" val="10000"/>
                  </a:ext>
                </a:extLst>
              </a:tr>
              <a:tr h="1197823">
                <a:tc>
                  <a:txBody>
                    <a:bodyPr/>
                    <a:lstStyle/>
                    <a:p>
                      <a:pPr algn="ctr" rtl="0" fontAlgn="b"/>
                      <a:r>
                        <a:rPr lang="en-US" altLang="zh-CN" sz="1100" b="0" i="0" u="none" strike="noStrike" dirty="0">
                          <a:solidFill>
                            <a:srgbClr val="000000"/>
                          </a:solidFill>
                          <a:effectLst/>
                          <a:latin typeface="+mn-lt"/>
                        </a:rPr>
                        <a:t>1</a:t>
                      </a:r>
                    </a:p>
                  </a:txBody>
                  <a:tcPr marL="5710" marR="5710" marT="5710" marB="0"/>
                </a:tc>
                <a:tc>
                  <a:txBody>
                    <a:bodyPr/>
                    <a:lstStyle/>
                    <a:p>
                      <a:pPr algn="l" rtl="0" fontAlgn="b"/>
                      <a:r>
                        <a:rPr lang="en-US" sz="1100" b="0" i="0" u="none" strike="noStrike" dirty="0">
                          <a:solidFill>
                            <a:srgbClr val="000000"/>
                          </a:solidFill>
                          <a:effectLst/>
                          <a:latin typeface="+mn-lt"/>
                        </a:rPr>
                        <a:t>Basic</a:t>
                      </a:r>
                      <a:r>
                        <a:rPr lang="en-US" sz="1100" b="0" i="0" u="none" strike="noStrike" baseline="0" dirty="0">
                          <a:solidFill>
                            <a:srgbClr val="000000"/>
                          </a:solidFill>
                          <a:effectLst/>
                          <a:latin typeface="+mn-lt"/>
                        </a:rPr>
                        <a:t> borrower’s r</a:t>
                      </a:r>
                      <a:r>
                        <a:rPr lang="en-US" sz="1100" b="0" i="0" u="none" strike="noStrike" dirty="0">
                          <a:solidFill>
                            <a:srgbClr val="000000"/>
                          </a:solidFill>
                          <a:effectLst/>
                          <a:latin typeface="+mn-lt"/>
                        </a:rPr>
                        <a:t>equirement</a:t>
                      </a:r>
                    </a:p>
                  </a:txBody>
                  <a:tcPr marL="5710" marR="5710" marT="5710" marB="0"/>
                </a:tc>
                <a:tc>
                  <a:txBody>
                    <a:bodyPr/>
                    <a:lstStyle/>
                    <a:p>
                      <a:pPr marL="0" marR="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altLang="zh-CN" sz="1100" kern="1200" dirty="0">
                          <a:solidFill>
                            <a:schemeClr val="tx1"/>
                          </a:solidFill>
                          <a:latin typeface="+mn-lt"/>
                          <a:ea typeface="+mn-ea"/>
                          <a:cs typeface="+mn-cs"/>
                        </a:rPr>
                        <a:t>Providing access to cellphone and</a:t>
                      </a:r>
                      <a:r>
                        <a:rPr lang="en-US" altLang="zh-CN" sz="1100" kern="1200" baseline="0" dirty="0">
                          <a:solidFill>
                            <a:schemeClr val="tx1"/>
                          </a:solidFill>
                          <a:latin typeface="+mn-lt"/>
                          <a:ea typeface="+mn-ea"/>
                          <a:cs typeface="+mn-cs"/>
                        </a:rPr>
                        <a:t> </a:t>
                      </a:r>
                      <a:r>
                        <a:rPr lang="en-US" altLang="zh-CN" sz="1100" kern="1200" dirty="0">
                          <a:solidFill>
                            <a:schemeClr val="tx1"/>
                          </a:solidFill>
                          <a:latin typeface="+mn-lt"/>
                          <a:ea typeface="+mn-ea"/>
                          <a:cs typeface="+mn-cs"/>
                        </a:rPr>
                        <a:t>”</a:t>
                      </a:r>
                      <a:r>
                        <a:rPr lang="en-US" altLang="zh-CN" sz="1100" kern="1200" dirty="0" err="1">
                          <a:solidFill>
                            <a:schemeClr val="tx1"/>
                          </a:solidFill>
                          <a:latin typeface="+mn-lt"/>
                          <a:ea typeface="+mn-ea"/>
                          <a:cs typeface="+mn-cs"/>
                        </a:rPr>
                        <a:t>Alipay</a:t>
                      </a:r>
                      <a:r>
                        <a:rPr lang="en-US" altLang="zh-CN" sz="1100" kern="1200" dirty="0">
                          <a:solidFill>
                            <a:schemeClr val="tx1"/>
                          </a:solidFill>
                          <a:latin typeface="+mn-lt"/>
                          <a:ea typeface="+mn-ea"/>
                          <a:cs typeface="+mn-cs"/>
                        </a:rPr>
                        <a:t>” statistics</a:t>
                      </a:r>
                    </a:p>
                  </a:txBody>
                  <a:tcPr marL="5710" marR="5710" marT="5710" marB="0"/>
                </a:tc>
                <a:tc>
                  <a:txBody>
                    <a:bodyPr/>
                    <a:lstStyle/>
                    <a:p>
                      <a:pPr marL="0" marR="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altLang="zh-CN" sz="1100" kern="1200" dirty="0">
                          <a:solidFill>
                            <a:schemeClr val="tx1"/>
                          </a:solidFill>
                          <a:latin typeface="+mn-lt"/>
                          <a:ea typeface="+mn-ea"/>
                          <a:cs typeface="+mn-cs"/>
                        </a:rPr>
                        <a:t>Self-supplied</a:t>
                      </a:r>
                      <a:r>
                        <a:rPr lang="en-US" altLang="zh-CN" sz="1100" kern="1200" baseline="0" dirty="0">
                          <a:solidFill>
                            <a:schemeClr val="tx1"/>
                          </a:solidFill>
                          <a:latin typeface="+mn-lt"/>
                          <a:ea typeface="+mn-ea"/>
                          <a:cs typeface="+mn-cs"/>
                        </a:rPr>
                        <a:t> employment </a:t>
                      </a:r>
                      <a:r>
                        <a:rPr lang="en-US" altLang="zh-CN" sz="1100" kern="1200" dirty="0">
                          <a:solidFill>
                            <a:schemeClr val="tx1"/>
                          </a:solidFill>
                          <a:latin typeface="+mn-lt"/>
                          <a:ea typeface="+mn-ea"/>
                          <a:cs typeface="+mn-cs"/>
                        </a:rPr>
                        <a:t>information,</a:t>
                      </a:r>
                      <a:r>
                        <a:rPr lang="en-US" altLang="zh-CN" sz="1100" kern="1200" baseline="0" dirty="0">
                          <a:solidFill>
                            <a:schemeClr val="tx1"/>
                          </a:solidFill>
                          <a:latin typeface="+mn-lt"/>
                          <a:ea typeface="+mn-ea"/>
                          <a:cs typeface="+mn-cs"/>
                        </a:rPr>
                        <a:t> </a:t>
                      </a:r>
                      <a:r>
                        <a:rPr lang="en-US" altLang="zh-CN" sz="1100" kern="1200" dirty="0">
                          <a:solidFill>
                            <a:schemeClr val="tx1"/>
                          </a:solidFill>
                          <a:latin typeface="+mn-lt"/>
                          <a:ea typeface="+mn-ea"/>
                          <a:cs typeface="+mn-cs"/>
                        </a:rPr>
                        <a:t>ID scan</a:t>
                      </a:r>
                      <a:r>
                        <a:rPr lang="en-US" altLang="zh-CN" sz="1100" kern="1200" baseline="0" dirty="0">
                          <a:solidFill>
                            <a:schemeClr val="tx1"/>
                          </a:solidFill>
                          <a:latin typeface="+mn-lt"/>
                          <a:ea typeface="+mn-ea"/>
                          <a:cs typeface="+mn-cs"/>
                        </a:rPr>
                        <a:t> upload</a:t>
                      </a:r>
                      <a:r>
                        <a:rPr lang="en-US" altLang="zh-CN" sz="1100" kern="1200" dirty="0">
                          <a:solidFill>
                            <a:schemeClr val="tx1"/>
                          </a:solidFill>
                          <a:latin typeface="+mn-lt"/>
                          <a:ea typeface="+mn-ea"/>
                          <a:cs typeface="+mn-cs"/>
                        </a:rPr>
                        <a:t>, access to </a:t>
                      </a:r>
                      <a:r>
                        <a:rPr lang="en-US" altLang="zh-CN" sz="1100" kern="1200" dirty="0" err="1">
                          <a:solidFill>
                            <a:schemeClr val="tx1"/>
                          </a:solidFill>
                          <a:latin typeface="+mn-lt"/>
                          <a:ea typeface="+mn-ea"/>
                          <a:cs typeface="+mn-cs"/>
                        </a:rPr>
                        <a:t>Alipay</a:t>
                      </a:r>
                      <a:r>
                        <a:rPr lang="en-US" altLang="zh-CN" sz="1100" kern="1200" dirty="0">
                          <a:solidFill>
                            <a:schemeClr val="tx1"/>
                          </a:solidFill>
                          <a:latin typeface="+mn-lt"/>
                          <a:ea typeface="+mn-ea"/>
                          <a:cs typeface="+mn-cs"/>
                        </a:rPr>
                        <a:t> statistics, CUP bank card statistics</a:t>
                      </a:r>
                    </a:p>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endParaRPr lang="zh-CN" altLang="zh-CN" sz="1100" kern="1200" dirty="0">
                        <a:solidFill>
                          <a:srgbClr val="FF0000"/>
                        </a:solidFill>
                        <a:latin typeface="+mn-lt"/>
                        <a:ea typeface="+mn-ea"/>
                        <a:cs typeface="+mn-cs"/>
                      </a:endParaRPr>
                    </a:p>
                    <a:p>
                      <a:pPr marL="171450" indent="-171450" algn="l" rtl="0" fontAlgn="b">
                        <a:buFont typeface="Arial" panose="020B0604020202020204" pitchFamily="34" charset="0"/>
                        <a:buChar char="•"/>
                      </a:pPr>
                      <a:endParaRPr lang="en-US" sz="1100" kern="1200" dirty="0">
                        <a:solidFill>
                          <a:srgbClr val="FF0000"/>
                        </a:solidFill>
                        <a:latin typeface="+mn-lt"/>
                        <a:ea typeface="+mn-ea"/>
                        <a:cs typeface="+mn-cs"/>
                      </a:endParaRPr>
                    </a:p>
                  </a:txBody>
                  <a:tcPr marL="5710" marR="5710" marT="5710" marB="0"/>
                </a:tc>
                <a:tc>
                  <a:txBody>
                    <a:bodyPr/>
                    <a:lstStyle/>
                    <a:p>
                      <a:pPr marL="0" marR="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altLang="zh-CN" sz="1100" kern="1200" dirty="0">
                          <a:solidFill>
                            <a:schemeClr val="tx1"/>
                          </a:solidFill>
                          <a:latin typeface="+mn-lt"/>
                          <a:ea typeface="+mn-ea"/>
                          <a:cs typeface="+mn-cs"/>
                        </a:rPr>
                        <a:t>Providing allowance to cellphone stats;</a:t>
                      </a:r>
                      <a:r>
                        <a:rPr lang="en-US" altLang="zh-CN" sz="1100" kern="1200" baseline="0" dirty="0">
                          <a:solidFill>
                            <a:schemeClr val="tx1"/>
                          </a:solidFill>
                          <a:latin typeface="+mn-lt"/>
                          <a:ea typeface="+mn-ea"/>
                          <a:cs typeface="+mn-cs"/>
                        </a:rPr>
                        <a:t> Working information; ID verification; CUP bank card statistics</a:t>
                      </a:r>
                      <a:endParaRPr lang="en-US" altLang="zh-CN" sz="1100" kern="1200" dirty="0">
                        <a:solidFill>
                          <a:schemeClr val="tx1"/>
                        </a:solidFill>
                        <a:latin typeface="+mn-lt"/>
                        <a:ea typeface="+mn-ea"/>
                        <a:cs typeface="+mn-cs"/>
                      </a:endParaRPr>
                    </a:p>
                    <a:p>
                      <a:pPr marL="171450" indent="-171450" algn="l" rtl="0" fontAlgn="b">
                        <a:buFont typeface="Arial" panose="020B0604020202020204" pitchFamily="34" charset="0"/>
                        <a:buChar char="•"/>
                      </a:pPr>
                      <a:endParaRPr lang="en-US" sz="1100" b="0" i="0" u="none" strike="noStrike" dirty="0">
                        <a:solidFill>
                          <a:srgbClr val="FF0000"/>
                        </a:solidFill>
                        <a:effectLst/>
                        <a:latin typeface="+mn-lt"/>
                      </a:endParaRPr>
                    </a:p>
                  </a:txBody>
                  <a:tcPr marL="5710" marR="5710" marT="5710" marB="0"/>
                </a:tc>
                <a:tc>
                  <a:txBody>
                    <a:bodyPr/>
                    <a:lstStyle/>
                    <a:p>
                      <a:pPr marL="171450" marR="0" indent="-171450" algn="l" defTabSz="914400" rtl="0" eaLnBrk="1" fontAlgn="b" latinLnBrk="0" hangingPunct="1">
                        <a:lnSpc>
                          <a:spcPct val="100000"/>
                        </a:lnSpc>
                        <a:spcBef>
                          <a:spcPts val="0"/>
                        </a:spcBef>
                        <a:spcAft>
                          <a:spcPts val="0"/>
                        </a:spcAft>
                        <a:buClrTx/>
                        <a:buSzTx/>
                        <a:buFont typeface="Arial" panose="020B0604020202020204" pitchFamily="34" charset="0"/>
                        <a:buChar char="•"/>
                        <a:tabLst/>
                        <a:defRPr/>
                      </a:pPr>
                      <a:r>
                        <a:rPr lang="en-US" altLang="zh-CN" sz="1100" b="0" i="0" u="none" strike="noStrike" kern="1200" dirty="0">
                          <a:solidFill>
                            <a:schemeClr val="tx1"/>
                          </a:solidFill>
                          <a:effectLst/>
                          <a:latin typeface="+mn-lt"/>
                          <a:ea typeface="+mn-ea"/>
                          <a:cs typeface="+mn-cs"/>
                        </a:rPr>
                        <a:t>ID card pictures, ID verification, Working information, cellphone statistic</a:t>
                      </a:r>
                      <a:endParaRPr lang="en-US" altLang="zh-CN" sz="1100" kern="1200" dirty="0">
                        <a:solidFill>
                          <a:schemeClr val="tx1"/>
                        </a:solidFill>
                        <a:latin typeface="+mn-lt"/>
                        <a:ea typeface="+mn-ea"/>
                        <a:cs typeface="+mn-cs"/>
                      </a:endParaRPr>
                    </a:p>
                  </a:txBody>
                  <a:tcPr marL="5710" marR="5710" marT="5710" marB="0"/>
                </a:tc>
                <a:extLst>
                  <a:ext uri="{0D108BD9-81ED-4DB2-BD59-A6C34878D82A}">
                    <a16:rowId xmlns:a16="http://schemas.microsoft.com/office/drawing/2014/main" val="10013"/>
                  </a:ext>
                </a:extLst>
              </a:tr>
              <a:tr h="290987">
                <a:tc>
                  <a:txBody>
                    <a:bodyPr/>
                    <a:lstStyle/>
                    <a:p>
                      <a:pPr algn="ctr" rtl="0" fontAlgn="b"/>
                      <a:r>
                        <a:rPr lang="en-US" altLang="zh-CN" sz="1100" b="0" i="0" u="none" strike="noStrike" dirty="0">
                          <a:solidFill>
                            <a:srgbClr val="000000"/>
                          </a:solidFill>
                          <a:effectLst/>
                          <a:latin typeface="+mn-lt"/>
                        </a:rPr>
                        <a:t>2</a:t>
                      </a:r>
                    </a:p>
                  </a:txBody>
                  <a:tcPr marL="5710" marR="5710" marT="5710" marB="0"/>
                </a:tc>
                <a:tc>
                  <a:txBody>
                    <a:bodyPr/>
                    <a:lstStyle/>
                    <a:p>
                      <a:pPr algn="l" rtl="0" fontAlgn="b"/>
                      <a:r>
                        <a:rPr lang="en-US" sz="1100" b="0" i="0" u="none" strike="noStrike" dirty="0">
                          <a:solidFill>
                            <a:srgbClr val="000000"/>
                          </a:solidFill>
                          <a:effectLst/>
                          <a:latin typeface="+mn-lt"/>
                        </a:rPr>
                        <a:t>Credit contract signing</a:t>
                      </a:r>
                    </a:p>
                  </a:txBody>
                  <a:tcPr marL="5710" marR="5710" marT="5710" marB="0"/>
                </a:tc>
                <a:tc>
                  <a:txBody>
                    <a:bodyPr/>
                    <a:lstStyle/>
                    <a:p>
                      <a:pPr marL="0" marR="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lang="en-US" altLang="zh-CN" sz="1100" kern="1200" dirty="0">
                          <a:solidFill>
                            <a:schemeClr val="tx1"/>
                          </a:solidFill>
                          <a:latin typeface="+mn-lt"/>
                          <a:ea typeface="+mn-ea"/>
                          <a:cs typeface="+mn-cs"/>
                        </a:rPr>
                        <a:t>Remote </a:t>
                      </a:r>
                    </a:p>
                  </a:txBody>
                  <a:tcPr marL="5710" marR="5710" marT="5710"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altLang="zh-CN" sz="1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Remote </a:t>
                      </a:r>
                      <a:endParaRPr kumimoji="0" lang="en-US" altLang="zh-CN" sz="11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txBody>
                  <a:tcPr marL="5710" marR="5710" marT="5710"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altLang="zh-CN" sz="11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Remote </a:t>
                      </a:r>
                      <a:endParaRPr kumimoji="0" lang="en-US" altLang="zh-CN" sz="11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txBody>
                  <a:tcPr marL="5710" marR="5710" marT="5710" marB="0"/>
                </a:tc>
                <a:tc>
                  <a:txBody>
                    <a:bodyPr/>
                    <a:lstStyle/>
                    <a:p>
                      <a:pPr marL="0" marR="0" lvl="0" indent="0" algn="l" defTabSz="914400" rtl="0" eaLnBrk="1" fontAlgn="b" latinLnBrk="0" hangingPunct="1">
                        <a:lnSpc>
                          <a:spcPct val="100000"/>
                        </a:lnSpc>
                        <a:spcBef>
                          <a:spcPts val="0"/>
                        </a:spcBef>
                        <a:spcAft>
                          <a:spcPts val="0"/>
                        </a:spcAft>
                        <a:buClrTx/>
                        <a:buSzTx/>
                        <a:buFont typeface="Arial" panose="020B0604020202020204" pitchFamily="34" charset="0"/>
                        <a:buNone/>
                        <a:tabLst/>
                        <a:defRPr/>
                      </a:pPr>
                      <a:r>
                        <a:rPr kumimoji="0" lang="en-US" altLang="zh-CN" sz="11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Remote </a:t>
                      </a:r>
                    </a:p>
                  </a:txBody>
                  <a:tcPr marL="5710" marR="5710" marT="5710" marB="0"/>
                </a:tc>
                <a:extLst>
                  <a:ext uri="{0D108BD9-81ED-4DB2-BD59-A6C34878D82A}">
                    <a16:rowId xmlns:a16="http://schemas.microsoft.com/office/drawing/2014/main" val="3079270778"/>
                  </a:ext>
                </a:extLst>
              </a:tr>
              <a:tr h="290987">
                <a:tc>
                  <a:txBody>
                    <a:bodyPr/>
                    <a:lstStyle/>
                    <a:p>
                      <a:pPr algn="ctr" rtl="0" fontAlgn="b"/>
                      <a:r>
                        <a:rPr lang="en-US" altLang="zh-CN" sz="1100" b="0" i="0" u="none" strike="noStrike" dirty="0">
                          <a:solidFill>
                            <a:srgbClr val="000000"/>
                          </a:solidFill>
                          <a:effectLst/>
                          <a:latin typeface="+mn-lt"/>
                        </a:rPr>
                        <a:t>3</a:t>
                      </a:r>
                    </a:p>
                  </a:txBody>
                  <a:tcPr marL="5710" marR="5710" marT="5710" marB="0" anchor="b"/>
                </a:tc>
                <a:tc>
                  <a:txBody>
                    <a:bodyPr/>
                    <a:lstStyle/>
                    <a:p>
                      <a:pPr algn="l" rtl="0" fontAlgn="b"/>
                      <a:r>
                        <a:rPr lang="en-US" sz="1100" b="0" i="0" u="none" strike="noStrike" dirty="0">
                          <a:solidFill>
                            <a:srgbClr val="000000"/>
                          </a:solidFill>
                          <a:effectLst/>
                          <a:latin typeface="+mn-lt"/>
                        </a:rPr>
                        <a:t>Marketed</a:t>
                      </a:r>
                      <a:r>
                        <a:rPr lang="en-US" sz="1100" b="0" i="0" u="none" strike="noStrike" baseline="0" dirty="0">
                          <a:solidFill>
                            <a:srgbClr val="000000"/>
                          </a:solidFill>
                          <a:effectLst/>
                          <a:latin typeface="+mn-lt"/>
                        </a:rPr>
                        <a:t> </a:t>
                      </a:r>
                      <a:r>
                        <a:rPr lang="en-US" sz="1100" b="0" i="0" u="none" strike="noStrike" dirty="0">
                          <a:solidFill>
                            <a:srgbClr val="000000"/>
                          </a:solidFill>
                          <a:effectLst/>
                          <a:latin typeface="+mn-lt"/>
                        </a:rPr>
                        <a:t>Time-to-money (TTM)</a:t>
                      </a:r>
                    </a:p>
                  </a:txBody>
                  <a:tcPr marL="5710" marR="5710" marT="5710" marB="0" anchor="b"/>
                </a:tc>
                <a:tc>
                  <a:txBody>
                    <a:bodyPr/>
                    <a:lstStyle/>
                    <a:p>
                      <a:pPr algn="l" rtl="0" fontAlgn="b"/>
                      <a:r>
                        <a:rPr lang="en-US" sz="1100" b="0" i="0" u="none" strike="noStrike" dirty="0">
                          <a:solidFill>
                            <a:schemeClr val="tx1"/>
                          </a:solidFill>
                          <a:effectLst/>
                          <a:latin typeface="+mn-lt"/>
                        </a:rPr>
                        <a:t>30 min.*</a:t>
                      </a:r>
                    </a:p>
                  </a:txBody>
                  <a:tcPr marL="5710" marR="5710" marT="5710" marB="0" anchor="b"/>
                </a:tc>
                <a:tc>
                  <a:txBody>
                    <a:bodyPr/>
                    <a:lstStyle/>
                    <a:p>
                      <a:pPr algn="l" rtl="0" fontAlgn="b"/>
                      <a:r>
                        <a:rPr lang="en-US" sz="1100" b="0" i="0" u="none" strike="noStrike" dirty="0">
                          <a:solidFill>
                            <a:schemeClr val="tx1"/>
                          </a:solidFill>
                          <a:effectLst/>
                          <a:latin typeface="+mn-lt"/>
                        </a:rPr>
                        <a:t>-</a:t>
                      </a:r>
                    </a:p>
                  </a:txBody>
                  <a:tcPr marL="5710" marR="5710" marT="5710" marB="0" anchor="b"/>
                </a:tc>
                <a:tc>
                  <a:txBody>
                    <a:bodyPr/>
                    <a:lstStyle/>
                    <a:p>
                      <a:pPr algn="l" rtl="0" fontAlgn="b"/>
                      <a:r>
                        <a:rPr lang="en-US" altLang="zh-CN" sz="1100" b="0" i="0" u="none" strike="noStrike" dirty="0">
                          <a:solidFill>
                            <a:schemeClr val="tx1"/>
                          </a:solidFill>
                          <a:effectLst/>
                          <a:latin typeface="+mn-lt"/>
                        </a:rPr>
                        <a:t>n/a</a:t>
                      </a:r>
                      <a:endParaRPr lang="en-US" sz="1100" b="0" i="0" u="none" strike="noStrike" dirty="0">
                        <a:solidFill>
                          <a:schemeClr val="tx1"/>
                        </a:solidFill>
                        <a:effectLst/>
                        <a:latin typeface="+mn-lt"/>
                      </a:endParaRPr>
                    </a:p>
                  </a:txBody>
                  <a:tcPr marL="5710" marR="5710" marT="5710" marB="0" anchor="b"/>
                </a:tc>
                <a:tc>
                  <a:txBody>
                    <a:bodyPr/>
                    <a:lstStyle/>
                    <a:p>
                      <a:pPr algn="l" rtl="0" fontAlgn="b"/>
                      <a:r>
                        <a:rPr lang="en-US" sz="1100" b="0" i="0" u="none" strike="noStrike" kern="1200" dirty="0">
                          <a:solidFill>
                            <a:schemeClr val="tx1"/>
                          </a:solidFill>
                          <a:effectLst/>
                          <a:latin typeface="+mn-lt"/>
                          <a:ea typeface="+mn-ea"/>
                          <a:cs typeface="+mn-cs"/>
                        </a:rPr>
                        <a:t>1</a:t>
                      </a:r>
                      <a:r>
                        <a:rPr lang="en-US" sz="1100" b="0" i="0" u="none" strike="noStrike" kern="1200" baseline="0" dirty="0">
                          <a:solidFill>
                            <a:schemeClr val="tx1"/>
                          </a:solidFill>
                          <a:effectLst/>
                          <a:latin typeface="+mn-lt"/>
                          <a:ea typeface="+mn-ea"/>
                          <a:cs typeface="+mn-cs"/>
                        </a:rPr>
                        <a:t> hour*</a:t>
                      </a:r>
                      <a:endParaRPr lang="en-US" sz="1100" b="0" i="0" u="none" strike="noStrike" kern="1200" dirty="0">
                        <a:solidFill>
                          <a:schemeClr val="tx1"/>
                        </a:solidFill>
                        <a:effectLst/>
                        <a:latin typeface="+mn-lt"/>
                        <a:ea typeface="+mn-ea"/>
                        <a:cs typeface="+mn-cs"/>
                      </a:endParaRPr>
                    </a:p>
                  </a:txBody>
                  <a:tcPr marL="5710" marR="5710" marT="5710" marB="0" anchor="b"/>
                </a:tc>
                <a:extLst>
                  <a:ext uri="{0D108BD9-81ED-4DB2-BD59-A6C34878D82A}">
                    <a16:rowId xmlns:a16="http://schemas.microsoft.com/office/drawing/2014/main" val="898800822"/>
                  </a:ext>
                </a:extLst>
              </a:tr>
              <a:tr h="290987">
                <a:tc>
                  <a:txBody>
                    <a:bodyPr/>
                    <a:lstStyle/>
                    <a:p>
                      <a:pPr algn="ctr" rtl="0" fontAlgn="b"/>
                      <a:r>
                        <a:rPr lang="en-US" altLang="zh-CN" sz="1100" b="0" i="0" u="none" strike="noStrike" dirty="0">
                          <a:solidFill>
                            <a:srgbClr val="000000"/>
                          </a:solidFill>
                          <a:effectLst/>
                          <a:latin typeface="+mn-lt"/>
                        </a:rPr>
                        <a:t>4</a:t>
                      </a:r>
                    </a:p>
                  </a:txBody>
                  <a:tcPr marL="5710" marR="5710" marT="5710" marB="0" anchor="b"/>
                </a:tc>
                <a:tc>
                  <a:txBody>
                    <a:bodyPr/>
                    <a:lstStyle/>
                    <a:p>
                      <a:pPr algn="l" rtl="0" fontAlgn="b"/>
                      <a:r>
                        <a:rPr lang="en-US" sz="1100" b="0" i="0" u="none" strike="noStrike" dirty="0">
                          <a:solidFill>
                            <a:srgbClr val="000000"/>
                          </a:solidFill>
                          <a:effectLst/>
                          <a:latin typeface="+mn-lt"/>
                        </a:rPr>
                        <a:t>Actual TTM</a:t>
                      </a:r>
                    </a:p>
                  </a:txBody>
                  <a:tcPr marL="5710" marR="5710" marT="5710" marB="0" anchor="b"/>
                </a:tc>
                <a:tc>
                  <a:txBody>
                    <a:bodyPr/>
                    <a:lstStyle/>
                    <a:p>
                      <a:pPr algn="l" rtl="0" fontAlgn="b"/>
                      <a:r>
                        <a:rPr lang="en-US" sz="1100" b="0" i="0" u="none" strike="noStrike" dirty="0">
                          <a:solidFill>
                            <a:schemeClr val="tx1"/>
                          </a:solidFill>
                          <a:effectLst/>
                          <a:latin typeface="+mn-lt"/>
                        </a:rPr>
                        <a:t>3 days*</a:t>
                      </a:r>
                    </a:p>
                  </a:txBody>
                  <a:tcPr marL="5710" marR="5710" marT="5710" marB="0" anchor="b"/>
                </a:tc>
                <a:tc>
                  <a:txBody>
                    <a:bodyPr/>
                    <a:lstStyle/>
                    <a:p>
                      <a:pPr algn="l" rtl="0" fontAlgn="b"/>
                      <a:r>
                        <a:rPr lang="en-US" sz="1100" b="0" i="0" u="none" strike="noStrike" dirty="0">
                          <a:solidFill>
                            <a:schemeClr val="tx1"/>
                          </a:solidFill>
                          <a:effectLst/>
                          <a:latin typeface="+mn-lt"/>
                        </a:rPr>
                        <a:t>3</a:t>
                      </a:r>
                      <a:r>
                        <a:rPr lang="ru-RU" sz="1100" b="0" i="0" u="none" strike="noStrike" dirty="0">
                          <a:solidFill>
                            <a:schemeClr val="tx1"/>
                          </a:solidFill>
                          <a:effectLst/>
                          <a:latin typeface="+mn-lt"/>
                        </a:rPr>
                        <a:t> </a:t>
                      </a:r>
                      <a:r>
                        <a:rPr lang="en-US" sz="1100" b="0" i="0" u="none" strike="noStrike" dirty="0">
                          <a:solidFill>
                            <a:schemeClr val="tx1"/>
                          </a:solidFill>
                          <a:effectLst/>
                          <a:latin typeface="+mn-lt"/>
                        </a:rPr>
                        <a:t>days*</a:t>
                      </a:r>
                    </a:p>
                  </a:txBody>
                  <a:tcPr marL="5710" marR="5710" marT="5710" marB="0" anchor="b"/>
                </a:tc>
                <a:tc>
                  <a:txBody>
                    <a:bodyPr/>
                    <a:lstStyle/>
                    <a:p>
                      <a:pPr algn="l" rtl="0" fontAlgn="b"/>
                      <a:r>
                        <a:rPr lang="en-US" altLang="zh-CN" sz="1100" b="0" i="0" u="none" strike="noStrike" dirty="0">
                          <a:solidFill>
                            <a:schemeClr val="tx1"/>
                          </a:solidFill>
                          <a:effectLst/>
                          <a:latin typeface="+mn-lt"/>
                        </a:rPr>
                        <a:t>n/a</a:t>
                      </a:r>
                      <a:endParaRPr lang="en-US" sz="1100" b="0" i="0" u="none" strike="noStrike" dirty="0">
                        <a:solidFill>
                          <a:schemeClr val="tx1"/>
                        </a:solidFill>
                        <a:effectLst/>
                        <a:latin typeface="+mn-lt"/>
                      </a:endParaRPr>
                    </a:p>
                  </a:txBody>
                  <a:tcPr marL="5710" marR="5710" marT="5710" marB="0" anchor="b"/>
                </a:tc>
                <a:tc>
                  <a:txBody>
                    <a:bodyPr/>
                    <a:lstStyle/>
                    <a:p>
                      <a:pPr algn="l" rtl="0" fontAlgn="b"/>
                      <a:r>
                        <a:rPr lang="en-US" sz="1100" b="0" i="0" u="none" strike="noStrike" kern="1200" dirty="0">
                          <a:solidFill>
                            <a:schemeClr val="tx1"/>
                          </a:solidFill>
                          <a:effectLst/>
                          <a:latin typeface="+mn-lt"/>
                          <a:ea typeface="+mn-ea"/>
                          <a:cs typeface="+mn-cs"/>
                        </a:rPr>
                        <a:t>3</a:t>
                      </a:r>
                      <a:r>
                        <a:rPr lang="en-US" sz="1100" b="0" i="0" u="none" strike="noStrike" kern="1200" baseline="0" dirty="0">
                          <a:solidFill>
                            <a:schemeClr val="tx1"/>
                          </a:solidFill>
                          <a:effectLst/>
                          <a:latin typeface="+mn-lt"/>
                          <a:ea typeface="+mn-ea"/>
                          <a:cs typeface="+mn-cs"/>
                        </a:rPr>
                        <a:t> days*</a:t>
                      </a:r>
                      <a:endParaRPr lang="en-US" sz="1100" b="0" i="0" u="none" strike="noStrike" kern="1200" dirty="0">
                        <a:solidFill>
                          <a:schemeClr val="tx1"/>
                        </a:solidFill>
                        <a:effectLst/>
                        <a:latin typeface="+mn-lt"/>
                        <a:ea typeface="+mn-ea"/>
                        <a:cs typeface="+mn-cs"/>
                      </a:endParaRPr>
                    </a:p>
                  </a:txBody>
                  <a:tcPr marL="5710" marR="5710" marT="5710" marB="0" anchor="b"/>
                </a:tc>
                <a:extLst>
                  <a:ext uri="{0D108BD9-81ED-4DB2-BD59-A6C34878D82A}">
                    <a16:rowId xmlns:a16="http://schemas.microsoft.com/office/drawing/2014/main" val="3245541074"/>
                  </a:ext>
                </a:extLst>
              </a:tr>
            </a:tbl>
          </a:graphicData>
        </a:graphic>
      </p:graphicFrame>
      <p:sp>
        <p:nvSpPr>
          <p:cNvPr id="2" name="TextBox 1"/>
          <p:cNvSpPr txBox="1"/>
          <p:nvPr/>
        </p:nvSpPr>
        <p:spPr>
          <a:xfrm>
            <a:off x="228924" y="5157192"/>
            <a:ext cx="8663556" cy="815608"/>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a:defRPr sz="1400"/>
            </a:lvl1pPr>
          </a:lstStyle>
          <a:p>
            <a:pPr>
              <a:spcAft>
                <a:spcPts val="600"/>
              </a:spcAft>
            </a:pPr>
            <a:r>
              <a:rPr lang="en-US" dirty="0"/>
              <a:t>Pure online business model is already used in China by PDL businesses</a:t>
            </a:r>
          </a:p>
          <a:p>
            <a:pPr>
              <a:spcAft>
                <a:spcPts val="600"/>
              </a:spcAft>
            </a:pPr>
            <a:r>
              <a:rPr lang="en-US" dirty="0"/>
              <a:t>Even though some competitors market “1 hour” TTM, actual TTM time is about 3 days. That means that the “true” emergency cash providers are not there yet and we will occupy that niche</a:t>
            </a:r>
          </a:p>
        </p:txBody>
      </p:sp>
      <p:sp>
        <p:nvSpPr>
          <p:cNvPr id="6" name="TextBox 5"/>
          <p:cNvSpPr txBox="1"/>
          <p:nvPr/>
        </p:nvSpPr>
        <p:spPr>
          <a:xfrm>
            <a:off x="323528" y="6450256"/>
            <a:ext cx="2382383" cy="215444"/>
          </a:xfrm>
          <a:prstGeom prst="rect">
            <a:avLst/>
          </a:prstGeom>
          <a:noFill/>
        </p:spPr>
        <p:txBody>
          <a:bodyPr wrap="none" rtlCol="0">
            <a:spAutoFit/>
          </a:bodyPr>
          <a:lstStyle/>
          <a:p>
            <a:r>
              <a:rPr lang="en-US" altLang="zh-CN" sz="800" dirty="0"/>
              <a:t>* Results of the mystery shopping survey conducted.</a:t>
            </a:r>
            <a:endParaRPr lang="zh-CN" altLang="en-US" sz="800" dirty="0"/>
          </a:p>
        </p:txBody>
      </p:sp>
    </p:spTree>
    <p:extLst>
      <p:ext uri="{BB962C8B-B14F-4D97-AF65-F5344CB8AC3E}">
        <p14:creationId xmlns:p14="http://schemas.microsoft.com/office/powerpoint/2010/main" val="8459155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4.3 Competitor case study: “Cash Bus”</a:t>
            </a:r>
          </a:p>
        </p:txBody>
      </p:sp>
      <p:sp>
        <p:nvSpPr>
          <p:cNvPr id="4" name="Slide Number Placeholder 3"/>
          <p:cNvSpPr>
            <a:spLocks noGrp="1"/>
          </p:cNvSpPr>
          <p:nvPr>
            <p:ph type="sldNum" sz="quarter" idx="12"/>
          </p:nvPr>
        </p:nvSpPr>
        <p:spPr/>
        <p:txBody>
          <a:bodyPr/>
          <a:lstStyle/>
          <a:p>
            <a:fld id="{D7F305DA-160D-498F-B102-A1D8643B4A2C}" type="slidenum">
              <a:rPr lang="ru-RU" smtClean="0"/>
              <a:t>19</a:t>
            </a:fld>
            <a:endParaRPr lang="ru-RU"/>
          </a:p>
        </p:txBody>
      </p:sp>
      <p:sp>
        <p:nvSpPr>
          <p:cNvPr id="69"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19</a:t>
            </a:fld>
            <a:endParaRPr lang="ru-RU"/>
          </a:p>
        </p:txBody>
      </p:sp>
      <p:pic>
        <p:nvPicPr>
          <p:cNvPr id="3" name="Изображение 2"/>
          <p:cNvPicPr>
            <a:picLocks noChangeAspect="1"/>
          </p:cNvPicPr>
          <p:nvPr/>
        </p:nvPicPr>
        <p:blipFill>
          <a:blip r:embed="rId3"/>
          <a:stretch>
            <a:fillRect/>
          </a:stretch>
        </p:blipFill>
        <p:spPr>
          <a:xfrm>
            <a:off x="7631608" y="749375"/>
            <a:ext cx="1404888" cy="739415"/>
          </a:xfrm>
          <a:prstGeom prst="rect">
            <a:avLst/>
          </a:prstGeom>
        </p:spPr>
      </p:pic>
      <p:sp>
        <p:nvSpPr>
          <p:cNvPr id="7" name="TextBox 6"/>
          <p:cNvSpPr txBox="1"/>
          <p:nvPr/>
        </p:nvSpPr>
        <p:spPr>
          <a:xfrm>
            <a:off x="251397" y="735662"/>
            <a:ext cx="8785099" cy="4647426"/>
          </a:xfrm>
          <a:prstGeom prst="rect">
            <a:avLst/>
          </a:prstGeom>
          <a:noFill/>
        </p:spPr>
        <p:txBody>
          <a:bodyPr wrap="square" rtlCol="0" anchor="t">
            <a:spAutoFit/>
          </a:bodyPr>
          <a:lstStyle/>
          <a:p>
            <a:pPr marL="285750" indent="-285750">
              <a:spcAft>
                <a:spcPts val="600"/>
              </a:spcAft>
              <a:buFont typeface="Arial" panose="020B0604020202020204" pitchFamily="34" charset="0"/>
              <a:buChar char="•"/>
            </a:pPr>
            <a:r>
              <a:rPr lang="en-US" sz="1200" dirty="0"/>
              <a:t>HQ based in Shanghai, operates nation-wide</a:t>
            </a:r>
          </a:p>
          <a:p>
            <a:pPr marL="285750" indent="-285750">
              <a:spcAft>
                <a:spcPts val="600"/>
              </a:spcAft>
              <a:buFont typeface="Arial" panose="020B0604020202020204" pitchFamily="34" charset="0"/>
              <a:buChar char="•"/>
            </a:pPr>
            <a:r>
              <a:rPr lang="en-US" sz="1200" dirty="0"/>
              <a:t>Launched sales in Dec’14, as of mid-’15 have disbursed ~50K loans</a:t>
            </a:r>
          </a:p>
          <a:p>
            <a:pPr marL="742950" lvl="1" indent="-285750">
              <a:spcAft>
                <a:spcPts val="600"/>
              </a:spcAft>
              <a:buFont typeface="Arial" panose="020B0604020202020204" pitchFamily="34" charset="0"/>
              <a:buChar char="•"/>
            </a:pPr>
            <a:r>
              <a:rPr lang="en-US" sz="1200" dirty="0"/>
              <a:t>Before Aug’15 processed 2K apps and disbursed 200 loans daily</a:t>
            </a:r>
          </a:p>
          <a:p>
            <a:pPr marL="742950" lvl="1" indent="-285750">
              <a:spcAft>
                <a:spcPts val="600"/>
              </a:spcAft>
              <a:buFont typeface="Arial" panose="020B0604020202020204" pitchFamily="34" charset="0"/>
              <a:buChar char="•"/>
            </a:pPr>
            <a:r>
              <a:rPr lang="en-US" sz="1200" dirty="0"/>
              <a:t>In Feb’16 increased operational staff 3-5x</a:t>
            </a:r>
          </a:p>
          <a:p>
            <a:pPr marL="285750" indent="-285750">
              <a:spcAft>
                <a:spcPts val="600"/>
              </a:spcAft>
              <a:buFont typeface="Arial" panose="020B0604020202020204" pitchFamily="34" charset="0"/>
              <a:buChar char="•"/>
            </a:pPr>
            <a:r>
              <a:rPr lang="en-US" sz="1200" dirty="0"/>
              <a:t>Product: 500-1K RMB ($79-157) cash loan for 7-14 days</a:t>
            </a:r>
          </a:p>
          <a:p>
            <a:pPr marL="285750" indent="-285750">
              <a:spcAft>
                <a:spcPts val="600"/>
              </a:spcAft>
              <a:buFont typeface="Arial" panose="020B0604020202020204" pitchFamily="34" charset="0"/>
              <a:buChar char="•"/>
            </a:pPr>
            <a:r>
              <a:rPr lang="en-US" sz="1200" dirty="0"/>
              <a:t>EIR – 0.71% per day</a:t>
            </a:r>
          </a:p>
          <a:p>
            <a:pPr marL="285750" indent="-285750">
              <a:spcAft>
                <a:spcPts val="600"/>
              </a:spcAft>
              <a:buFont typeface="Arial" panose="020B0604020202020204" pitchFamily="34" charset="0"/>
              <a:buChar char="•"/>
            </a:pPr>
            <a:r>
              <a:rPr lang="en-US" sz="1200" dirty="0"/>
              <a:t>Advertising – mostly through “WeChat” (local analogue of FB &amp; mobile messenger) blog</a:t>
            </a:r>
          </a:p>
          <a:p>
            <a:pPr marL="285750" indent="-285750">
              <a:spcAft>
                <a:spcPts val="600"/>
              </a:spcAft>
              <a:buFont typeface="Arial" panose="020B0604020202020204" pitchFamily="34" charset="0"/>
              <a:buChar char="•"/>
            </a:pPr>
            <a:r>
              <a:rPr lang="en-US" sz="1200" dirty="0"/>
              <a:t>Business process description:</a:t>
            </a:r>
          </a:p>
          <a:p>
            <a:pPr marL="742950" lvl="1" indent="-285750">
              <a:spcAft>
                <a:spcPts val="600"/>
              </a:spcAft>
              <a:buFont typeface="Arial" panose="020B0604020202020204" pitchFamily="34" charset="0"/>
              <a:buChar char="•"/>
            </a:pPr>
            <a:r>
              <a:rPr lang="en-US" sz="1200" dirty="0"/>
              <a:t>Applicant adds company’s account as a friend in “WeChat”</a:t>
            </a:r>
          </a:p>
          <a:p>
            <a:pPr marL="742950" lvl="1" indent="-285750">
              <a:spcAft>
                <a:spcPts val="600"/>
              </a:spcAft>
              <a:buFont typeface="Arial" panose="020B0604020202020204" pitchFamily="34" charset="0"/>
              <a:buChar char="•"/>
            </a:pPr>
            <a:r>
              <a:rPr lang="en-US" sz="1200" dirty="0"/>
              <a:t>Applicant fills in loan app form (providing consent to access cellphone/”</a:t>
            </a:r>
            <a:r>
              <a:rPr lang="en-US" sz="1200" dirty="0" err="1"/>
              <a:t>Alipay</a:t>
            </a:r>
            <a:r>
              <a:rPr lang="en-US" sz="1200" dirty="0"/>
              <a:t>” statistics)</a:t>
            </a:r>
          </a:p>
          <a:p>
            <a:pPr marL="742950" lvl="1" indent="-285750">
              <a:spcAft>
                <a:spcPts val="600"/>
              </a:spcAft>
              <a:buFont typeface="Arial" panose="020B0604020202020204" pitchFamily="34" charset="0"/>
              <a:buChar char="•"/>
            </a:pPr>
            <a:r>
              <a:rPr lang="en-US" sz="1200" dirty="0"/>
              <a:t>Applicant passes phone verification</a:t>
            </a:r>
          </a:p>
          <a:p>
            <a:pPr marL="742950" lvl="1" indent="-285750">
              <a:spcAft>
                <a:spcPts val="600"/>
              </a:spcAft>
              <a:buFont typeface="Arial" panose="020B0604020202020204" pitchFamily="34" charset="0"/>
              <a:buChar char="•"/>
            </a:pPr>
            <a:r>
              <a:rPr lang="en-US" sz="1200" dirty="0"/>
              <a:t>From approval to loan disbursement – 1 hour (stated), 1 hour (mystery shopping)</a:t>
            </a:r>
          </a:p>
          <a:p>
            <a:pPr marL="742950" lvl="1" indent="-285750">
              <a:spcAft>
                <a:spcPts val="600"/>
              </a:spcAft>
              <a:buFont typeface="Arial" panose="020B0604020202020204" pitchFamily="34" charset="0"/>
              <a:buChar char="•"/>
            </a:pPr>
            <a:r>
              <a:rPr lang="en-US" sz="1200" dirty="0"/>
              <a:t>Money transfer speed – online (on working days)</a:t>
            </a:r>
          </a:p>
          <a:p>
            <a:pPr marL="285750" indent="-285750">
              <a:spcAft>
                <a:spcPts val="600"/>
              </a:spcAft>
              <a:buFont typeface="Arial" panose="020B0604020202020204" pitchFamily="34" charset="0"/>
              <a:buChar char="•"/>
            </a:pPr>
            <a:r>
              <a:rPr lang="en-US" sz="1200" dirty="0"/>
              <a:t>Main achievements:</a:t>
            </a:r>
          </a:p>
          <a:p>
            <a:pPr marL="742950" lvl="1" indent="-285750">
              <a:spcAft>
                <a:spcPts val="600"/>
              </a:spcAft>
              <a:buFont typeface="Arial" panose="020B0604020202020204" pitchFamily="34" charset="0"/>
              <a:buChar char="•"/>
            </a:pPr>
            <a:r>
              <a:rPr lang="en-US" sz="1200" dirty="0"/>
              <a:t>Opened new market segment accepting PDL with EIR&gt;0,7% per day</a:t>
            </a:r>
          </a:p>
          <a:p>
            <a:pPr marL="742950" lvl="1" indent="-285750">
              <a:spcAft>
                <a:spcPts val="600"/>
              </a:spcAft>
              <a:buFont typeface="Arial" panose="020B0604020202020204" pitchFamily="34" charset="0"/>
              <a:buChar char="•"/>
            </a:pPr>
            <a:r>
              <a:rPr lang="en-US" sz="1200" dirty="0"/>
              <a:t>Granted 50K loans during first 9 months</a:t>
            </a:r>
          </a:p>
          <a:p>
            <a:pPr marL="742950" lvl="1" indent="-285750">
              <a:spcAft>
                <a:spcPts val="600"/>
              </a:spcAft>
              <a:buFont typeface="Arial" panose="020B0604020202020204" pitchFamily="34" charset="0"/>
              <a:buChar char="•"/>
            </a:pPr>
            <a:r>
              <a:rPr lang="en-US" sz="1200" dirty="0"/>
              <a:t>Developed internal application in “WeChat”, mobile application, social-lifestyle scoring using cellphone and “</a:t>
            </a:r>
            <a:r>
              <a:rPr lang="en-US" sz="1200" dirty="0" err="1"/>
              <a:t>Alipay</a:t>
            </a:r>
            <a:r>
              <a:rPr lang="en-US" sz="1200" dirty="0"/>
              <a:t>” (large local payment system) statistics</a:t>
            </a:r>
          </a:p>
        </p:txBody>
      </p:sp>
      <p:sp>
        <p:nvSpPr>
          <p:cNvPr id="8" name="Прямоугольник 4"/>
          <p:cNvSpPr/>
          <p:nvPr/>
        </p:nvSpPr>
        <p:spPr>
          <a:xfrm>
            <a:off x="251272" y="5498068"/>
            <a:ext cx="8641208"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In the summer of 2015 “</a:t>
            </a:r>
            <a:r>
              <a:rPr lang="en-US" sz="1400" dirty="0" err="1"/>
              <a:t>CashBus</a:t>
            </a:r>
            <a:r>
              <a:rPr lang="en-US" sz="1400" dirty="0"/>
              <a:t>” processed over 2K apps daily, claiming almost zero marketing expense. AR was </a:t>
            </a:r>
            <a:br>
              <a:rPr lang="en-US" sz="1400" dirty="0"/>
            </a:br>
            <a:r>
              <a:rPr lang="en-US" sz="1400" dirty="0"/>
              <a:t>reported at 5%, losses estimated at ~10% (DPD60+), even though they do not have access to credit bureaus</a:t>
            </a:r>
          </a:p>
        </p:txBody>
      </p:sp>
    </p:spTree>
    <p:extLst>
      <p:ext uri="{BB962C8B-B14F-4D97-AF65-F5344CB8AC3E}">
        <p14:creationId xmlns:p14="http://schemas.microsoft.com/office/powerpoint/2010/main" val="316360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endParaRPr lang="ru-RU" dirty="0"/>
          </a:p>
        </p:txBody>
      </p:sp>
      <p:sp>
        <p:nvSpPr>
          <p:cNvPr id="3" name="Slide Number Placeholder 2"/>
          <p:cNvSpPr>
            <a:spLocks noGrp="1"/>
          </p:cNvSpPr>
          <p:nvPr>
            <p:ph type="sldNum" sz="quarter" idx="12"/>
          </p:nvPr>
        </p:nvSpPr>
        <p:spPr/>
        <p:txBody>
          <a:bodyPr/>
          <a:lstStyle/>
          <a:p>
            <a:fld id="{D7F305DA-160D-498F-B102-A1D8643B4A2C}" type="slidenum">
              <a:rPr lang="ru-RU" smtClean="0"/>
              <a:pPr/>
              <a:t>2</a:t>
            </a:fld>
            <a:endParaRPr lang="ru-RU" dirty="0"/>
          </a:p>
        </p:txBody>
      </p:sp>
      <p:graphicFrame>
        <p:nvGraphicFramePr>
          <p:cNvPr id="4" name="Table 8"/>
          <p:cNvGraphicFramePr>
            <a:graphicFrameLocks noGrp="1"/>
          </p:cNvGraphicFramePr>
          <p:nvPr>
            <p:extLst>
              <p:ext uri="{D42A27DB-BD31-4B8C-83A1-F6EECF244321}">
                <p14:modId xmlns:p14="http://schemas.microsoft.com/office/powerpoint/2010/main" val="1716727003"/>
              </p:ext>
            </p:extLst>
          </p:nvPr>
        </p:nvGraphicFramePr>
        <p:xfrm>
          <a:off x="251520" y="836617"/>
          <a:ext cx="8628920" cy="3864060"/>
        </p:xfrm>
        <a:graphic>
          <a:graphicData uri="http://schemas.openxmlformats.org/drawingml/2006/table">
            <a:tbl>
              <a:tblPr bandRow="1">
                <a:tableStyleId>{5C22544A-7EE6-4342-B048-85BDC9FD1C3A}</a:tableStyleId>
              </a:tblPr>
              <a:tblGrid>
                <a:gridCol w="353345">
                  <a:extLst>
                    <a:ext uri="{9D8B030D-6E8A-4147-A177-3AD203B41FA5}">
                      <a16:colId xmlns:a16="http://schemas.microsoft.com/office/drawing/2014/main" val="20000"/>
                    </a:ext>
                  </a:extLst>
                </a:gridCol>
                <a:gridCol w="7490162">
                  <a:extLst>
                    <a:ext uri="{9D8B030D-6E8A-4147-A177-3AD203B41FA5}">
                      <a16:colId xmlns:a16="http://schemas.microsoft.com/office/drawing/2014/main" val="20001"/>
                    </a:ext>
                  </a:extLst>
                </a:gridCol>
                <a:gridCol w="785413">
                  <a:extLst>
                    <a:ext uri="{9D8B030D-6E8A-4147-A177-3AD203B41FA5}">
                      <a16:colId xmlns:a16="http://schemas.microsoft.com/office/drawing/2014/main" val="20002"/>
                    </a:ext>
                  </a:extLst>
                </a:gridCol>
              </a:tblGrid>
              <a:tr h="384507">
                <a:tc>
                  <a:txBody>
                    <a:bodyPr/>
                    <a:lstStyle/>
                    <a:p>
                      <a:pPr algn="ctr" fontAlgn="b"/>
                      <a:r>
                        <a:rPr lang="ru-RU" sz="1400" b="0" i="0" u="none" strike="noStrike" dirty="0">
                          <a:solidFill>
                            <a:srgbClr val="000000"/>
                          </a:solidFill>
                          <a:effectLst/>
                          <a:latin typeface="+mn-lt"/>
                        </a:rPr>
                        <a:t>1</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Investment summary</a:t>
                      </a:r>
                    </a:p>
                  </a:txBody>
                  <a:tcPr anchor="ctr"/>
                </a:tc>
                <a:tc>
                  <a:txBody>
                    <a:bodyPr/>
                    <a:lstStyle/>
                    <a:p>
                      <a:pPr marL="0" indent="0" algn="just" rtl="0" fontAlgn="ctr">
                        <a:buClr>
                          <a:srgbClr val="000000"/>
                        </a:buClr>
                        <a:buSzPts val="1800"/>
                        <a:buFont typeface="+mj-lt"/>
                        <a:buNone/>
                      </a:pPr>
                      <a:r>
                        <a:rPr lang="ru-RU" sz="1400" b="0" i="0" u="none" strike="noStrike" dirty="0">
                          <a:solidFill>
                            <a:srgbClr val="000000"/>
                          </a:solidFill>
                          <a:effectLst/>
                          <a:latin typeface="+mn-lt"/>
                        </a:rPr>
                        <a:t>3-</a:t>
                      </a:r>
                      <a:r>
                        <a:rPr lang="en-US" sz="1400" b="0" i="0" u="none" strike="noStrike" dirty="0">
                          <a:solidFill>
                            <a:srgbClr val="000000"/>
                          </a:solidFill>
                          <a:effectLst/>
                          <a:latin typeface="+mn-lt"/>
                        </a:rPr>
                        <a:t>4</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0"/>
                  </a:ext>
                </a:extLst>
              </a:tr>
              <a:tr h="384507">
                <a:tc>
                  <a:txBody>
                    <a:bodyPr/>
                    <a:lstStyle/>
                    <a:p>
                      <a:pPr algn="ctr" fontAlgn="b"/>
                      <a:r>
                        <a:rPr lang="ru-RU" sz="1400" b="0" i="0" u="none" strike="noStrike" dirty="0">
                          <a:solidFill>
                            <a:srgbClr val="000000"/>
                          </a:solidFill>
                          <a:effectLst/>
                          <a:latin typeface="+mn-lt"/>
                        </a:rPr>
                        <a:t>2</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Market overview</a:t>
                      </a: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5-6</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1"/>
                  </a:ext>
                </a:extLst>
              </a:tr>
              <a:tr h="384507">
                <a:tc>
                  <a:txBody>
                    <a:bodyPr/>
                    <a:lstStyle/>
                    <a:p>
                      <a:pPr algn="ctr" fontAlgn="b"/>
                      <a:r>
                        <a:rPr lang="ru-RU" sz="1400" b="0" i="0" u="none" strike="noStrike" dirty="0">
                          <a:solidFill>
                            <a:srgbClr val="000000"/>
                          </a:solidFill>
                          <a:effectLst/>
                          <a:latin typeface="+mn-lt"/>
                        </a:rPr>
                        <a:t>3</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Legal</a:t>
                      </a: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7-16</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2"/>
                  </a:ext>
                </a:extLst>
              </a:tr>
              <a:tr h="369757">
                <a:tc>
                  <a:txBody>
                    <a:bodyPr/>
                    <a:lstStyle/>
                    <a:p>
                      <a:pPr algn="ctr" fontAlgn="b"/>
                      <a:r>
                        <a:rPr lang="ru-RU" sz="1400" b="0" i="0" u="none" strike="noStrike" dirty="0">
                          <a:solidFill>
                            <a:srgbClr val="000000"/>
                          </a:solidFill>
                          <a:effectLst/>
                          <a:latin typeface="+mn-lt"/>
                        </a:rPr>
                        <a:t>4</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Product</a:t>
                      </a:r>
                      <a:r>
                        <a:rPr lang="en-GB" sz="1400" b="0" i="0" u="none" strike="noStrike" baseline="0" dirty="0">
                          <a:solidFill>
                            <a:srgbClr val="000000"/>
                          </a:solidFill>
                          <a:effectLst/>
                          <a:latin typeface="+mn-lt"/>
                        </a:rPr>
                        <a:t> and Business Processes</a:t>
                      </a:r>
                      <a:endParaRPr lang="en-GB" sz="1400" b="0" i="0" u="none" strike="noStrike" dirty="0">
                        <a:solidFill>
                          <a:srgbClr val="000000"/>
                        </a:solidFill>
                        <a:effectLst/>
                        <a:latin typeface="+mn-lt"/>
                      </a:endParaRP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17-24</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3"/>
                  </a:ext>
                </a:extLst>
              </a:tr>
              <a:tr h="384507">
                <a:tc>
                  <a:txBody>
                    <a:bodyPr/>
                    <a:lstStyle/>
                    <a:p>
                      <a:pPr algn="ctr" fontAlgn="b"/>
                      <a:r>
                        <a:rPr lang="ru-RU" sz="1400" b="0" i="0" u="none" strike="noStrike" dirty="0">
                          <a:solidFill>
                            <a:srgbClr val="000000"/>
                          </a:solidFill>
                          <a:effectLst/>
                          <a:latin typeface="+mn-lt"/>
                        </a:rPr>
                        <a:t>5</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Marketing</a:t>
                      </a: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25-33</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4"/>
                  </a:ext>
                </a:extLst>
              </a:tr>
              <a:tr h="418247">
                <a:tc>
                  <a:txBody>
                    <a:bodyPr/>
                    <a:lstStyle/>
                    <a:p>
                      <a:pPr algn="ctr" fontAlgn="b"/>
                      <a:r>
                        <a:rPr lang="ru-RU" sz="1400" b="0" i="0" u="none" strike="noStrike" dirty="0">
                          <a:solidFill>
                            <a:srgbClr val="000000"/>
                          </a:solidFill>
                          <a:effectLst/>
                          <a:latin typeface="+mn-lt"/>
                        </a:rPr>
                        <a:t>6</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chemeClr val="tx1"/>
                          </a:solidFill>
                          <a:effectLst/>
                          <a:latin typeface="+mn-lt"/>
                        </a:rPr>
                        <a:t>Risk Management</a:t>
                      </a:r>
                    </a:p>
                  </a:txBody>
                  <a:tcPr anchor="ctr"/>
                </a:tc>
                <a:tc>
                  <a:txBody>
                    <a:bodyPr/>
                    <a:lstStyle/>
                    <a:p>
                      <a:pPr marL="0" indent="0" algn="just" rtl="0" fontAlgn="ctr">
                        <a:buClr>
                          <a:srgbClr val="000000"/>
                        </a:buClr>
                        <a:buSzPts val="1800"/>
                        <a:buFont typeface="+mj-lt"/>
                        <a:buNone/>
                      </a:pPr>
                      <a:r>
                        <a:rPr lang="en-US" sz="1400" b="0" i="0" u="none" strike="noStrike" dirty="0">
                          <a:solidFill>
                            <a:schemeClr val="tx1"/>
                          </a:solidFill>
                          <a:effectLst/>
                          <a:latin typeface="+mn-lt"/>
                        </a:rPr>
                        <a:t>34-40</a:t>
                      </a:r>
                      <a:endParaRPr lang="en-GB" sz="1400" b="0" i="0" u="none" strike="noStrike" dirty="0">
                        <a:solidFill>
                          <a:schemeClr val="tx1"/>
                        </a:solidFill>
                        <a:effectLst/>
                        <a:latin typeface="+mn-lt"/>
                      </a:endParaRPr>
                    </a:p>
                  </a:txBody>
                  <a:tcPr anchor="ctr"/>
                </a:tc>
                <a:extLst>
                  <a:ext uri="{0D108BD9-81ED-4DB2-BD59-A6C34878D82A}">
                    <a16:rowId xmlns:a16="http://schemas.microsoft.com/office/drawing/2014/main" val="10005"/>
                  </a:ext>
                </a:extLst>
              </a:tr>
              <a:tr h="384507">
                <a:tc>
                  <a:txBody>
                    <a:bodyPr/>
                    <a:lstStyle/>
                    <a:p>
                      <a:pPr algn="ctr" fontAlgn="b"/>
                      <a:r>
                        <a:rPr lang="ru-RU" sz="1400" b="0" i="0" u="none" strike="noStrike" dirty="0">
                          <a:solidFill>
                            <a:srgbClr val="000000"/>
                          </a:solidFill>
                          <a:effectLst/>
                          <a:latin typeface="+mn-lt"/>
                        </a:rPr>
                        <a:t>8</a:t>
                      </a: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IT</a:t>
                      </a: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41-42</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7"/>
                  </a:ext>
                </a:extLst>
              </a:tr>
              <a:tr h="384507">
                <a:tc>
                  <a:txBody>
                    <a:bodyPr/>
                    <a:lstStyle/>
                    <a:p>
                      <a:pPr algn="ctr" fontAlgn="b"/>
                      <a:r>
                        <a:rPr lang="en-US" sz="1400" b="0" i="0" u="none" strike="noStrike" dirty="0">
                          <a:solidFill>
                            <a:srgbClr val="000000"/>
                          </a:solidFill>
                          <a:effectLst/>
                          <a:latin typeface="+mn-lt"/>
                        </a:rPr>
                        <a:t>9</a:t>
                      </a:r>
                      <a:endParaRPr lang="ru-RU" sz="1400" b="0" i="0" u="none" strike="noStrike" dirty="0">
                        <a:solidFill>
                          <a:srgbClr val="000000"/>
                        </a:solidFill>
                        <a:effectLst/>
                        <a:latin typeface="+mn-lt"/>
                      </a:endParaRP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Finance</a:t>
                      </a: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43-50</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8"/>
                  </a:ext>
                </a:extLst>
              </a:tr>
              <a:tr h="384507">
                <a:tc>
                  <a:txBody>
                    <a:bodyPr/>
                    <a:lstStyle/>
                    <a:p>
                      <a:pPr algn="ctr" fontAlgn="b"/>
                      <a:r>
                        <a:rPr lang="ru-RU" sz="1400" b="0" i="0" u="none" strike="noStrike" dirty="0">
                          <a:solidFill>
                            <a:srgbClr val="000000"/>
                          </a:solidFill>
                          <a:effectLst/>
                          <a:latin typeface="+mn-lt"/>
                        </a:rPr>
                        <a:t>1</a:t>
                      </a:r>
                      <a:r>
                        <a:rPr lang="en-US" sz="1400" b="0" i="0" u="none" strike="noStrike" dirty="0">
                          <a:solidFill>
                            <a:srgbClr val="000000"/>
                          </a:solidFill>
                          <a:effectLst/>
                          <a:latin typeface="+mn-lt"/>
                        </a:rPr>
                        <a:t>0</a:t>
                      </a:r>
                      <a:endParaRPr lang="ru-RU" sz="1400" b="0" i="0" u="none" strike="noStrike" dirty="0">
                        <a:solidFill>
                          <a:srgbClr val="000000"/>
                        </a:solidFill>
                        <a:effectLst/>
                        <a:latin typeface="+mn-lt"/>
                      </a:endParaRP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Project Plan</a:t>
                      </a:r>
                    </a:p>
                  </a:txBody>
                  <a:tcPr anchor="ctr"/>
                </a:tc>
                <a:tc>
                  <a:txBody>
                    <a:bodyPr/>
                    <a:lstStyle/>
                    <a:p>
                      <a:pPr marL="0" indent="0" algn="just" rtl="0" fontAlgn="ctr">
                        <a:buClr>
                          <a:srgbClr val="000000"/>
                        </a:buClr>
                        <a:buSzPts val="1800"/>
                        <a:buFont typeface="+mj-lt"/>
                        <a:buNone/>
                      </a:pPr>
                      <a:r>
                        <a:rPr lang="en-US" sz="1400" b="0" i="0" u="none" strike="noStrike" dirty="0">
                          <a:solidFill>
                            <a:srgbClr val="000000"/>
                          </a:solidFill>
                          <a:effectLst/>
                          <a:latin typeface="+mn-lt"/>
                        </a:rPr>
                        <a:t>51</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0009"/>
                  </a:ext>
                </a:extLst>
              </a:tr>
              <a:tr h="384507">
                <a:tc>
                  <a:txBody>
                    <a:bodyPr/>
                    <a:lstStyle/>
                    <a:p>
                      <a:pPr algn="ctr" fontAlgn="b"/>
                      <a:r>
                        <a:rPr lang="en-US" sz="1400" b="0" i="0" u="none" strike="noStrike" dirty="0">
                          <a:solidFill>
                            <a:srgbClr val="000000"/>
                          </a:solidFill>
                          <a:effectLst/>
                          <a:latin typeface="+mn-lt"/>
                        </a:rPr>
                        <a:t>11</a:t>
                      </a:r>
                      <a:endParaRPr lang="ru-RU" sz="1400" b="0" i="0" u="none" strike="noStrike" dirty="0">
                        <a:solidFill>
                          <a:srgbClr val="000000"/>
                        </a:solidFill>
                        <a:effectLst/>
                        <a:latin typeface="+mn-lt"/>
                      </a:endParaRPr>
                    </a:p>
                  </a:txBody>
                  <a:tcPr marL="9525" marR="9525" marT="9525" marB="0" anchor="ctr"/>
                </a:tc>
                <a:tc>
                  <a:txBody>
                    <a:bodyPr/>
                    <a:lstStyle/>
                    <a:p>
                      <a:pPr marL="0" indent="0" algn="just" rtl="0" fontAlgn="ctr">
                        <a:buClr>
                          <a:srgbClr val="000000"/>
                        </a:buClr>
                        <a:buSzPts val="1800"/>
                        <a:buFont typeface="+mj-lt"/>
                        <a:buNone/>
                      </a:pPr>
                      <a:r>
                        <a:rPr lang="en-GB" sz="1400" b="0" i="0" u="none" strike="noStrike" dirty="0">
                          <a:solidFill>
                            <a:srgbClr val="000000"/>
                          </a:solidFill>
                          <a:effectLst/>
                          <a:latin typeface="+mn-lt"/>
                        </a:rPr>
                        <a:t>Appendices</a:t>
                      </a:r>
                    </a:p>
                  </a:txBody>
                  <a:tcPr anchor="ctr"/>
                </a:tc>
                <a:tc>
                  <a:txBody>
                    <a:bodyPr/>
                    <a:lstStyle/>
                    <a:p>
                      <a:pPr marL="0" indent="0" algn="just" rtl="0" fontAlgn="ctr">
                        <a:buClr>
                          <a:srgbClr val="000000"/>
                        </a:buClr>
                        <a:buSzPts val="1800"/>
                        <a:buFont typeface="+mj-lt"/>
                        <a:buNone/>
                      </a:pPr>
                      <a:r>
                        <a:rPr lang="en-GB" sz="1400" b="0" i="0" u="none" strike="noStrike">
                          <a:solidFill>
                            <a:srgbClr val="000000"/>
                          </a:solidFill>
                          <a:effectLst/>
                          <a:latin typeface="+mn-lt"/>
                        </a:rPr>
                        <a:t>52-63</a:t>
                      </a:r>
                      <a:endParaRPr lang="en-GB" sz="1400" b="0" i="0" u="none" strike="noStrike" dirty="0">
                        <a:solidFill>
                          <a:srgbClr val="000000"/>
                        </a:solidFill>
                        <a:effectLst/>
                        <a:latin typeface="+mn-lt"/>
                      </a:endParaRPr>
                    </a:p>
                  </a:txBody>
                  <a:tcPr anchor="ctr"/>
                </a:tc>
                <a:extLst>
                  <a:ext uri="{0D108BD9-81ED-4DB2-BD59-A6C34878D82A}">
                    <a16:rowId xmlns:a16="http://schemas.microsoft.com/office/drawing/2014/main" val="1915438117"/>
                  </a:ext>
                </a:extLst>
              </a:tr>
            </a:tbl>
          </a:graphicData>
        </a:graphic>
      </p:graphicFrame>
    </p:spTree>
    <p:extLst>
      <p:ext uri="{BB962C8B-B14F-4D97-AF65-F5344CB8AC3E}">
        <p14:creationId xmlns:p14="http://schemas.microsoft.com/office/powerpoint/2010/main" val="23274654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ru-RU" altLang="zh-CN" dirty="0"/>
              <a:t>4</a:t>
            </a:r>
            <a:r>
              <a:rPr lang="en-US" altLang="zh-CN" dirty="0"/>
              <a:t>.4 </a:t>
            </a:r>
            <a:r>
              <a:rPr lang="en-US" dirty="0"/>
              <a:t>Competitor case study: </a:t>
            </a:r>
            <a:r>
              <a:rPr lang="en-US" altLang="zh-CN" dirty="0"/>
              <a:t>“</a:t>
            </a:r>
            <a:r>
              <a:rPr lang="en-US" altLang="zh-CN" dirty="0" err="1"/>
              <a:t>Shoujidai</a:t>
            </a:r>
            <a:r>
              <a:rPr lang="en-US" altLang="zh-CN" dirty="0"/>
              <a:t>”</a:t>
            </a:r>
            <a:endParaRPr lang="zh-CN" altLang="en-US" dirty="0"/>
          </a:p>
        </p:txBody>
      </p:sp>
      <p:sp>
        <p:nvSpPr>
          <p:cNvPr id="3" name="内容占位符 2"/>
          <p:cNvSpPr>
            <a:spLocks noGrp="1"/>
          </p:cNvSpPr>
          <p:nvPr>
            <p:ph idx="1"/>
          </p:nvPr>
        </p:nvSpPr>
        <p:spPr>
          <a:xfrm>
            <a:off x="251520" y="764704"/>
            <a:ext cx="8856984" cy="4176464"/>
          </a:xfrm>
        </p:spPr>
        <p:txBody>
          <a:bodyPr>
            <a:noAutofit/>
          </a:bodyPr>
          <a:lstStyle/>
          <a:p>
            <a:pPr>
              <a:spcBef>
                <a:spcPts val="0"/>
              </a:spcBef>
              <a:spcAft>
                <a:spcPts val="600"/>
              </a:spcAft>
            </a:pPr>
            <a:r>
              <a:rPr lang="en-US" altLang="zh-CN" sz="1200" dirty="0"/>
              <a:t>HQ based in Shanghai, operates nation-wide</a:t>
            </a:r>
          </a:p>
          <a:p>
            <a:pPr lvl="0">
              <a:spcBef>
                <a:spcPts val="0"/>
              </a:spcBef>
              <a:spcAft>
                <a:spcPts val="600"/>
              </a:spcAft>
            </a:pPr>
            <a:r>
              <a:rPr lang="en-US" altLang="zh-CN" sz="1200" dirty="0"/>
              <a:t>Launched sales in Oct’13</a:t>
            </a:r>
            <a:endParaRPr lang="zh-CN" altLang="zh-CN" sz="1200" dirty="0"/>
          </a:p>
          <a:p>
            <a:pPr lvl="0">
              <a:spcBef>
                <a:spcPts val="0"/>
              </a:spcBef>
              <a:spcAft>
                <a:spcPts val="600"/>
              </a:spcAft>
            </a:pPr>
            <a:r>
              <a:rPr lang="en-US" altLang="zh-CN" sz="1200" dirty="0"/>
              <a:t>Product: 300-5K RMB ($46-774) for 7-30 days</a:t>
            </a:r>
          </a:p>
          <a:p>
            <a:pPr lvl="0">
              <a:spcBef>
                <a:spcPts val="0"/>
              </a:spcBef>
              <a:spcAft>
                <a:spcPts val="600"/>
              </a:spcAft>
            </a:pPr>
            <a:r>
              <a:rPr lang="en-US" altLang="zh-CN" sz="1200" dirty="0"/>
              <a:t>EIR at 0,3% per day</a:t>
            </a:r>
          </a:p>
          <a:p>
            <a:pPr lvl="0">
              <a:spcBef>
                <a:spcPts val="0"/>
              </a:spcBef>
              <a:spcAft>
                <a:spcPts val="600"/>
              </a:spcAft>
            </a:pPr>
            <a:r>
              <a:rPr lang="en-US" altLang="zh-CN" sz="1200" dirty="0"/>
              <a:t>Advertising – online marketing, client referrals</a:t>
            </a:r>
            <a:endParaRPr lang="zh-CN" altLang="zh-CN" sz="1200" dirty="0"/>
          </a:p>
          <a:p>
            <a:pPr lvl="0">
              <a:spcBef>
                <a:spcPts val="0"/>
              </a:spcBef>
              <a:spcAft>
                <a:spcPts val="600"/>
              </a:spcAft>
            </a:pPr>
            <a:r>
              <a:rPr lang="en-US" altLang="zh-CN" sz="1200" dirty="0"/>
              <a:t>Business process description:</a:t>
            </a:r>
            <a:endParaRPr lang="zh-CN" altLang="zh-CN" sz="1200" dirty="0"/>
          </a:p>
          <a:p>
            <a:pPr lvl="1">
              <a:spcBef>
                <a:spcPts val="0"/>
              </a:spcBef>
              <a:spcAft>
                <a:spcPts val="600"/>
              </a:spcAft>
              <a:buFont typeface="Arial" panose="020B0604020202020204" pitchFamily="34" charset="0"/>
              <a:buChar char="•"/>
            </a:pPr>
            <a:r>
              <a:rPr lang="en-US" altLang="zh-CN" sz="1200" dirty="0"/>
              <a:t>Applicant downloads mobile app</a:t>
            </a:r>
          </a:p>
          <a:p>
            <a:pPr lvl="1">
              <a:spcBef>
                <a:spcPts val="0"/>
              </a:spcBef>
              <a:spcAft>
                <a:spcPts val="600"/>
              </a:spcAft>
              <a:buFont typeface="Arial" panose="020B0604020202020204" pitchFamily="34" charset="0"/>
              <a:buChar char="•"/>
            </a:pPr>
            <a:r>
              <a:rPr lang="en-US" altLang="zh-CN" sz="1200" dirty="0"/>
              <a:t>Applicant registers her phone number</a:t>
            </a:r>
          </a:p>
          <a:p>
            <a:pPr lvl="1">
              <a:spcBef>
                <a:spcPts val="0"/>
              </a:spcBef>
              <a:spcAft>
                <a:spcPts val="600"/>
              </a:spcAft>
              <a:buFont typeface="Arial" panose="020B0604020202020204" pitchFamily="34" charset="0"/>
              <a:buChar char="•"/>
            </a:pPr>
            <a:r>
              <a:rPr lang="en-US" altLang="zh-CN" sz="1200" dirty="0"/>
              <a:t>Applicant fills in loan app form</a:t>
            </a:r>
          </a:p>
          <a:p>
            <a:pPr lvl="1">
              <a:spcBef>
                <a:spcPts val="0"/>
              </a:spcBef>
              <a:spcAft>
                <a:spcPts val="600"/>
              </a:spcAft>
              <a:buFont typeface="Arial" panose="020B0604020202020204" pitchFamily="34" charset="0"/>
              <a:buChar char="•"/>
            </a:pPr>
            <a:r>
              <a:rPr lang="en-US" altLang="zh-CN" sz="1200" dirty="0"/>
              <a:t>Decisioning includes obligatory authorization for big data access, phone verification</a:t>
            </a:r>
            <a:endParaRPr lang="zh-CN" altLang="zh-CN" sz="1200" dirty="0"/>
          </a:p>
          <a:p>
            <a:pPr lvl="1">
              <a:spcBef>
                <a:spcPts val="0"/>
              </a:spcBef>
              <a:spcAft>
                <a:spcPts val="600"/>
              </a:spcAft>
              <a:buFont typeface="Arial" panose="020B0604020202020204" pitchFamily="34" charset="0"/>
              <a:buChar char="•"/>
            </a:pPr>
            <a:r>
              <a:rPr lang="en-US" altLang="zh-CN" sz="1200" dirty="0"/>
              <a:t>Money transfer speed – online </a:t>
            </a:r>
            <a:r>
              <a:rPr lang="en-US" sz="1200" dirty="0"/>
              <a:t>(on working days)</a:t>
            </a:r>
            <a:endParaRPr lang="en-US" altLang="zh-CN" sz="1200" dirty="0"/>
          </a:p>
          <a:p>
            <a:pPr lvl="0">
              <a:spcBef>
                <a:spcPts val="0"/>
              </a:spcBef>
              <a:spcAft>
                <a:spcPts val="600"/>
              </a:spcAft>
            </a:pPr>
            <a:r>
              <a:rPr lang="en-US" altLang="zh-CN" sz="1200" dirty="0"/>
              <a:t>Main achievements:</a:t>
            </a:r>
            <a:endParaRPr lang="zh-CN" altLang="zh-CN" sz="1200" dirty="0"/>
          </a:p>
          <a:p>
            <a:pPr lvl="1">
              <a:spcBef>
                <a:spcPts val="0"/>
              </a:spcBef>
              <a:spcAft>
                <a:spcPts val="600"/>
              </a:spcAft>
            </a:pPr>
            <a:r>
              <a:rPr lang="en-US" altLang="zh-CN" sz="1200" dirty="0"/>
              <a:t>Pioneer in the Mobile Internet P2P area</a:t>
            </a:r>
            <a:endParaRPr lang="zh-CN" altLang="zh-CN" sz="1200" dirty="0"/>
          </a:p>
          <a:p>
            <a:pPr lvl="1">
              <a:spcBef>
                <a:spcPts val="0"/>
              </a:spcBef>
              <a:spcAft>
                <a:spcPts val="600"/>
              </a:spcAft>
            </a:pPr>
            <a:r>
              <a:rPr lang="en-US" altLang="zh-CN" sz="1200" dirty="0"/>
              <a:t>The first lending company in China with “mobile app” business model</a:t>
            </a:r>
          </a:p>
          <a:p>
            <a:pPr lvl="1">
              <a:spcBef>
                <a:spcPts val="0"/>
              </a:spcBef>
              <a:spcAft>
                <a:spcPts val="600"/>
              </a:spcAft>
            </a:pPr>
            <a:r>
              <a:rPr lang="en-US" altLang="zh-CN" sz="1200" dirty="0"/>
              <a:t>Integrated to large number of Big Data suppliers</a:t>
            </a:r>
          </a:p>
          <a:p>
            <a:pPr lvl="1">
              <a:spcBef>
                <a:spcPts val="0"/>
              </a:spcBef>
              <a:spcAft>
                <a:spcPts val="600"/>
              </a:spcAft>
            </a:pPr>
            <a:r>
              <a:rPr lang="en-US" altLang="zh-CN" sz="1200" dirty="0"/>
              <a:t>Repeat loan can be granted within 2 min after application</a:t>
            </a:r>
            <a:endParaRPr lang="zh-CN" altLang="zh-CN" sz="1200" dirty="0"/>
          </a:p>
          <a:p>
            <a:pPr lvl="1">
              <a:spcBef>
                <a:spcPts val="0"/>
              </a:spcBef>
              <a:spcAft>
                <a:spcPts val="600"/>
              </a:spcAft>
            </a:pPr>
            <a:endParaRPr lang="zh-CN" altLang="zh-CN" sz="1200" dirty="0"/>
          </a:p>
        </p:txBody>
      </p:sp>
      <p:pic>
        <p:nvPicPr>
          <p:cNvPr id="1025" name="Picture 1" descr="C:\Users\admin\AppData\Roaming\Tencent\Users\46351992\QQ\WinTemp\RichOle\__~QP{J_RT6{~8[N5WZGOW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6694" y="644600"/>
            <a:ext cx="1307306" cy="492919"/>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251272" y="5589240"/>
            <a:ext cx="8641208"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Raised $10M A-round in Mar’15. This, together with their non-aggressive pricing policy raises concern on their true focus: aggressive growth at the expense of profitability</a:t>
            </a:r>
          </a:p>
        </p:txBody>
      </p:sp>
      <p:sp>
        <p:nvSpPr>
          <p:cNvPr id="6"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20</a:t>
            </a:fld>
            <a:endParaRPr lang="ru-RU"/>
          </a:p>
        </p:txBody>
      </p:sp>
    </p:spTree>
    <p:extLst>
      <p:ext uri="{BB962C8B-B14F-4D97-AF65-F5344CB8AC3E}">
        <p14:creationId xmlns:p14="http://schemas.microsoft.com/office/powerpoint/2010/main" val="3336840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ru-RU" altLang="zh-CN" dirty="0"/>
              <a:t>4</a:t>
            </a:r>
            <a:r>
              <a:rPr lang="en-US" altLang="zh-CN" dirty="0"/>
              <a:t>.5 </a:t>
            </a:r>
            <a:r>
              <a:rPr lang="en-US" dirty="0"/>
              <a:t>Competitor case study: </a:t>
            </a:r>
            <a:r>
              <a:rPr lang="en-US" altLang="zh-CN" dirty="0"/>
              <a:t>“</a:t>
            </a:r>
            <a:r>
              <a:rPr lang="en-US" altLang="zh-CN" dirty="0" err="1"/>
              <a:t>Huala</a:t>
            </a:r>
            <a:r>
              <a:rPr lang="en-US" altLang="zh-CN" dirty="0"/>
              <a:t> </a:t>
            </a:r>
            <a:r>
              <a:rPr lang="en-US" altLang="zh-CN" dirty="0" err="1"/>
              <a:t>Huala</a:t>
            </a:r>
            <a:r>
              <a:rPr lang="en-US" altLang="zh-CN" dirty="0"/>
              <a:t>”</a:t>
            </a:r>
            <a:endParaRPr lang="zh-CN" altLang="en-US" dirty="0"/>
          </a:p>
        </p:txBody>
      </p:sp>
      <p:sp>
        <p:nvSpPr>
          <p:cNvPr id="3" name="内容占位符 2"/>
          <p:cNvSpPr>
            <a:spLocks noGrp="1"/>
          </p:cNvSpPr>
          <p:nvPr>
            <p:ph idx="1"/>
          </p:nvPr>
        </p:nvSpPr>
        <p:spPr>
          <a:xfrm>
            <a:off x="190830" y="771842"/>
            <a:ext cx="8568952" cy="4786733"/>
          </a:xfrm>
        </p:spPr>
        <p:txBody>
          <a:bodyPr>
            <a:noAutofit/>
          </a:bodyPr>
          <a:lstStyle/>
          <a:p>
            <a:pPr>
              <a:spcBef>
                <a:spcPts val="0"/>
              </a:spcBef>
              <a:spcAft>
                <a:spcPts val="600"/>
              </a:spcAft>
            </a:pPr>
            <a:r>
              <a:rPr lang="en-US" altLang="zh-CN" sz="1200" dirty="0"/>
              <a:t>HQ based in Chengdu, Sichuan, issues loans in cooperating with trust company (“FOTIC”)</a:t>
            </a:r>
            <a:endParaRPr lang="zh-CN" altLang="zh-CN" sz="1200" dirty="0"/>
          </a:p>
          <a:p>
            <a:pPr lvl="0">
              <a:spcBef>
                <a:spcPts val="0"/>
              </a:spcBef>
              <a:spcAft>
                <a:spcPts val="600"/>
              </a:spcAft>
            </a:pPr>
            <a:r>
              <a:rPr lang="en-US" altLang="zh-CN" sz="1200" dirty="0"/>
              <a:t>Launched sales in Oct’13</a:t>
            </a:r>
          </a:p>
          <a:p>
            <a:pPr lvl="0">
              <a:spcBef>
                <a:spcPts val="0"/>
              </a:spcBef>
              <a:spcAft>
                <a:spcPts val="600"/>
              </a:spcAft>
            </a:pPr>
            <a:r>
              <a:rPr lang="en-US" altLang="zh-CN" sz="1200" dirty="0"/>
              <a:t>300K registered users</a:t>
            </a:r>
            <a:endParaRPr lang="zh-CN" altLang="zh-CN" sz="1200" dirty="0"/>
          </a:p>
          <a:p>
            <a:pPr lvl="0">
              <a:spcBef>
                <a:spcPts val="0"/>
              </a:spcBef>
              <a:spcAft>
                <a:spcPts val="600"/>
              </a:spcAft>
            </a:pPr>
            <a:r>
              <a:rPr lang="en-US" altLang="zh-CN" sz="1200" dirty="0"/>
              <a:t>Product: 1K-5K RMB ($155-774) cash loan for 21-28 days</a:t>
            </a:r>
          </a:p>
          <a:p>
            <a:pPr lvl="0">
              <a:spcBef>
                <a:spcPts val="0"/>
              </a:spcBef>
              <a:spcAft>
                <a:spcPts val="600"/>
              </a:spcAft>
            </a:pPr>
            <a:r>
              <a:rPr lang="en-US" altLang="zh-CN" sz="1200" dirty="0"/>
              <a:t>EIR at 0,4% per day</a:t>
            </a:r>
          </a:p>
          <a:p>
            <a:pPr lvl="0">
              <a:spcBef>
                <a:spcPts val="0"/>
              </a:spcBef>
              <a:spcAft>
                <a:spcPts val="600"/>
              </a:spcAft>
            </a:pPr>
            <a:r>
              <a:rPr lang="en-US" altLang="zh-CN" sz="1200" dirty="0"/>
              <a:t>Advertising: “WeChat”, “Weibo”</a:t>
            </a:r>
            <a:endParaRPr lang="zh-CN" altLang="zh-CN" sz="1200" dirty="0"/>
          </a:p>
          <a:p>
            <a:pPr lvl="0">
              <a:spcBef>
                <a:spcPts val="0"/>
              </a:spcBef>
              <a:spcAft>
                <a:spcPts val="600"/>
              </a:spcAft>
            </a:pPr>
            <a:r>
              <a:rPr lang="en-US" altLang="zh-CN" sz="1200" dirty="0"/>
              <a:t>Business process description:</a:t>
            </a:r>
            <a:endParaRPr lang="zh-CN" altLang="zh-CN" sz="1200" dirty="0"/>
          </a:p>
          <a:p>
            <a:pPr lvl="1">
              <a:spcBef>
                <a:spcPts val="0"/>
              </a:spcBef>
              <a:spcAft>
                <a:spcPts val="600"/>
              </a:spcAft>
              <a:buFont typeface="Arial" panose="020B0604020202020204" pitchFamily="34" charset="0"/>
              <a:buChar char="•"/>
            </a:pPr>
            <a:r>
              <a:rPr lang="en-US" altLang="zh-CN" sz="1200" dirty="0"/>
              <a:t>Applicant downloads Mobile app</a:t>
            </a:r>
          </a:p>
          <a:p>
            <a:pPr lvl="1">
              <a:spcBef>
                <a:spcPts val="0"/>
              </a:spcBef>
              <a:spcAft>
                <a:spcPts val="600"/>
              </a:spcAft>
              <a:buFont typeface="Arial" panose="020B0604020202020204" pitchFamily="34" charset="0"/>
              <a:buChar char="•"/>
            </a:pPr>
            <a:r>
              <a:rPr lang="en-US" altLang="zh-CN" sz="1200" dirty="0"/>
              <a:t>Applicant registers his phone number</a:t>
            </a:r>
          </a:p>
          <a:p>
            <a:pPr lvl="1">
              <a:spcBef>
                <a:spcPts val="0"/>
              </a:spcBef>
              <a:spcAft>
                <a:spcPts val="600"/>
              </a:spcAft>
              <a:buFont typeface="Arial" panose="020B0604020202020204" pitchFamily="34" charset="0"/>
              <a:buChar char="•"/>
            </a:pPr>
            <a:r>
              <a:rPr lang="en-US" altLang="zh-CN" sz="1200" dirty="0"/>
              <a:t>Applicant fills-in loan app form, including taking selfie with ID</a:t>
            </a:r>
          </a:p>
          <a:p>
            <a:pPr lvl="1">
              <a:spcBef>
                <a:spcPts val="0"/>
              </a:spcBef>
              <a:spcAft>
                <a:spcPts val="600"/>
              </a:spcAft>
              <a:buFont typeface="Arial" panose="020B0604020202020204" pitchFamily="34" charset="0"/>
              <a:buChar char="•"/>
            </a:pPr>
            <a:r>
              <a:rPr lang="en-US" altLang="zh-CN" sz="1200" dirty="0"/>
              <a:t>Decisioning includes pulling data from “JD”, “</a:t>
            </a:r>
            <a:r>
              <a:rPr lang="en-US" altLang="zh-CN" sz="1200" dirty="0" err="1"/>
              <a:t>Taobao</a:t>
            </a:r>
            <a:r>
              <a:rPr lang="en-US" altLang="zh-CN" sz="1200" dirty="0"/>
              <a:t>”, telco operator</a:t>
            </a:r>
            <a:endParaRPr lang="zh-CN" altLang="zh-CN" sz="1200" dirty="0"/>
          </a:p>
          <a:p>
            <a:pPr lvl="1">
              <a:spcBef>
                <a:spcPts val="0"/>
              </a:spcBef>
              <a:spcAft>
                <a:spcPts val="600"/>
              </a:spcAft>
              <a:buFont typeface="Arial" panose="020B0604020202020204" pitchFamily="34" charset="0"/>
              <a:buChar char="•"/>
            </a:pPr>
            <a:r>
              <a:rPr lang="en-US" altLang="zh-CN" sz="1200" dirty="0"/>
              <a:t>Money transfer speed – online </a:t>
            </a:r>
            <a:r>
              <a:rPr lang="en-US" sz="1200" dirty="0"/>
              <a:t>(on working days)</a:t>
            </a:r>
          </a:p>
          <a:p>
            <a:pPr lvl="0">
              <a:spcBef>
                <a:spcPts val="0"/>
              </a:spcBef>
              <a:spcAft>
                <a:spcPts val="600"/>
              </a:spcAft>
            </a:pPr>
            <a:r>
              <a:rPr lang="en-US" altLang="zh-CN" sz="1200" dirty="0"/>
              <a:t>Main achievements:</a:t>
            </a:r>
            <a:endParaRPr lang="zh-CN" altLang="zh-CN" sz="1200" dirty="0"/>
          </a:p>
          <a:p>
            <a:pPr lvl="1">
              <a:spcBef>
                <a:spcPts val="0"/>
              </a:spcBef>
              <a:spcAft>
                <a:spcPts val="600"/>
              </a:spcAft>
              <a:buFont typeface="Arial" panose="020B0604020202020204" pitchFamily="34" charset="0"/>
              <a:buChar char="•"/>
            </a:pPr>
            <a:r>
              <a:rPr lang="en-US" altLang="zh-CN" sz="1200" dirty="0"/>
              <a:t>Ranks No. 1 in Microloan Mobile App</a:t>
            </a:r>
            <a:endParaRPr lang="zh-CN" altLang="zh-CN" sz="1200" dirty="0"/>
          </a:p>
          <a:p>
            <a:pPr marL="0" indent="0">
              <a:buNone/>
            </a:pPr>
            <a:endParaRPr lang="zh-CN" altLang="zh-CN" sz="1400" dirty="0"/>
          </a:p>
        </p:txBody>
      </p:sp>
      <p:pic>
        <p:nvPicPr>
          <p:cNvPr id="2049" name="Picture 1" descr="C:\Users\admin\AppData\Roaming\Tencent\Users\46351992\QQ\WinTemp\RichOle\K(AB}]7AE[%2ZPY}XE}~Q]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44408" y="620688"/>
            <a:ext cx="796358" cy="796358"/>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21</a:t>
            </a:fld>
            <a:endParaRPr lang="ru-RU"/>
          </a:p>
        </p:txBody>
      </p:sp>
    </p:spTree>
    <p:extLst>
      <p:ext uri="{BB962C8B-B14F-4D97-AF65-F5344CB8AC3E}">
        <p14:creationId xmlns:p14="http://schemas.microsoft.com/office/powerpoint/2010/main" val="3781814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ru-RU" altLang="zh-CN" dirty="0"/>
              <a:t>4</a:t>
            </a:r>
            <a:r>
              <a:rPr lang="en-US" altLang="zh-CN" dirty="0"/>
              <a:t>.6 </a:t>
            </a:r>
            <a:r>
              <a:rPr lang="en-US" dirty="0"/>
              <a:t>Competitor case study: </a:t>
            </a:r>
            <a:r>
              <a:rPr lang="en-US" altLang="zh-CN" dirty="0"/>
              <a:t>“</a:t>
            </a:r>
            <a:r>
              <a:rPr lang="en-US" altLang="zh-CN" dirty="0" err="1"/>
              <a:t>Ppdai</a:t>
            </a:r>
            <a:r>
              <a:rPr lang="en-US" altLang="zh-CN" dirty="0"/>
              <a:t>”</a:t>
            </a:r>
            <a:endParaRPr lang="zh-CN" altLang="en-US" dirty="0"/>
          </a:p>
        </p:txBody>
      </p:sp>
      <p:sp>
        <p:nvSpPr>
          <p:cNvPr id="3" name="内容占位符 2"/>
          <p:cNvSpPr>
            <a:spLocks noGrp="1"/>
          </p:cNvSpPr>
          <p:nvPr>
            <p:ph idx="1"/>
          </p:nvPr>
        </p:nvSpPr>
        <p:spPr>
          <a:xfrm>
            <a:off x="179512" y="777478"/>
            <a:ext cx="8856984" cy="3875658"/>
          </a:xfrm>
        </p:spPr>
        <p:txBody>
          <a:bodyPr>
            <a:noAutofit/>
          </a:bodyPr>
          <a:lstStyle/>
          <a:p>
            <a:pPr>
              <a:spcBef>
                <a:spcPts val="0"/>
              </a:spcBef>
              <a:spcAft>
                <a:spcPts val="600"/>
              </a:spcAft>
            </a:pPr>
            <a:r>
              <a:rPr lang="en-US" altLang="zh-CN" sz="1200" dirty="0"/>
              <a:t>HQ based in Shanghai</a:t>
            </a:r>
          </a:p>
          <a:p>
            <a:pPr>
              <a:spcBef>
                <a:spcPts val="0"/>
              </a:spcBef>
              <a:spcAft>
                <a:spcPts val="600"/>
              </a:spcAft>
            </a:pPr>
            <a:r>
              <a:rPr lang="en-US" altLang="zh-CN" sz="1200" dirty="0"/>
              <a:t>Launched sales in 2007</a:t>
            </a:r>
          </a:p>
          <a:p>
            <a:pPr>
              <a:spcBef>
                <a:spcPts val="0"/>
              </a:spcBef>
              <a:spcAft>
                <a:spcPts val="600"/>
              </a:spcAft>
            </a:pPr>
            <a:r>
              <a:rPr lang="en-US" altLang="zh-CN" sz="1200" dirty="0"/>
              <a:t>Business model unusual for China – “classic p2p”, when investors carry risks</a:t>
            </a:r>
            <a:endParaRPr lang="zh-CN" altLang="zh-CN" sz="1200" dirty="0"/>
          </a:p>
          <a:p>
            <a:pPr lvl="0">
              <a:spcBef>
                <a:spcPts val="0"/>
              </a:spcBef>
              <a:spcAft>
                <a:spcPts val="600"/>
              </a:spcAft>
            </a:pPr>
            <a:r>
              <a:rPr lang="en-US" altLang="zh-CN" sz="1200" dirty="0"/>
              <a:t>Product – installment loan with amount from 100 to 100 000 RMB ($15-15,000), term 3 to 24 months</a:t>
            </a:r>
            <a:endParaRPr lang="zh-CN" altLang="zh-CN" sz="1200" dirty="0"/>
          </a:p>
          <a:p>
            <a:pPr lvl="0">
              <a:spcBef>
                <a:spcPts val="0"/>
              </a:spcBef>
              <a:spcAft>
                <a:spcPts val="600"/>
              </a:spcAft>
            </a:pPr>
            <a:r>
              <a:rPr lang="en-US" altLang="zh-CN" sz="1200" dirty="0"/>
              <a:t>The EIR is calculated separately for each borrower depending on his credit score (40-80% annually)</a:t>
            </a:r>
          </a:p>
          <a:p>
            <a:pPr lvl="0">
              <a:spcBef>
                <a:spcPts val="0"/>
              </a:spcBef>
              <a:spcAft>
                <a:spcPts val="600"/>
              </a:spcAft>
            </a:pPr>
            <a:r>
              <a:rPr lang="en-US" altLang="zh-CN" sz="1200" dirty="0"/>
              <a:t>Amount and term are also adjusted by the platform</a:t>
            </a:r>
          </a:p>
          <a:p>
            <a:pPr lvl="0">
              <a:spcBef>
                <a:spcPts val="0"/>
              </a:spcBef>
              <a:spcAft>
                <a:spcPts val="600"/>
              </a:spcAft>
            </a:pPr>
            <a:r>
              <a:rPr lang="en-US" altLang="zh-CN" sz="1200" dirty="0"/>
              <a:t>Advertising – online marketing, client referrals</a:t>
            </a:r>
            <a:endParaRPr lang="zh-CN" altLang="zh-CN" sz="1200" dirty="0"/>
          </a:p>
          <a:p>
            <a:pPr lvl="0">
              <a:spcBef>
                <a:spcPts val="0"/>
              </a:spcBef>
              <a:spcAft>
                <a:spcPts val="600"/>
              </a:spcAft>
            </a:pPr>
            <a:r>
              <a:rPr lang="en-US" altLang="zh-CN" sz="1200" dirty="0"/>
              <a:t>Application process:</a:t>
            </a:r>
            <a:br>
              <a:rPr lang="en-US" altLang="zh-CN" sz="1200" dirty="0"/>
            </a:br>
            <a:r>
              <a:rPr lang="en-US" altLang="zh-CN" sz="1200" dirty="0"/>
              <a:t>- customer downloads mobile app</a:t>
            </a:r>
            <a:br>
              <a:rPr lang="en-US" altLang="zh-CN" sz="1200" dirty="0"/>
            </a:br>
            <a:r>
              <a:rPr lang="en-US" altLang="zh-CN" sz="1200" dirty="0"/>
              <a:t>- registers with the phone number</a:t>
            </a:r>
            <a:br>
              <a:rPr lang="en-US" altLang="zh-CN" sz="1200" dirty="0"/>
            </a:br>
            <a:r>
              <a:rPr lang="en-US" altLang="zh-CN" sz="1200" dirty="0"/>
              <a:t>- fills in application form</a:t>
            </a:r>
            <a:br>
              <a:rPr lang="en-US" altLang="zh-CN" sz="1200" dirty="0"/>
            </a:br>
            <a:r>
              <a:rPr lang="en-US" altLang="zh-CN" sz="1200" dirty="0"/>
              <a:t>- gives big data access authorization</a:t>
            </a:r>
            <a:br>
              <a:rPr lang="en-US" altLang="zh-CN" sz="1200" dirty="0"/>
            </a:br>
            <a:r>
              <a:rPr lang="en-US" altLang="zh-CN" sz="1200" dirty="0"/>
              <a:t>- accepts approved loan parameters</a:t>
            </a:r>
            <a:br>
              <a:rPr lang="en-US" altLang="zh-CN" sz="1200" dirty="0"/>
            </a:br>
            <a:r>
              <a:rPr lang="en-US" altLang="zh-CN" sz="1200" dirty="0"/>
              <a:t>- gets loan after platform identifies investors</a:t>
            </a:r>
            <a:endParaRPr lang="zh-CN" altLang="zh-CN" sz="1200" dirty="0"/>
          </a:p>
          <a:p>
            <a:pPr lvl="0">
              <a:spcBef>
                <a:spcPts val="0"/>
              </a:spcBef>
              <a:spcAft>
                <a:spcPts val="600"/>
              </a:spcAft>
            </a:pPr>
            <a:r>
              <a:rPr lang="en-US" altLang="zh-CN" sz="1200" dirty="0"/>
              <a:t>Business process description:</a:t>
            </a:r>
            <a:endParaRPr lang="zh-CN" altLang="zh-CN" sz="1200" dirty="0"/>
          </a:p>
          <a:p>
            <a:pPr lvl="1">
              <a:spcBef>
                <a:spcPts val="0"/>
              </a:spcBef>
              <a:spcAft>
                <a:spcPts val="600"/>
              </a:spcAft>
            </a:pPr>
            <a:r>
              <a:rPr lang="en-US" altLang="zh-CN" sz="1200" dirty="0"/>
              <a:t>From applying to obtaining credit decision – 60 min</a:t>
            </a:r>
            <a:endParaRPr lang="zh-CN" altLang="zh-CN" sz="1200" dirty="0"/>
          </a:p>
          <a:p>
            <a:pPr lvl="1">
              <a:spcBef>
                <a:spcPts val="0"/>
              </a:spcBef>
              <a:spcAft>
                <a:spcPts val="600"/>
              </a:spcAft>
            </a:pPr>
            <a:r>
              <a:rPr lang="en-US" altLang="zh-CN" sz="1200" dirty="0"/>
              <a:t>From approval to loan disbursement – 3 working days</a:t>
            </a:r>
            <a:endParaRPr lang="zh-CN" altLang="zh-CN" sz="1200" dirty="0"/>
          </a:p>
          <a:p>
            <a:pPr lvl="1">
              <a:spcBef>
                <a:spcPts val="0"/>
              </a:spcBef>
              <a:spcAft>
                <a:spcPts val="600"/>
              </a:spcAft>
            </a:pPr>
            <a:r>
              <a:rPr lang="en-US" altLang="zh-CN" sz="1200" dirty="0"/>
              <a:t>Money transfer speed – online </a:t>
            </a:r>
            <a:r>
              <a:rPr lang="en-US" sz="1200" dirty="0"/>
              <a:t>(on a work week, not working nights and weekends)</a:t>
            </a:r>
            <a:endParaRPr lang="en-US" altLang="zh-CN" sz="1200" dirty="0"/>
          </a:p>
          <a:p>
            <a:pPr lvl="0">
              <a:spcBef>
                <a:spcPts val="0"/>
              </a:spcBef>
              <a:spcAft>
                <a:spcPts val="600"/>
              </a:spcAft>
            </a:pPr>
            <a:r>
              <a:rPr lang="en-US" altLang="zh-CN" sz="1200" dirty="0"/>
              <a:t>Main achievements:</a:t>
            </a:r>
            <a:endParaRPr lang="zh-CN" altLang="zh-CN" sz="1200" dirty="0"/>
          </a:p>
          <a:p>
            <a:pPr lvl="1">
              <a:spcBef>
                <a:spcPts val="0"/>
              </a:spcBef>
              <a:spcAft>
                <a:spcPts val="600"/>
              </a:spcAft>
            </a:pPr>
            <a:r>
              <a:rPr lang="en-US" altLang="zh-CN" sz="1200" dirty="0"/>
              <a:t>First and the most famous pure p2p platform, not bearing any credit risk</a:t>
            </a:r>
            <a:endParaRPr lang="zh-CN" altLang="zh-CN" sz="1200" dirty="0"/>
          </a:p>
        </p:txBody>
      </p:sp>
      <p:pic>
        <p:nvPicPr>
          <p:cNvPr id="164866" name="Picture 2" descr="https://ss2.baidu.com/6ONYsjip0QIZ8tyhnq/it/u=2377275797,3567954967&amp;fm=58&amp;s=E003F41ED4A4AF111087EDDC030050A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0392" y="644600"/>
            <a:ext cx="958241" cy="593951"/>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190283" y="5661248"/>
            <a:ext cx="8785224"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err="1"/>
              <a:t>Ppdai</a:t>
            </a:r>
            <a:r>
              <a:rPr lang="en-US" sz="1400" dirty="0"/>
              <a:t> case proves that the Chinese trust online p2p platforms and are ready to invest with them</a:t>
            </a:r>
            <a:br>
              <a:rPr lang="en-US" sz="1400" dirty="0"/>
            </a:br>
            <a:r>
              <a:rPr lang="en-US" sz="1400" dirty="0"/>
              <a:t>(because of 3-5x higher interest rate compared to the traditional bank deposits)</a:t>
            </a:r>
          </a:p>
        </p:txBody>
      </p:sp>
      <p:sp>
        <p:nvSpPr>
          <p:cNvPr id="6"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22</a:t>
            </a:fld>
            <a:endParaRPr lang="ru-RU"/>
          </a:p>
        </p:txBody>
      </p:sp>
    </p:spTree>
    <p:extLst>
      <p:ext uri="{BB962C8B-B14F-4D97-AF65-F5344CB8AC3E}">
        <p14:creationId xmlns:p14="http://schemas.microsoft.com/office/powerpoint/2010/main" val="3124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098185569"/>
              </p:ext>
            </p:extLst>
          </p:nvPr>
        </p:nvGraphicFramePr>
        <p:xfrm>
          <a:off x="179512" y="764704"/>
          <a:ext cx="8784976" cy="3528392"/>
        </p:xfrm>
        <a:graphic>
          <a:graphicData uri="http://schemas.openxmlformats.org/drawingml/2006/table">
            <a:tbl>
              <a:tblPr firstRow="1" bandRow="1">
                <a:tableStyleId>{5C22544A-7EE6-4342-B048-85BDC9FD1C3A}</a:tableStyleId>
              </a:tblPr>
              <a:tblGrid>
                <a:gridCol w="288032">
                  <a:extLst>
                    <a:ext uri="{9D8B030D-6E8A-4147-A177-3AD203B41FA5}">
                      <a16:colId xmlns:a16="http://schemas.microsoft.com/office/drawing/2014/main" val="20000"/>
                    </a:ext>
                  </a:extLst>
                </a:gridCol>
                <a:gridCol w="5498318">
                  <a:extLst>
                    <a:ext uri="{9D8B030D-6E8A-4147-A177-3AD203B41FA5}">
                      <a16:colId xmlns:a16="http://schemas.microsoft.com/office/drawing/2014/main" val="20001"/>
                    </a:ext>
                  </a:extLst>
                </a:gridCol>
                <a:gridCol w="2998626">
                  <a:extLst>
                    <a:ext uri="{9D8B030D-6E8A-4147-A177-3AD203B41FA5}">
                      <a16:colId xmlns:a16="http://schemas.microsoft.com/office/drawing/2014/main" val="20002"/>
                    </a:ext>
                  </a:extLst>
                </a:gridCol>
              </a:tblGrid>
              <a:tr h="393219">
                <a:tc>
                  <a:txBody>
                    <a:bodyPr/>
                    <a:lstStyle/>
                    <a:p>
                      <a:pPr algn="ctr" fontAlgn="b"/>
                      <a:r>
                        <a:rPr lang="en-US" sz="1200" b="1" i="0" u="none" strike="noStrike" dirty="0">
                          <a:solidFill>
                            <a:schemeClr val="bg1"/>
                          </a:solidFill>
                          <a:effectLst/>
                          <a:latin typeface="Calibri" panose="020F0502020204030204" pitchFamily="34" charset="0"/>
                        </a:rPr>
                        <a:t>#</a:t>
                      </a:r>
                    </a:p>
                  </a:txBody>
                  <a:tcPr marL="6350" marR="6350" marT="6350" marB="0" anchor="b"/>
                </a:tc>
                <a:tc>
                  <a:txBody>
                    <a:bodyPr/>
                    <a:lstStyle/>
                    <a:p>
                      <a:pPr algn="ctr" fontAlgn="b"/>
                      <a:r>
                        <a:rPr lang="en-US" sz="1200" b="1" i="0" u="none" strike="noStrike" dirty="0">
                          <a:solidFill>
                            <a:schemeClr val="bg1"/>
                          </a:solidFill>
                          <a:effectLst/>
                          <a:latin typeface="Calibri" panose="020F0502020204030204" pitchFamily="34" charset="0"/>
                        </a:rPr>
                        <a:t>Parameter</a:t>
                      </a:r>
                    </a:p>
                  </a:txBody>
                  <a:tcPr marL="6350" marR="6350" marT="6350" marB="0" anchor="ctr"/>
                </a:tc>
                <a:tc>
                  <a:txBody>
                    <a:bodyPr/>
                    <a:lstStyle/>
                    <a:p>
                      <a:pPr algn="ctr" fontAlgn="b"/>
                      <a:r>
                        <a:rPr lang="en-US" sz="1200" b="1" i="0" u="none" strike="noStrike" dirty="0">
                          <a:solidFill>
                            <a:schemeClr val="bg1"/>
                          </a:solidFill>
                          <a:effectLst/>
                          <a:latin typeface="Calibri" panose="020F0502020204030204" pitchFamily="34" charset="0"/>
                        </a:rPr>
                        <a:t>Value</a:t>
                      </a:r>
                    </a:p>
                  </a:txBody>
                  <a:tcPr marL="6350" marR="6350" marT="6350" marB="0" anchor="ctr"/>
                </a:tc>
                <a:extLst>
                  <a:ext uri="{0D108BD9-81ED-4DB2-BD59-A6C34878D82A}">
                    <a16:rowId xmlns:a16="http://schemas.microsoft.com/office/drawing/2014/main" val="10000"/>
                  </a:ext>
                </a:extLst>
              </a:tr>
              <a:tr h="304910">
                <a:tc>
                  <a:txBody>
                    <a:bodyPr/>
                    <a:lstStyle/>
                    <a:p>
                      <a:pPr algn="ctr" fontAlgn="b"/>
                      <a:r>
                        <a:rPr lang="en-US" sz="1200" b="0" i="0" u="none" strike="noStrike" dirty="0">
                          <a:solidFill>
                            <a:schemeClr val="tx1"/>
                          </a:solidFill>
                          <a:effectLst/>
                          <a:latin typeface="Calibri" panose="020F0502020204030204" pitchFamily="34" charset="0"/>
                        </a:rPr>
                        <a:t>1</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Product type</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PDL</a:t>
                      </a:r>
                    </a:p>
                  </a:txBody>
                  <a:tcPr marL="6350" marR="6350" marT="6350" marB="0" anchor="ctr"/>
                </a:tc>
                <a:extLst>
                  <a:ext uri="{0D108BD9-81ED-4DB2-BD59-A6C34878D82A}">
                    <a16:rowId xmlns:a16="http://schemas.microsoft.com/office/drawing/2014/main" val="10003"/>
                  </a:ext>
                </a:extLst>
              </a:tr>
              <a:tr h="291607">
                <a:tc>
                  <a:txBody>
                    <a:bodyPr/>
                    <a:lstStyle/>
                    <a:p>
                      <a:pPr algn="ctr" fontAlgn="b"/>
                      <a:r>
                        <a:rPr lang="en-US" sz="1200" b="0" i="0" u="none" strike="noStrike" dirty="0">
                          <a:solidFill>
                            <a:schemeClr val="tx1"/>
                          </a:solidFill>
                          <a:effectLst/>
                          <a:latin typeface="Calibri" panose="020F0502020204030204" pitchFamily="34" charset="0"/>
                        </a:rPr>
                        <a:t>2</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Loan amount</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500-</a:t>
                      </a:r>
                      <a:r>
                        <a:rPr lang="en-US" sz="1200" b="0" i="0" u="none" strike="noStrike" baseline="0" dirty="0">
                          <a:solidFill>
                            <a:schemeClr val="tx1"/>
                          </a:solidFill>
                          <a:effectLst/>
                          <a:latin typeface="Calibri" panose="020F0502020204030204" pitchFamily="34" charset="0"/>
                        </a:rPr>
                        <a:t>2K RMB </a:t>
                      </a:r>
                      <a:r>
                        <a:rPr lang="ru-RU" sz="1200" b="0" i="0" u="none" strike="noStrike" dirty="0">
                          <a:solidFill>
                            <a:schemeClr val="tx1"/>
                          </a:solidFill>
                          <a:effectLst/>
                          <a:latin typeface="Calibri" panose="020F0502020204030204" pitchFamily="34" charset="0"/>
                        </a:rPr>
                        <a:t>(</a:t>
                      </a:r>
                      <a:r>
                        <a:rPr lang="en-US" sz="1200" b="0" i="0" u="none" strike="noStrike" dirty="0">
                          <a:solidFill>
                            <a:schemeClr val="tx1"/>
                          </a:solidFill>
                          <a:effectLst/>
                          <a:latin typeface="Calibri" panose="020F0502020204030204" pitchFamily="34" charset="0"/>
                        </a:rPr>
                        <a:t>$77-310</a:t>
                      </a:r>
                      <a:r>
                        <a:rPr lang="ru-RU" sz="1200" b="0" i="0" u="none" strike="noStrike" dirty="0">
                          <a:solidFill>
                            <a:schemeClr val="tx1"/>
                          </a:solidFill>
                          <a:effectLst/>
                          <a:latin typeface="Calibri" panose="020F0502020204030204" pitchFamily="34" charset="0"/>
                        </a:rPr>
                        <a:t>)</a:t>
                      </a:r>
                    </a:p>
                  </a:txBody>
                  <a:tcPr marL="6350" marR="6350" marT="6350" marB="0" anchor="ctr"/>
                </a:tc>
                <a:extLst>
                  <a:ext uri="{0D108BD9-81ED-4DB2-BD59-A6C34878D82A}">
                    <a16:rowId xmlns:a16="http://schemas.microsoft.com/office/drawing/2014/main" val="10005"/>
                  </a:ext>
                </a:extLst>
              </a:tr>
              <a:tr h="314576">
                <a:tc>
                  <a:txBody>
                    <a:bodyPr/>
                    <a:lstStyle/>
                    <a:p>
                      <a:pPr algn="ctr" fontAlgn="b"/>
                      <a:r>
                        <a:rPr lang="en-US" sz="1200" b="0" i="0" u="none" strike="noStrike" dirty="0">
                          <a:solidFill>
                            <a:schemeClr val="tx1"/>
                          </a:solidFill>
                          <a:effectLst/>
                          <a:latin typeface="Calibri" panose="020F0502020204030204" pitchFamily="34" charset="0"/>
                        </a:rPr>
                        <a:t>3</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Loan tenor </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7, 15, 21</a:t>
                      </a:r>
                      <a:r>
                        <a:rPr lang="en-US" sz="1200" b="0" i="0" u="none" strike="noStrike" baseline="0" dirty="0">
                          <a:solidFill>
                            <a:schemeClr val="tx1"/>
                          </a:solidFill>
                          <a:effectLst/>
                          <a:latin typeface="Calibri" panose="020F0502020204030204" pitchFamily="34" charset="0"/>
                        </a:rPr>
                        <a:t>, </a:t>
                      </a:r>
                      <a:r>
                        <a:rPr lang="en-US" sz="1200" b="0" i="0" u="none" strike="noStrike" dirty="0">
                          <a:solidFill>
                            <a:schemeClr val="tx1"/>
                          </a:solidFill>
                          <a:effectLst/>
                          <a:latin typeface="Calibri" panose="020F0502020204030204" pitchFamily="34" charset="0"/>
                        </a:rPr>
                        <a:t>30 days</a:t>
                      </a:r>
                    </a:p>
                  </a:txBody>
                  <a:tcPr marL="6350" marR="6350" marT="6350" marB="0" anchor="ctr"/>
                </a:tc>
                <a:extLst>
                  <a:ext uri="{0D108BD9-81ED-4DB2-BD59-A6C34878D82A}">
                    <a16:rowId xmlns:a16="http://schemas.microsoft.com/office/drawing/2014/main" val="10006"/>
                  </a:ext>
                </a:extLst>
              </a:tr>
              <a:tr h="304910">
                <a:tc>
                  <a:txBody>
                    <a:bodyPr/>
                    <a:lstStyle/>
                    <a:p>
                      <a:pPr algn="ctr" fontAlgn="b"/>
                      <a:r>
                        <a:rPr lang="en-US" sz="1200" b="0" i="0" u="none" strike="noStrike" dirty="0">
                          <a:solidFill>
                            <a:schemeClr val="tx1"/>
                          </a:solidFill>
                          <a:effectLst/>
                          <a:latin typeface="Calibri" panose="020F0502020204030204" pitchFamily="34" charset="0"/>
                        </a:rPr>
                        <a:t>4</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Interest</a:t>
                      </a:r>
                      <a:r>
                        <a:rPr lang="en-US" sz="1200" b="0" i="0" u="none" strike="noStrike" baseline="0" dirty="0">
                          <a:solidFill>
                            <a:schemeClr val="tx1"/>
                          </a:solidFill>
                          <a:effectLst/>
                          <a:latin typeface="Calibri" panose="020F0502020204030204" pitchFamily="34" charset="0"/>
                        </a:rPr>
                        <a:t> rate </a:t>
                      </a:r>
                      <a:endParaRPr lang="en-US" sz="1200" b="0"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0,05% per day (18,25%</a:t>
                      </a:r>
                      <a:r>
                        <a:rPr lang="en-US" sz="1200" b="0" i="0" u="none" strike="noStrike" baseline="0" dirty="0">
                          <a:solidFill>
                            <a:schemeClr val="tx1"/>
                          </a:solidFill>
                          <a:effectLst/>
                          <a:latin typeface="Calibri" panose="020F0502020204030204" pitchFamily="34" charset="0"/>
                        </a:rPr>
                        <a:t> per annum)</a:t>
                      </a:r>
                      <a:endParaRPr lang="en-US" sz="1200" b="0" i="0" u="none" strike="noStrike" dirty="0">
                        <a:solidFill>
                          <a:schemeClr val="tx1"/>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010358"/>
                  </a:ext>
                </a:extLst>
              </a:tr>
              <a:tr h="304910">
                <a:tc>
                  <a:txBody>
                    <a:bodyPr/>
                    <a:lstStyle/>
                    <a:p>
                      <a:pPr algn="ctr" fontAlgn="b"/>
                      <a:r>
                        <a:rPr lang="en-US" sz="1200" b="0" i="0" u="none" strike="noStrike" dirty="0">
                          <a:solidFill>
                            <a:schemeClr val="tx1"/>
                          </a:solidFill>
                          <a:effectLst/>
                          <a:latin typeface="Calibri" panose="020F0502020204030204" pitchFamily="34" charset="0"/>
                        </a:rPr>
                        <a:t>5</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Service fee (charged as a one-time fee for the whole</a:t>
                      </a:r>
                      <a:r>
                        <a:rPr lang="en-US" sz="1200" b="0" i="0" u="none" strike="noStrike" baseline="0" dirty="0">
                          <a:solidFill>
                            <a:schemeClr val="tx1"/>
                          </a:solidFill>
                          <a:effectLst/>
                          <a:latin typeface="Calibri" panose="020F0502020204030204" pitchFamily="34" charset="0"/>
                        </a:rPr>
                        <a:t> LT</a:t>
                      </a:r>
                      <a:r>
                        <a:rPr lang="en-US" sz="1200" b="0" i="0" u="none" strike="noStrike" dirty="0">
                          <a:solidFill>
                            <a:schemeClr val="tx1"/>
                          </a:solidFill>
                          <a:effectLst/>
                          <a:latin typeface="Calibri" panose="020F0502020204030204" pitchFamily="34" charset="0"/>
                        </a:rPr>
                        <a:t>)</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0,95% per day</a:t>
                      </a:r>
                    </a:p>
                  </a:txBody>
                  <a:tcPr marL="6350" marR="6350" marT="6350" marB="0" anchor="ctr"/>
                </a:tc>
                <a:extLst>
                  <a:ext uri="{0D108BD9-81ED-4DB2-BD59-A6C34878D82A}">
                    <a16:rowId xmlns:a16="http://schemas.microsoft.com/office/drawing/2014/main" val="2932845413"/>
                  </a:ext>
                </a:extLst>
              </a:tr>
              <a:tr h="304910">
                <a:tc>
                  <a:txBody>
                    <a:bodyPr/>
                    <a:lstStyle/>
                    <a:p>
                      <a:pPr algn="ctr" fontAlgn="b"/>
                      <a:r>
                        <a:rPr lang="en-US" sz="1200" b="0" i="0" u="none" strike="noStrike" dirty="0">
                          <a:solidFill>
                            <a:schemeClr val="tx1"/>
                          </a:solidFill>
                          <a:effectLst/>
                          <a:latin typeface="Calibri" panose="020F0502020204030204" pitchFamily="34" charset="0"/>
                        </a:rPr>
                        <a:t>6</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Effective interest rate</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1% per day</a:t>
                      </a:r>
                    </a:p>
                  </a:txBody>
                  <a:tcPr marL="6350" marR="6350" marT="6350" marB="0" anchor="ctr"/>
                </a:tc>
                <a:extLst>
                  <a:ext uri="{0D108BD9-81ED-4DB2-BD59-A6C34878D82A}">
                    <a16:rowId xmlns:a16="http://schemas.microsoft.com/office/drawing/2014/main" val="10007"/>
                  </a:ext>
                </a:extLst>
              </a:tr>
              <a:tr h="304910">
                <a:tc>
                  <a:txBody>
                    <a:bodyPr/>
                    <a:lstStyle/>
                    <a:p>
                      <a:pPr algn="ctr" fontAlgn="b"/>
                      <a:r>
                        <a:rPr lang="en-US" sz="1200" b="0" i="0" u="none" strike="noStrike" dirty="0">
                          <a:solidFill>
                            <a:schemeClr val="tx1"/>
                          </a:solidFill>
                          <a:effectLst/>
                          <a:latin typeface="Calibri" panose="020F0502020204030204" pitchFamily="34" charset="0"/>
                        </a:rPr>
                        <a:t>7</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Overdue interest rate</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1.5%</a:t>
                      </a:r>
                    </a:p>
                  </a:txBody>
                  <a:tcPr marL="6350" marR="6350" marT="6350" marB="0" anchor="ctr"/>
                </a:tc>
                <a:extLst>
                  <a:ext uri="{0D108BD9-81ED-4DB2-BD59-A6C34878D82A}">
                    <a16:rowId xmlns:a16="http://schemas.microsoft.com/office/drawing/2014/main" val="10008"/>
                  </a:ext>
                </a:extLst>
              </a:tr>
              <a:tr h="304910">
                <a:tc>
                  <a:txBody>
                    <a:bodyPr/>
                    <a:lstStyle/>
                    <a:p>
                      <a:pPr algn="ctr" fontAlgn="b"/>
                      <a:r>
                        <a:rPr lang="en-US" sz="1200" b="0" i="0" u="none" strike="noStrike" dirty="0">
                          <a:solidFill>
                            <a:srgbClr val="000000"/>
                          </a:solidFill>
                          <a:effectLst/>
                          <a:latin typeface="Calibri" panose="020F0502020204030204" pitchFamily="34" charset="0"/>
                        </a:rPr>
                        <a:t>8</a:t>
                      </a:r>
                    </a:p>
                  </a:txBody>
                  <a:tcPr marL="6350" marR="6350" marT="6350" marB="0" anchor="ctr"/>
                </a:tc>
                <a:tc>
                  <a:txBody>
                    <a:bodyPr/>
                    <a:lstStyle/>
                    <a:p>
                      <a:pPr algn="l" fontAlgn="b"/>
                      <a:r>
                        <a:rPr lang="en-US" sz="1200" b="0" i="0" u="none" strike="noStrike" dirty="0">
                          <a:solidFill>
                            <a:srgbClr val="000000"/>
                          </a:solidFill>
                          <a:effectLst/>
                          <a:latin typeface="Calibri" panose="020F0502020204030204" pitchFamily="34" charset="0"/>
                        </a:rPr>
                        <a:t>Late payment fee (one-time fee)</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100 RMB ($15)</a:t>
                      </a:r>
                    </a:p>
                  </a:txBody>
                  <a:tcPr marL="6350" marR="6350" marT="6350" marB="0" anchor="ctr"/>
                </a:tc>
                <a:extLst>
                  <a:ext uri="{0D108BD9-81ED-4DB2-BD59-A6C34878D82A}">
                    <a16:rowId xmlns:a16="http://schemas.microsoft.com/office/drawing/2014/main" val="10009"/>
                  </a:ext>
                </a:extLst>
              </a:tr>
              <a:tr h="339490">
                <a:tc>
                  <a:txBody>
                    <a:bodyPr/>
                    <a:lstStyle/>
                    <a:p>
                      <a:pPr algn="ctr" fontAlgn="b"/>
                      <a:r>
                        <a:rPr lang="en-US" sz="1200" b="0" i="0" u="none" strike="noStrike" dirty="0">
                          <a:solidFill>
                            <a:schemeClr val="tx1"/>
                          </a:solidFill>
                          <a:effectLst/>
                          <a:latin typeface="Calibri" panose="020F0502020204030204" pitchFamily="34" charset="0"/>
                        </a:rPr>
                        <a:t>9</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Prolongation</a:t>
                      </a:r>
                      <a:r>
                        <a:rPr lang="en-US" sz="1200" b="0" i="0" u="none" strike="noStrike" baseline="0" dirty="0">
                          <a:solidFill>
                            <a:schemeClr val="tx1"/>
                          </a:solidFill>
                          <a:effectLst/>
                          <a:latin typeface="Calibri" panose="020F0502020204030204" pitchFamily="34" charset="0"/>
                        </a:rPr>
                        <a:t> fee </a:t>
                      </a:r>
                      <a:endParaRPr lang="en-US" sz="1200" b="0" i="0" u="none" strike="noStrike" dirty="0">
                        <a:solidFill>
                          <a:schemeClr val="tx1"/>
                        </a:solidFill>
                        <a:effectLst/>
                        <a:latin typeface="Calibri" panose="020F0502020204030204" pitchFamily="34" charset="0"/>
                      </a:endParaRP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0%</a:t>
                      </a:r>
                    </a:p>
                  </a:txBody>
                  <a:tcPr marL="6350" marR="6350" marT="6350" marB="0" anchor="ctr"/>
                </a:tc>
                <a:extLst>
                  <a:ext uri="{0D108BD9-81ED-4DB2-BD59-A6C34878D82A}">
                    <a16:rowId xmlns:a16="http://schemas.microsoft.com/office/drawing/2014/main" val="10012"/>
                  </a:ext>
                </a:extLst>
              </a:tr>
              <a:tr h="360040">
                <a:tc>
                  <a:txBody>
                    <a:bodyPr/>
                    <a:lstStyle/>
                    <a:p>
                      <a:pPr algn="ctr" fontAlgn="b"/>
                      <a:r>
                        <a:rPr lang="en-US" sz="1200" b="0" i="0" u="none" strike="noStrike" dirty="0">
                          <a:solidFill>
                            <a:schemeClr val="tx1"/>
                          </a:solidFill>
                          <a:effectLst/>
                          <a:latin typeface="Calibri" panose="020F0502020204030204" pitchFamily="34" charset="0"/>
                        </a:rPr>
                        <a:t>10</a:t>
                      </a:r>
                    </a:p>
                  </a:txBody>
                  <a:tcPr marL="6350" marR="6350" marT="6350" marB="0" anchor="ctr"/>
                </a:tc>
                <a:tc>
                  <a:txBody>
                    <a:bodyPr/>
                    <a:lstStyle/>
                    <a:p>
                      <a:pPr algn="l" fontAlgn="b"/>
                      <a:r>
                        <a:rPr lang="en-US" sz="1200" b="0" i="0" u="none" strike="noStrike" dirty="0">
                          <a:solidFill>
                            <a:schemeClr val="tx1"/>
                          </a:solidFill>
                          <a:effectLst/>
                          <a:latin typeface="Calibri" panose="020F0502020204030204" pitchFamily="34" charset="0"/>
                        </a:rPr>
                        <a:t>Special features </a:t>
                      </a:r>
                    </a:p>
                  </a:txBody>
                  <a:tcPr marL="6350" marR="6350" marT="6350" marB="0" anchor="ctr"/>
                </a:tc>
                <a:tc>
                  <a:txBody>
                    <a:bodyPr/>
                    <a:lstStyle/>
                    <a:p>
                      <a:pPr algn="ctr" fontAlgn="b"/>
                      <a:r>
                        <a:rPr lang="en-US" sz="1200" b="0" i="0" u="none" strike="noStrike" dirty="0">
                          <a:solidFill>
                            <a:schemeClr val="tx1"/>
                          </a:solidFill>
                          <a:effectLst/>
                          <a:latin typeface="Calibri" panose="020F0502020204030204" pitchFamily="34" charset="0"/>
                        </a:rPr>
                        <a:t>LPF Grace period (GP) – 3 calendar days</a:t>
                      </a:r>
                    </a:p>
                  </a:txBody>
                  <a:tcPr marL="6350" marR="6350" marT="6350" marB="0" anchor="ctr"/>
                </a:tc>
                <a:extLst>
                  <a:ext uri="{0D108BD9-81ED-4DB2-BD59-A6C34878D82A}">
                    <a16:rowId xmlns:a16="http://schemas.microsoft.com/office/drawing/2014/main" val="735500087"/>
                  </a:ext>
                </a:extLst>
              </a:tr>
            </a:tbl>
          </a:graphicData>
        </a:graphic>
      </p:graphicFrame>
      <p:sp>
        <p:nvSpPr>
          <p:cNvPr id="8" name="Заголовок 1"/>
          <p:cNvSpPr>
            <a:spLocks noGrp="1"/>
          </p:cNvSpPr>
          <p:nvPr>
            <p:ph type="title"/>
          </p:nvPr>
        </p:nvSpPr>
        <p:spPr/>
        <p:txBody>
          <a:bodyPr/>
          <a:lstStyle/>
          <a:p>
            <a:r>
              <a:rPr lang="en-US" dirty="0"/>
              <a:t>4.7 Our Product Parameters</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23</a:t>
            </a:fld>
            <a:endParaRPr lang="ru-RU" dirty="0"/>
          </a:p>
        </p:txBody>
      </p:sp>
      <p:sp>
        <p:nvSpPr>
          <p:cNvPr id="7" name="TextBox 6"/>
          <p:cNvSpPr txBox="1"/>
          <p:nvPr/>
        </p:nvSpPr>
        <p:spPr>
          <a:xfrm>
            <a:off x="240222" y="5733256"/>
            <a:ext cx="8663556" cy="307777"/>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a:defRPr sz="1400"/>
            </a:lvl1pPr>
          </a:lstStyle>
          <a:p>
            <a:r>
              <a:rPr lang="en-US" dirty="0"/>
              <a:t>We will launch in China with our standard PDL product</a:t>
            </a:r>
          </a:p>
        </p:txBody>
      </p:sp>
    </p:spTree>
    <p:extLst>
      <p:ext uri="{BB962C8B-B14F-4D97-AF65-F5344CB8AC3E}">
        <p14:creationId xmlns:p14="http://schemas.microsoft.com/office/powerpoint/2010/main" val="1840239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2430893" y="1605949"/>
            <a:ext cx="4910869" cy="3012524"/>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p:cNvSpPr>
            <a:spLocks noGrp="1"/>
          </p:cNvSpPr>
          <p:nvPr>
            <p:ph type="title"/>
          </p:nvPr>
        </p:nvSpPr>
        <p:spPr>
          <a:xfrm>
            <a:off x="395536" y="116632"/>
            <a:ext cx="8159540" cy="312281"/>
          </a:xfrm>
        </p:spPr>
        <p:txBody>
          <a:bodyPr/>
          <a:lstStyle/>
          <a:p>
            <a:r>
              <a:rPr lang="en-US" dirty="0"/>
              <a:t>4.8 First sale business process </a:t>
            </a:r>
          </a:p>
        </p:txBody>
      </p:sp>
      <p:grpSp>
        <p:nvGrpSpPr>
          <p:cNvPr id="3" name="Group 2"/>
          <p:cNvGrpSpPr/>
          <p:nvPr/>
        </p:nvGrpSpPr>
        <p:grpSpPr>
          <a:xfrm>
            <a:off x="180978" y="579043"/>
            <a:ext cx="8955139" cy="5211523"/>
            <a:chOff x="251520" y="1197039"/>
            <a:chExt cx="6996003" cy="4445786"/>
          </a:xfrm>
        </p:grpSpPr>
        <p:sp>
          <p:nvSpPr>
            <p:cNvPr id="308" name="Rectangle 3083"/>
            <p:cNvSpPr>
              <a:spLocks noChangeArrowheads="1"/>
            </p:cNvSpPr>
            <p:nvPr/>
          </p:nvSpPr>
          <p:spPr bwMode="auto">
            <a:xfrm>
              <a:off x="6300083" y="2548934"/>
              <a:ext cx="947440" cy="54956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700" dirty="0">
                  <a:solidFill>
                    <a:schemeClr val="tx1"/>
                  </a:solidFill>
                </a:rPr>
                <a:t>14. Money transfer to existing bank account/CUP card</a:t>
              </a:r>
            </a:p>
          </p:txBody>
        </p:sp>
        <p:sp>
          <p:nvSpPr>
            <p:cNvPr id="210" name="Rectangle 10968"/>
            <p:cNvSpPr/>
            <p:nvPr/>
          </p:nvSpPr>
          <p:spPr>
            <a:xfrm>
              <a:off x="3489290" y="3022296"/>
              <a:ext cx="479170" cy="473504"/>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algn="ctr"/>
              <a:r>
                <a:rPr lang="en-US" sz="600" kern="0" dirty="0">
                  <a:solidFill>
                    <a:prstClr val="black"/>
                  </a:solidFill>
                  <a:latin typeface="Calibri" panose="020F0502020204030204"/>
                </a:rPr>
                <a:t>11. Phone verification (3)</a:t>
              </a:r>
            </a:p>
            <a:p>
              <a:pPr algn="ctr"/>
              <a:r>
                <a:rPr lang="en-US" sz="600" kern="0" dirty="0">
                  <a:solidFill>
                    <a:prstClr val="black"/>
                  </a:solidFill>
                  <a:latin typeface="Calibri" panose="020F0502020204030204"/>
                </a:rPr>
                <a:t>Loan confirmation</a:t>
              </a:r>
            </a:p>
          </p:txBody>
        </p:sp>
        <p:pic>
          <p:nvPicPr>
            <p:cNvPr id="212"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338757" y="2714056"/>
              <a:ext cx="472177" cy="953941"/>
            </a:xfrm>
            <a:prstGeom prst="rect">
              <a:avLst/>
            </a:prstGeom>
            <a:noFill/>
            <a:extLst>
              <a:ext uri="{909E8E84-426E-40DD-AFC4-6F175D3DCCD1}">
                <a14:hiddenFill xmlns:a14="http://schemas.microsoft.com/office/drawing/2010/main">
                  <a:solidFill>
                    <a:srgbClr val="FFFFFF"/>
                  </a:solidFill>
                </a14:hiddenFill>
              </a:ext>
            </a:extLst>
          </p:spPr>
        </p:pic>
        <p:sp>
          <p:nvSpPr>
            <p:cNvPr id="213" name="Right Arrow 212"/>
            <p:cNvSpPr/>
            <p:nvPr/>
          </p:nvSpPr>
          <p:spPr>
            <a:xfrm>
              <a:off x="886824" y="4397655"/>
              <a:ext cx="316267" cy="299298"/>
            </a:xfrm>
            <a:prstGeom prst="right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14" name="Rectangle 213"/>
            <p:cNvSpPr/>
            <p:nvPr/>
          </p:nvSpPr>
          <p:spPr>
            <a:xfrm>
              <a:off x="2053531" y="3022907"/>
              <a:ext cx="479170" cy="473504"/>
            </a:xfrm>
            <a:prstGeom prst="rect">
              <a:avLst/>
            </a:prstGeom>
            <a:solidFill>
              <a:srgbClr val="67E8F9"/>
            </a:solidFill>
            <a:ln w="12700" cap="flat" cmpd="sng" algn="ctr">
              <a:solidFill>
                <a:sysClr val="windowText" lastClr="000000"/>
              </a:solidFill>
              <a:prstDash val="solid"/>
              <a:miter lim="800000"/>
            </a:ln>
            <a:effectLst/>
          </p:spPr>
          <p:txBody>
            <a:bodyPr rtlCol="0" anchor="ctr"/>
            <a:lstStyle/>
            <a:p>
              <a:pPr algn="ctr"/>
              <a:r>
                <a:rPr lang="en-US" sz="700" kern="0" dirty="0">
                  <a:solidFill>
                    <a:prstClr val="black"/>
                  </a:solidFill>
                  <a:latin typeface="Calibri" panose="020F0502020204030204"/>
                </a:rPr>
                <a:t>6</a:t>
              </a:r>
              <a:r>
                <a:rPr lang="ru-RU" sz="700" kern="0" dirty="0">
                  <a:solidFill>
                    <a:prstClr val="black"/>
                  </a:solidFill>
                  <a:latin typeface="Calibri" panose="020F0502020204030204"/>
                </a:rPr>
                <a:t>.</a:t>
              </a:r>
              <a:r>
                <a:rPr lang="en-US" sz="700" kern="0" dirty="0">
                  <a:solidFill>
                    <a:prstClr val="black"/>
                  </a:solidFill>
                  <a:latin typeface="Calibri" panose="020F0502020204030204"/>
                </a:rPr>
                <a:t> Stop factors check</a:t>
              </a:r>
            </a:p>
          </p:txBody>
        </p:sp>
        <p:sp>
          <p:nvSpPr>
            <p:cNvPr id="215" name="TextBox 214"/>
            <p:cNvSpPr txBox="1"/>
            <p:nvPr/>
          </p:nvSpPr>
          <p:spPr>
            <a:xfrm>
              <a:off x="251520" y="3626018"/>
              <a:ext cx="646652" cy="2154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Customer</a:t>
              </a:r>
            </a:p>
          </p:txBody>
        </p:sp>
        <p:sp>
          <p:nvSpPr>
            <p:cNvPr id="216" name="Rectangle 10968"/>
            <p:cNvSpPr/>
            <p:nvPr/>
          </p:nvSpPr>
          <p:spPr>
            <a:xfrm>
              <a:off x="2050220" y="3494641"/>
              <a:ext cx="479170" cy="473504"/>
            </a:xfrm>
            <a:prstGeom prst="rect">
              <a:avLst/>
            </a:prstGeom>
            <a:solidFill>
              <a:srgbClr val="67E8F9"/>
            </a:solidFill>
            <a:ln w="12700" cap="flat" cmpd="sng" algn="ctr">
              <a:solidFill>
                <a:sysClr val="windowText" lastClr="000000"/>
              </a:solidFill>
              <a:prstDash val="solid"/>
              <a:miter lim="800000"/>
            </a:ln>
            <a:effectLst/>
          </p:spPr>
          <p:txBody>
            <a:bodyPr rtlCol="0" anchor="ctr"/>
            <a:lstStyle/>
            <a:p>
              <a:pPr algn="ctr"/>
              <a:r>
                <a:rPr lang="en-US" sz="700" kern="0" dirty="0">
                  <a:solidFill>
                    <a:prstClr val="black"/>
                  </a:solidFill>
                  <a:latin typeface="Calibri" panose="020F0502020204030204"/>
                </a:rPr>
                <a:t>7</a:t>
              </a:r>
              <a:r>
                <a:rPr lang="ru-RU" sz="700" kern="0" dirty="0">
                  <a:solidFill>
                    <a:prstClr val="black"/>
                  </a:solidFill>
                  <a:latin typeface="Calibri" panose="020F0502020204030204"/>
                </a:rPr>
                <a:t>.</a:t>
              </a:r>
              <a:r>
                <a:rPr lang="en-US" sz="700" kern="0" dirty="0">
                  <a:solidFill>
                    <a:prstClr val="black"/>
                  </a:solidFill>
                  <a:latin typeface="Calibri" panose="020F0502020204030204"/>
                </a:rPr>
                <a:t>ID falsify check</a:t>
              </a:r>
            </a:p>
          </p:txBody>
        </p:sp>
        <p:sp>
          <p:nvSpPr>
            <p:cNvPr id="217" name="Rectangle 10968"/>
            <p:cNvSpPr/>
            <p:nvPr/>
          </p:nvSpPr>
          <p:spPr>
            <a:xfrm>
              <a:off x="2533018" y="3022907"/>
              <a:ext cx="479170" cy="473504"/>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algn="ctr"/>
              <a:r>
                <a:rPr lang="en-US" sz="700" kern="0" dirty="0">
                  <a:solidFill>
                    <a:prstClr val="black"/>
                  </a:solidFill>
                  <a:latin typeface="Calibri" panose="020F0502020204030204"/>
                </a:rPr>
                <a:t>9. Credit bureau request (trust only)</a:t>
              </a:r>
            </a:p>
          </p:txBody>
        </p:sp>
        <p:sp>
          <p:nvSpPr>
            <p:cNvPr id="220" name="Rectangle 10968"/>
            <p:cNvSpPr/>
            <p:nvPr/>
          </p:nvSpPr>
          <p:spPr>
            <a:xfrm>
              <a:off x="2532472" y="3494388"/>
              <a:ext cx="479170" cy="471702"/>
            </a:xfrm>
            <a:prstGeom prst="rect">
              <a:avLst/>
            </a:prstGeom>
            <a:solidFill>
              <a:srgbClr val="67E8F9"/>
            </a:solidFill>
            <a:ln w="12700" cap="flat" cmpd="sng" algn="ctr">
              <a:solidFill>
                <a:sysClr val="windowText" lastClr="000000"/>
              </a:solidFill>
              <a:prstDash val="solid"/>
              <a:miter lim="800000"/>
            </a:ln>
            <a:effectLst/>
          </p:spPr>
          <p:txBody>
            <a:bodyPr rtlCol="0" anchor="ctr"/>
            <a:lstStyle/>
            <a:p>
              <a:pPr lvl="0" algn="ctr">
                <a:defRPr/>
              </a:pPr>
              <a:r>
                <a:rPr lang="en-US" sz="700" kern="0" dirty="0">
                  <a:solidFill>
                    <a:prstClr val="black"/>
                  </a:solidFill>
                  <a:latin typeface="Calibri" panose="020F0502020204030204"/>
                </a:rPr>
                <a:t>8</a:t>
              </a:r>
              <a:r>
                <a:rPr kumimoji="0" lang="en-US" sz="700" b="0" i="0" u="none" strike="noStrike" kern="0" cap="none" spc="0" normalizeH="0" baseline="0" noProof="0" dirty="0">
                  <a:ln>
                    <a:noFill/>
                  </a:ln>
                  <a:solidFill>
                    <a:prstClr val="black"/>
                  </a:solidFill>
                  <a:effectLst/>
                  <a:uLnTx/>
                  <a:uFillTx/>
                  <a:latin typeface="Calibri" panose="020F0502020204030204"/>
                </a:rPr>
                <a:t>. </a:t>
              </a:r>
              <a:r>
                <a:rPr lang="en-US" sz="700" kern="0" dirty="0">
                  <a:solidFill>
                    <a:prstClr val="black"/>
                  </a:solidFill>
                </a:rPr>
                <a:t>Big Data request</a:t>
              </a:r>
            </a:p>
          </p:txBody>
        </p:sp>
        <p:sp>
          <p:nvSpPr>
            <p:cNvPr id="221" name="Rectangle 10968"/>
            <p:cNvSpPr/>
            <p:nvPr/>
          </p:nvSpPr>
          <p:spPr>
            <a:xfrm>
              <a:off x="3011642" y="3022332"/>
              <a:ext cx="479170" cy="473504"/>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algn="ctr"/>
              <a:r>
                <a:rPr lang="en-US" sz="700" kern="0" dirty="0">
                  <a:solidFill>
                    <a:prstClr val="black"/>
                  </a:solidFill>
                  <a:latin typeface="Calibri" panose="020F0502020204030204"/>
                </a:rPr>
                <a:t>10. Credit rules application</a:t>
              </a:r>
            </a:p>
          </p:txBody>
        </p:sp>
        <p:cxnSp>
          <p:nvCxnSpPr>
            <p:cNvPr id="225" name="Straight Arrow Connector 3225"/>
            <p:cNvCxnSpPr>
              <a:stCxn id="284" idx="1"/>
              <a:endCxn id="215" idx="2"/>
            </p:cNvCxnSpPr>
            <p:nvPr/>
          </p:nvCxnSpPr>
          <p:spPr>
            <a:xfrm rot="10800000">
              <a:off x="574846" y="3841464"/>
              <a:ext cx="2071237" cy="1333523"/>
            </a:xfrm>
            <a:prstGeom prst="bentConnector2">
              <a:avLst/>
            </a:prstGeom>
            <a:noFill/>
            <a:ln w="3175" cap="flat" cmpd="sng" algn="ctr">
              <a:solidFill>
                <a:sysClr val="windowText" lastClr="000000"/>
              </a:solidFill>
              <a:prstDash val="dash"/>
              <a:miter lim="800000"/>
              <a:tailEnd type="triangle"/>
            </a:ln>
            <a:effectLst/>
          </p:spPr>
        </p:cxnSp>
        <p:sp>
          <p:nvSpPr>
            <p:cNvPr id="227" name="Right Arrow 3251"/>
            <p:cNvSpPr/>
            <p:nvPr/>
          </p:nvSpPr>
          <p:spPr>
            <a:xfrm>
              <a:off x="5941324" y="3161877"/>
              <a:ext cx="316267" cy="299298"/>
            </a:xfrm>
            <a:prstGeom prst="right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28" name="TextBox 227"/>
            <p:cNvSpPr txBox="1"/>
            <p:nvPr/>
          </p:nvSpPr>
          <p:spPr>
            <a:xfrm>
              <a:off x="1401462" y="5012468"/>
              <a:ext cx="857215" cy="2154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SMSs</a:t>
              </a:r>
            </a:p>
          </p:txBody>
        </p:sp>
        <p:cxnSp>
          <p:nvCxnSpPr>
            <p:cNvPr id="229" name="Straight Arrow Connector 3225"/>
            <p:cNvCxnSpPr/>
            <p:nvPr/>
          </p:nvCxnSpPr>
          <p:spPr>
            <a:xfrm>
              <a:off x="5860791" y="3506102"/>
              <a:ext cx="406542" cy="0"/>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231" name="Rectangle 10968"/>
            <p:cNvSpPr/>
            <p:nvPr/>
          </p:nvSpPr>
          <p:spPr>
            <a:xfrm>
              <a:off x="1390074" y="3011413"/>
              <a:ext cx="466667" cy="476392"/>
            </a:xfrm>
            <a:prstGeom prst="rect">
              <a:avLst/>
            </a:prstGeom>
            <a:solidFill>
              <a:schemeClr val="accent5">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en-US" sz="700" kern="0" dirty="0">
                  <a:solidFill>
                    <a:prstClr val="black"/>
                  </a:solidFill>
                  <a:latin typeface="Calibri" panose="020F0502020204030204"/>
                </a:rPr>
                <a:t>2</a:t>
              </a:r>
              <a:r>
                <a:rPr kumimoji="0" lang="en-US" altLang="en-US" sz="700" b="0" i="0" u="none" strike="noStrike" kern="0" cap="none" spc="0" normalizeH="0" baseline="0" noProof="0" dirty="0">
                  <a:ln>
                    <a:noFill/>
                  </a:ln>
                  <a:solidFill>
                    <a:prstClr val="black"/>
                  </a:solidFill>
                  <a:effectLst/>
                  <a:uLnTx/>
                  <a:uFillTx/>
                  <a:latin typeface="Calibri" panose="020F0502020204030204"/>
                </a:rPr>
                <a:t>.Filling </a:t>
              </a:r>
              <a:r>
                <a:rPr lang="en-US" altLang="en-US" sz="700" kern="0" noProof="0" dirty="0">
                  <a:solidFill>
                    <a:prstClr val="black"/>
                  </a:solidFill>
                  <a:latin typeface="Calibri" panose="020F0502020204030204"/>
                </a:rPr>
                <a:t>via</a:t>
              </a:r>
              <a:r>
                <a:rPr lang="en-US" altLang="en-US" sz="700" kern="0" dirty="0">
                  <a:solidFill>
                    <a:prstClr val="black"/>
                  </a:solidFill>
                  <a:latin typeface="Calibri" panose="020F0502020204030204"/>
                </a:rPr>
                <a:t> WeChat APP</a:t>
              </a:r>
              <a:endParaRPr kumimoji="0" lang="en-US" altLang="en-US" sz="700" b="0" i="0" u="none" strike="noStrike" kern="0" cap="none" spc="0" normalizeH="0" baseline="0" noProof="0" dirty="0">
                <a:ln>
                  <a:noFill/>
                </a:ln>
                <a:solidFill>
                  <a:prstClr val="black"/>
                </a:solidFill>
                <a:effectLst/>
                <a:uLnTx/>
                <a:uFillTx/>
                <a:latin typeface="Calibri" panose="020F0502020204030204"/>
              </a:endParaRPr>
            </a:p>
          </p:txBody>
        </p:sp>
        <p:cxnSp>
          <p:nvCxnSpPr>
            <p:cNvPr id="234" name="Straight Arrow Connector 3225"/>
            <p:cNvCxnSpPr>
              <a:endCxn id="288" idx="2"/>
            </p:cNvCxnSpPr>
            <p:nvPr/>
          </p:nvCxnSpPr>
          <p:spPr>
            <a:xfrm flipH="1" flipV="1">
              <a:off x="5528713" y="1819114"/>
              <a:ext cx="23591" cy="1189315"/>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237" name="Rectangle 10968"/>
            <p:cNvSpPr/>
            <p:nvPr/>
          </p:nvSpPr>
          <p:spPr>
            <a:xfrm>
              <a:off x="5309392" y="3029098"/>
              <a:ext cx="479170" cy="1154220"/>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algn="ctr"/>
              <a:r>
                <a:rPr lang="en-US" sz="600" kern="0" dirty="0">
                  <a:solidFill>
                    <a:prstClr val="black"/>
                  </a:solidFill>
                  <a:latin typeface="Calibri" panose="020F0502020204030204"/>
                </a:rPr>
                <a:t>13.Loan granting</a:t>
              </a:r>
            </a:p>
          </p:txBody>
        </p:sp>
        <p:sp>
          <p:nvSpPr>
            <p:cNvPr id="241" name="Rectangle 10968"/>
            <p:cNvSpPr/>
            <p:nvPr/>
          </p:nvSpPr>
          <p:spPr>
            <a:xfrm>
              <a:off x="4396521" y="3029099"/>
              <a:ext cx="479170" cy="473504"/>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algn="ctr"/>
              <a:r>
                <a:rPr lang="en-US" sz="600" kern="0" dirty="0">
                  <a:solidFill>
                    <a:prstClr val="black"/>
                  </a:solidFill>
                  <a:latin typeface="Calibri" panose="020F0502020204030204"/>
                </a:rPr>
                <a:t>12. Digital contract signing</a:t>
              </a:r>
            </a:p>
          </p:txBody>
        </p:sp>
        <p:cxnSp>
          <p:nvCxnSpPr>
            <p:cNvPr id="245" name="Straight Arrow Connector 244"/>
            <p:cNvCxnSpPr>
              <a:endCxn id="285" idx="0"/>
            </p:cNvCxnSpPr>
            <p:nvPr/>
          </p:nvCxnSpPr>
          <p:spPr>
            <a:xfrm>
              <a:off x="2894343" y="3413654"/>
              <a:ext cx="1087263" cy="1570876"/>
            </a:xfrm>
            <a:prstGeom prst="straightConnector1">
              <a:avLst/>
            </a:prstGeom>
            <a:noFill/>
            <a:ln w="15875" cap="flat" cmpd="sng" algn="ctr">
              <a:solidFill>
                <a:sysClr val="windowText" lastClr="000000"/>
              </a:solidFill>
              <a:prstDash val="sysDot"/>
              <a:bevel/>
              <a:headEnd type="triangle"/>
              <a:tailEnd type="triangle"/>
            </a:ln>
            <a:effectLst/>
          </p:spPr>
        </p:cxnSp>
        <p:sp>
          <p:nvSpPr>
            <p:cNvPr id="247" name="Right Arrow 3251"/>
            <p:cNvSpPr/>
            <p:nvPr/>
          </p:nvSpPr>
          <p:spPr>
            <a:xfrm>
              <a:off x="886825" y="3730344"/>
              <a:ext cx="316267" cy="299298"/>
            </a:xfrm>
            <a:prstGeom prst="right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248" name="Right Arrow 3251"/>
            <p:cNvSpPr/>
            <p:nvPr/>
          </p:nvSpPr>
          <p:spPr>
            <a:xfrm>
              <a:off x="889774" y="3074389"/>
              <a:ext cx="316267" cy="299298"/>
            </a:xfrm>
            <a:prstGeom prst="right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249" name="Прямая соединительная линия 17"/>
            <p:cNvCxnSpPr/>
            <p:nvPr/>
          </p:nvCxnSpPr>
          <p:spPr>
            <a:xfrm>
              <a:off x="1957393" y="1910734"/>
              <a:ext cx="15437" cy="2976374"/>
            </a:xfrm>
            <a:prstGeom prst="line">
              <a:avLst/>
            </a:prstGeom>
            <a:noFill/>
            <a:ln w="6350" cap="flat" cmpd="sng" algn="ctr">
              <a:solidFill>
                <a:srgbClr val="5B9BD5"/>
              </a:solidFill>
              <a:prstDash val="dash"/>
              <a:miter lim="800000"/>
            </a:ln>
            <a:effectLst/>
          </p:spPr>
        </p:cxnSp>
        <p:cxnSp>
          <p:nvCxnSpPr>
            <p:cNvPr id="250" name="Прямая соединительная линия 115"/>
            <p:cNvCxnSpPr/>
            <p:nvPr/>
          </p:nvCxnSpPr>
          <p:spPr>
            <a:xfrm>
              <a:off x="5190316" y="1922863"/>
              <a:ext cx="0" cy="2976991"/>
            </a:xfrm>
            <a:prstGeom prst="line">
              <a:avLst/>
            </a:prstGeom>
            <a:noFill/>
            <a:ln w="6350" cap="flat" cmpd="sng" algn="ctr">
              <a:solidFill>
                <a:srgbClr val="5B9BD5"/>
              </a:solidFill>
              <a:prstDash val="dash"/>
              <a:miter lim="800000"/>
            </a:ln>
            <a:effectLst/>
          </p:spPr>
        </p:cxnSp>
        <p:sp>
          <p:nvSpPr>
            <p:cNvPr id="253" name="Rectangle 10968"/>
            <p:cNvSpPr/>
            <p:nvPr/>
          </p:nvSpPr>
          <p:spPr>
            <a:xfrm>
              <a:off x="1390031" y="3647690"/>
              <a:ext cx="466424" cy="473504"/>
            </a:xfrm>
            <a:prstGeom prst="rect">
              <a:avLst/>
            </a:prstGeom>
            <a:solidFill>
              <a:schemeClr val="accent5">
                <a:lumMod val="40000"/>
                <a:lumOff val="60000"/>
              </a:schemeClr>
            </a:solidFill>
            <a:ln w="12700" cap="flat" cmpd="sng" algn="ctr">
              <a:solidFill>
                <a:sysClr val="windowText" lastClr="000000"/>
              </a:solidFill>
              <a:prstDash val="solid"/>
              <a:miter lim="800000"/>
            </a:ln>
            <a:effectLst/>
          </p:spPr>
          <p:txBody>
            <a:bodyPr rtlCol="0" anchor="ctr"/>
            <a:lstStyle/>
            <a:p>
              <a:pPr algn="ctr"/>
              <a:r>
                <a:rPr lang="en-US" sz="700" kern="0" dirty="0">
                  <a:solidFill>
                    <a:prstClr val="black"/>
                  </a:solidFill>
                  <a:latin typeface="Calibri" panose="020F0502020204030204"/>
                </a:rPr>
                <a:t>3. Filing via mobile APP</a:t>
              </a:r>
            </a:p>
          </p:txBody>
        </p:sp>
        <p:sp>
          <p:nvSpPr>
            <p:cNvPr id="255" name="Стрелка вниз 129"/>
            <p:cNvSpPr/>
            <p:nvPr/>
          </p:nvSpPr>
          <p:spPr>
            <a:xfrm rot="16200000">
              <a:off x="1905991" y="3810995"/>
              <a:ext cx="103597" cy="113700"/>
            </a:xfrm>
            <a:prstGeom prst="down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6" name="Rectangle 10968"/>
            <p:cNvSpPr/>
            <p:nvPr/>
          </p:nvSpPr>
          <p:spPr>
            <a:xfrm>
              <a:off x="1390030" y="4314269"/>
              <a:ext cx="466425" cy="473504"/>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latin typeface="Calibri" panose="020F0502020204030204"/>
                </a:rPr>
                <a:t>4</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Filling online app on website</a:t>
              </a:r>
            </a:p>
          </p:txBody>
        </p:sp>
        <p:sp>
          <p:nvSpPr>
            <p:cNvPr id="259" name="Стрелка вниз 155"/>
            <p:cNvSpPr/>
            <p:nvPr/>
          </p:nvSpPr>
          <p:spPr>
            <a:xfrm rot="16200000">
              <a:off x="1914510" y="4438318"/>
              <a:ext cx="103597" cy="113700"/>
            </a:xfrm>
            <a:prstGeom prst="down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0" name="Стрелка вниз 156"/>
            <p:cNvSpPr/>
            <p:nvPr/>
          </p:nvSpPr>
          <p:spPr>
            <a:xfrm rot="16200000">
              <a:off x="2976947" y="3205149"/>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1" name="Стрелка вниз 157"/>
            <p:cNvSpPr/>
            <p:nvPr/>
          </p:nvSpPr>
          <p:spPr>
            <a:xfrm rot="16200000">
              <a:off x="2505074" y="3668025"/>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2" name="Стрелка вниз 159"/>
            <p:cNvSpPr/>
            <p:nvPr/>
          </p:nvSpPr>
          <p:spPr>
            <a:xfrm rot="16200000">
              <a:off x="3449551" y="3212032"/>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4" name="Стрелка вниз 164"/>
            <p:cNvSpPr/>
            <p:nvPr/>
          </p:nvSpPr>
          <p:spPr>
            <a:xfrm rot="16200000">
              <a:off x="4034549" y="3205587"/>
              <a:ext cx="103597" cy="113700"/>
            </a:xfrm>
            <a:prstGeom prst="downArrow">
              <a:avLst/>
            </a:prstGeom>
            <a:solidFill>
              <a:sysClr val="window" lastClr="FFFFFF">
                <a:lumMod val="7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5" name="Стрелка вниз 151"/>
            <p:cNvSpPr/>
            <p:nvPr/>
          </p:nvSpPr>
          <p:spPr>
            <a:xfrm rot="16200000">
              <a:off x="1908679" y="3173575"/>
              <a:ext cx="103597" cy="113700"/>
            </a:xfrm>
            <a:prstGeom prst="down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8" name="TextBox 267"/>
            <p:cNvSpPr txBox="1"/>
            <p:nvPr/>
          </p:nvSpPr>
          <p:spPr>
            <a:xfrm>
              <a:off x="1334571" y="1970187"/>
              <a:ext cx="646652" cy="21544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Applying</a:t>
              </a:r>
            </a:p>
          </p:txBody>
        </p:sp>
        <p:sp>
          <p:nvSpPr>
            <p:cNvPr id="269" name="TextBox 268"/>
            <p:cNvSpPr txBox="1"/>
            <p:nvPr/>
          </p:nvSpPr>
          <p:spPr>
            <a:xfrm>
              <a:off x="2632525" y="1909764"/>
              <a:ext cx="748963" cy="215445"/>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Decisioning</a:t>
              </a:r>
            </a:p>
          </p:txBody>
        </p:sp>
        <p:pic>
          <p:nvPicPr>
            <p:cNvPr id="270" name="Picture 1031" descr="https://upload.wikimedia.org/wikipedia/commons/7/75/Interne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63737" y="3602820"/>
              <a:ext cx="197268" cy="160414"/>
            </a:xfrm>
            <a:prstGeom prst="rect">
              <a:avLst/>
            </a:prstGeom>
            <a:noFill/>
            <a:extLst>
              <a:ext uri="{909E8E84-426E-40DD-AFC4-6F175D3DCCD1}">
                <a14:hiddenFill xmlns:a14="http://schemas.microsoft.com/office/drawing/2010/main">
                  <a:solidFill>
                    <a:srgbClr val="FFFFFF"/>
                  </a:solidFill>
                </a14:hiddenFill>
              </a:ext>
            </a:extLst>
          </p:spPr>
        </p:pic>
        <p:cxnSp>
          <p:nvCxnSpPr>
            <p:cNvPr id="271" name="Прямая соединительная линия 183"/>
            <p:cNvCxnSpPr/>
            <p:nvPr/>
          </p:nvCxnSpPr>
          <p:spPr>
            <a:xfrm>
              <a:off x="4054619" y="1910734"/>
              <a:ext cx="15437" cy="2976374"/>
            </a:xfrm>
            <a:prstGeom prst="line">
              <a:avLst/>
            </a:prstGeom>
            <a:noFill/>
            <a:ln w="6350" cap="flat" cmpd="sng" algn="ctr">
              <a:solidFill>
                <a:srgbClr val="5B9BD5"/>
              </a:solidFill>
              <a:prstDash val="dash"/>
              <a:miter lim="800000"/>
            </a:ln>
            <a:effectLst/>
          </p:spPr>
        </p:cxnSp>
        <p:sp>
          <p:nvSpPr>
            <p:cNvPr id="272" name="TextBox 271"/>
            <p:cNvSpPr txBox="1"/>
            <p:nvPr/>
          </p:nvSpPr>
          <p:spPr>
            <a:xfrm>
              <a:off x="4244706" y="1925434"/>
              <a:ext cx="748963" cy="338554"/>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Contract signing</a:t>
              </a:r>
            </a:p>
          </p:txBody>
        </p:sp>
        <p:sp>
          <p:nvSpPr>
            <p:cNvPr id="278" name="Стрелка вниз 192"/>
            <p:cNvSpPr/>
            <p:nvPr/>
          </p:nvSpPr>
          <p:spPr>
            <a:xfrm rot="16200000">
              <a:off x="5155072" y="3202878"/>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9" name="TextBox 278"/>
            <p:cNvSpPr txBox="1"/>
            <p:nvPr/>
          </p:nvSpPr>
          <p:spPr>
            <a:xfrm>
              <a:off x="5164588" y="1931049"/>
              <a:ext cx="748963" cy="338554"/>
            </a:xfrm>
            <a:prstGeom prst="rect">
              <a:avLst/>
            </a:prstGeom>
            <a:noFill/>
          </p:spPr>
          <p:txBody>
            <a:bodyPr wrap="square" rtlCol="0">
              <a:spAutoFit/>
            </a:bodyPr>
            <a:lstStyle>
              <a:defPPr>
                <a:defRPr lang="en-US"/>
              </a:defPPr>
              <a:lvl1pPr algn="ctr">
                <a:defRPr sz="800">
                  <a:solidFill>
                    <a:schemeClr val="tx1">
                      <a:alpha val="31000"/>
                    </a:schemeClr>
                  </a:solidFill>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alpha val="31000"/>
                    </a:prstClr>
                  </a:solidFill>
                  <a:effectLst/>
                  <a:uLnTx/>
                  <a:uFillTx/>
                </a:rPr>
                <a:t>Loan granting</a:t>
              </a:r>
            </a:p>
          </p:txBody>
        </p:sp>
        <p:sp>
          <p:nvSpPr>
            <p:cNvPr id="284" name="Rectangle 10968"/>
            <p:cNvSpPr/>
            <p:nvPr/>
          </p:nvSpPr>
          <p:spPr>
            <a:xfrm>
              <a:off x="2646083" y="4984529"/>
              <a:ext cx="722968" cy="38091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srgbClr val="FF0000"/>
                </a:solidFill>
                <a:effectLst/>
                <a:uLnTx/>
                <a:uFillTx/>
                <a:latin typeface="Calibri" panose="020F0502020204030204"/>
                <a:ea typeface="+mn-ea"/>
                <a:cs typeface="+mn-cs"/>
              </a:endParaRPr>
            </a:p>
          </p:txBody>
        </p:sp>
        <p:sp>
          <p:nvSpPr>
            <p:cNvPr id="285" name="Rectangle 10968"/>
            <p:cNvSpPr/>
            <p:nvPr/>
          </p:nvSpPr>
          <p:spPr>
            <a:xfrm>
              <a:off x="3643148" y="4984530"/>
              <a:ext cx="676917" cy="396388"/>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00" kern="0" dirty="0" err="1">
                  <a:solidFill>
                    <a:prstClr val="black"/>
                  </a:solidFill>
                  <a:latin typeface="Calibri" panose="020F0502020204030204"/>
                </a:rPr>
                <a:t>Fotic</a:t>
              </a:r>
              <a:r>
                <a:rPr lang="en-US" sz="900" kern="0" dirty="0">
                  <a:solidFill>
                    <a:prstClr val="black"/>
                  </a:solidFill>
                  <a:latin typeface="Calibri" panose="020F0502020204030204"/>
                </a:rPr>
                <a:t> Trust Company</a:t>
              </a:r>
              <a:endParaRPr kumimoji="0" lang="en-US" sz="900" b="0" i="0" u="none" strike="noStrike" kern="0" cap="none" spc="0" normalizeH="0" baseline="0" noProof="0" dirty="0">
                <a:ln>
                  <a:noFill/>
                </a:ln>
                <a:solidFill>
                  <a:prstClr val="black"/>
                </a:solidFill>
                <a:effectLst/>
                <a:uLnTx/>
                <a:uFillTx/>
                <a:latin typeface="Calibri" panose="020F0502020204030204"/>
              </a:endParaRPr>
            </a:p>
          </p:txBody>
        </p:sp>
        <p:sp>
          <p:nvSpPr>
            <p:cNvPr id="286" name="Прямоугольник 108"/>
            <p:cNvSpPr/>
            <p:nvPr/>
          </p:nvSpPr>
          <p:spPr>
            <a:xfrm>
              <a:off x="3547349" y="5354015"/>
              <a:ext cx="868514" cy="2888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Credit bureau provider</a:t>
              </a:r>
            </a:p>
          </p:txBody>
        </p:sp>
        <p:sp>
          <p:nvSpPr>
            <p:cNvPr id="287" name="Прямоугольник 109"/>
            <p:cNvSpPr/>
            <p:nvPr/>
          </p:nvSpPr>
          <p:spPr>
            <a:xfrm>
              <a:off x="2626462" y="5071929"/>
              <a:ext cx="742870" cy="216608"/>
            </a:xfrm>
            <a:prstGeom prst="rect">
              <a:avLst/>
            </a:prstGeom>
          </p:spPr>
          <p:txBody>
            <a:bodyPr wrap="none">
              <a:spAutoFit/>
            </a:bodyPr>
            <a:lstStyle/>
            <a:p>
              <a:pPr lvl="0" algn="ctr">
                <a:defRPr/>
              </a:pPr>
              <a:r>
                <a:rPr lang="en-US" sz="1050" dirty="0"/>
                <a:t>luosimao.com</a:t>
              </a:r>
              <a:endParaRPr kumimoji="0" lang="en-US" sz="1050" b="1" i="0" u="none" strike="noStrike" kern="0" cap="none" spc="0" normalizeH="0" baseline="0" noProof="0" dirty="0">
                <a:ln>
                  <a:noFill/>
                </a:ln>
                <a:solidFill>
                  <a:prstClr val="black"/>
                </a:solidFill>
                <a:effectLst/>
                <a:uLnTx/>
                <a:uFillTx/>
              </a:endParaRPr>
            </a:p>
          </p:txBody>
        </p:sp>
        <p:sp>
          <p:nvSpPr>
            <p:cNvPr id="288" name="Rectangle 10968"/>
            <p:cNvSpPr/>
            <p:nvPr/>
          </p:nvSpPr>
          <p:spPr>
            <a:xfrm>
              <a:off x="5238572" y="1438201"/>
              <a:ext cx="580282" cy="380913"/>
            </a:xfrm>
            <a:prstGeom prst="rect">
              <a:avLst/>
            </a:prstGeom>
            <a:noFill/>
            <a:ln w="12700" cap="flat" cmpd="sng" algn="ctr">
              <a:solidFill>
                <a:sysClr val="windowText" lastClr="000000"/>
              </a:solidFill>
              <a:prstDash val="solid"/>
              <a:miter lim="800000"/>
            </a:ln>
            <a:effectLst/>
          </p:spPr>
          <p:txBody>
            <a:bodyPr rtlCol="0" anchor="ctr"/>
            <a:lstStyle/>
            <a:p>
              <a:pPr algn="ctr"/>
              <a:r>
                <a:rPr lang="en-US" sz="1050" kern="0" dirty="0">
                  <a:solidFill>
                    <a:prstClr val="black"/>
                  </a:solidFill>
                  <a:latin typeface="Calibri" panose="020F0502020204030204"/>
                </a:rPr>
                <a:t>GL: </a:t>
              </a:r>
              <a:r>
                <a:rPr lang="en-US" sz="1050" kern="0" dirty="0" err="1">
                  <a:solidFill>
                    <a:prstClr val="black"/>
                  </a:solidFill>
                  <a:latin typeface="Calibri" panose="020F0502020204030204"/>
                </a:rPr>
                <a:t>Kingdee</a:t>
              </a:r>
              <a:endParaRPr lang="en-US" sz="1050" kern="0" dirty="0">
                <a:solidFill>
                  <a:prstClr val="black"/>
                </a:solidFill>
                <a:latin typeface="Calibri" panose="020F0502020204030204"/>
              </a:endParaRPr>
            </a:p>
          </p:txBody>
        </p:sp>
        <p:sp>
          <p:nvSpPr>
            <p:cNvPr id="293" name="Rectangle 3274"/>
            <p:cNvSpPr/>
            <p:nvPr/>
          </p:nvSpPr>
          <p:spPr>
            <a:xfrm>
              <a:off x="6373486" y="2984959"/>
              <a:ext cx="757608" cy="552060"/>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Union Pay</a:t>
              </a:r>
            </a:p>
          </p:txBody>
        </p:sp>
        <p:pic>
          <p:nvPicPr>
            <p:cNvPr id="104" name="Picture 1031" descr="https://upload.wikimedia.org/wikipedia/commons/7/75/Interne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0906" y="2956917"/>
              <a:ext cx="197268" cy="16041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31" descr="https://upload.wikimedia.org/wikipedia/commons/7/75/Internet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48797" y="4183319"/>
              <a:ext cx="197268" cy="160414"/>
            </a:xfrm>
            <a:prstGeom prst="rect">
              <a:avLst/>
            </a:prstGeom>
            <a:noFill/>
            <a:extLst>
              <a:ext uri="{909E8E84-426E-40DD-AFC4-6F175D3DCCD1}">
                <a14:hiddenFill xmlns:a14="http://schemas.microsoft.com/office/drawing/2010/main">
                  <a:solidFill>
                    <a:srgbClr val="FFFFFF"/>
                  </a:solidFill>
                </a14:hiddenFill>
              </a:ext>
            </a:extLst>
          </p:spPr>
        </p:pic>
        <p:sp>
          <p:nvSpPr>
            <p:cNvPr id="107" name="Rectangle 10968"/>
            <p:cNvSpPr/>
            <p:nvPr/>
          </p:nvSpPr>
          <p:spPr>
            <a:xfrm>
              <a:off x="747637" y="1445376"/>
              <a:ext cx="455454" cy="380913"/>
            </a:xfrm>
            <a:prstGeom prst="rect">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err="1">
                  <a:ln>
                    <a:noFill/>
                  </a:ln>
                  <a:solidFill>
                    <a:prstClr val="black"/>
                  </a:solidFill>
                  <a:effectLst/>
                  <a:uLnTx/>
                  <a:uFillTx/>
                  <a:latin typeface="Calibri" panose="020F0502020204030204"/>
                  <a:ea typeface="+mn-ea"/>
                  <a:cs typeface="+mn-cs"/>
                </a:rPr>
                <a:t>MinShi</a:t>
              </a:r>
              <a:endPar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cxnSp>
          <p:nvCxnSpPr>
            <p:cNvPr id="111" name="Straight Arrow Connector 110"/>
            <p:cNvCxnSpPr/>
            <p:nvPr/>
          </p:nvCxnSpPr>
          <p:spPr>
            <a:xfrm flipH="1" flipV="1">
              <a:off x="1109120" y="1826289"/>
              <a:ext cx="1017366" cy="1751774"/>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117" name="Прямоугольник 108"/>
            <p:cNvSpPr/>
            <p:nvPr/>
          </p:nvSpPr>
          <p:spPr>
            <a:xfrm>
              <a:off x="543294" y="1281349"/>
              <a:ext cx="868514" cy="18378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ID </a:t>
              </a:r>
              <a:r>
                <a:rPr kumimoji="0" lang="en-US" sz="800" b="0" i="0" u="none" strike="noStrike" kern="0" cap="none" spc="0" normalizeH="0" baseline="0" noProof="0" dirty="0" err="1">
                  <a:ln>
                    <a:noFill/>
                  </a:ln>
                  <a:solidFill>
                    <a:prstClr val="black"/>
                  </a:solidFill>
                  <a:effectLst/>
                  <a:uLnTx/>
                  <a:uFillTx/>
                </a:rPr>
                <a:t>recogniser</a:t>
              </a:r>
              <a:endParaRPr kumimoji="0" lang="en-US" sz="800" b="0" i="0" u="none" strike="noStrike" kern="0" cap="none" spc="0" normalizeH="0" baseline="0" noProof="0" dirty="0">
                <a:ln>
                  <a:noFill/>
                </a:ln>
                <a:solidFill>
                  <a:prstClr val="black"/>
                </a:solidFill>
                <a:effectLst/>
                <a:uLnTx/>
                <a:uFillTx/>
              </a:endParaRPr>
            </a:p>
          </p:txBody>
        </p:sp>
        <p:sp>
          <p:nvSpPr>
            <p:cNvPr id="120" name="Rectangle 10968"/>
            <p:cNvSpPr/>
            <p:nvPr/>
          </p:nvSpPr>
          <p:spPr>
            <a:xfrm>
              <a:off x="3140216" y="1447241"/>
              <a:ext cx="1433541" cy="380913"/>
            </a:xfrm>
            <a:prstGeom prst="rect">
              <a:avLst/>
            </a:prstGeom>
            <a:noFill/>
            <a:ln w="12700" cap="flat" cmpd="sng" algn="ctr">
              <a:solidFill>
                <a:sysClr val="windowText" lastClr="000000"/>
              </a:solidFill>
              <a:prstDash val="solid"/>
              <a:miter lim="800000"/>
            </a:ln>
            <a:effectLst/>
          </p:spPr>
          <p:txBody>
            <a:bodyPr rtlCol="0" anchor="ctr"/>
            <a:lstStyle/>
            <a:p>
              <a:pPr lvl="0" algn="ctr">
                <a:defRPr/>
              </a:pPr>
              <a:r>
                <a:rPr lang="en-US" sz="1050" kern="0" dirty="0" err="1">
                  <a:solidFill>
                    <a:prstClr val="black"/>
                  </a:solidFill>
                </a:rPr>
                <a:t>Quantgroup</a:t>
              </a:r>
              <a:endParaRPr kumimoji="0" lang="en-US" sz="105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121" name="Прямоугольник 108"/>
            <p:cNvSpPr/>
            <p:nvPr/>
          </p:nvSpPr>
          <p:spPr>
            <a:xfrm>
              <a:off x="2948027" y="1197039"/>
              <a:ext cx="1625730" cy="288810"/>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Cellphone, </a:t>
              </a:r>
              <a:r>
                <a:rPr kumimoji="0" lang="en-US" sz="800" b="0" i="0" u="none" strike="noStrike" kern="0" cap="none" spc="0" normalizeH="0" baseline="0" noProof="0" dirty="0" err="1">
                  <a:ln>
                    <a:noFill/>
                  </a:ln>
                  <a:solidFill>
                    <a:prstClr val="black"/>
                  </a:solidFill>
                  <a:effectLst/>
                  <a:uLnTx/>
                  <a:uFillTx/>
                </a:rPr>
                <a:t>AliPay</a:t>
              </a:r>
              <a:r>
                <a:rPr kumimoji="0" lang="en-US" sz="800" b="0" i="0" u="none" strike="noStrike" kern="0" cap="none" spc="0" normalizeH="0" baseline="0" noProof="0" dirty="0">
                  <a:ln>
                    <a:noFill/>
                  </a:ln>
                  <a:solidFill>
                    <a:prstClr val="black"/>
                  </a:solidFill>
                  <a:effectLst/>
                  <a:uLnTx/>
                  <a:uFillTx/>
                </a:rPr>
                <a:t>, </a:t>
              </a:r>
              <a:r>
                <a:rPr kumimoji="0" lang="en-US" sz="800" b="0" i="0" u="none" strike="noStrike" kern="0" cap="none" spc="0" normalizeH="0" baseline="0" noProof="0" dirty="0" err="1">
                  <a:ln>
                    <a:noFill/>
                  </a:ln>
                  <a:solidFill>
                    <a:prstClr val="black"/>
                  </a:solidFill>
                  <a:effectLst/>
                  <a:uLnTx/>
                  <a:uFillTx/>
                </a:rPr>
                <a:t>Taobao</a:t>
              </a:r>
              <a:r>
                <a:rPr kumimoji="0" lang="en-US" sz="800" b="0" i="0" u="none" strike="noStrike" kern="0" cap="none" spc="0" normalizeH="0" baseline="0" noProof="0" dirty="0">
                  <a:ln>
                    <a:noFill/>
                  </a:ln>
                  <a:solidFill>
                    <a:prstClr val="black"/>
                  </a:solidFill>
                  <a:effectLst/>
                  <a:uLnTx/>
                  <a:uFillTx/>
                </a:rPr>
                <a:t>, JD, College, Travel tickets statistic provider</a:t>
              </a:r>
            </a:p>
          </p:txBody>
        </p:sp>
        <p:cxnSp>
          <p:nvCxnSpPr>
            <p:cNvPr id="122" name="Straight Arrow Connector 121"/>
            <p:cNvCxnSpPr>
              <a:endCxn id="120" idx="2"/>
            </p:cNvCxnSpPr>
            <p:nvPr/>
          </p:nvCxnSpPr>
          <p:spPr>
            <a:xfrm flipV="1">
              <a:off x="2948027" y="1828154"/>
              <a:ext cx="908960" cy="2091489"/>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223" name="Стрелка вниз 69"/>
            <p:cNvSpPr/>
            <p:nvPr/>
          </p:nvSpPr>
          <p:spPr>
            <a:xfrm rot="10800000">
              <a:off x="2729237" y="3439418"/>
              <a:ext cx="95267" cy="976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2" name="Стрелка вниз 11"/>
            <p:cNvSpPr/>
            <p:nvPr/>
          </p:nvSpPr>
          <p:spPr>
            <a:xfrm>
              <a:off x="2252273" y="3438939"/>
              <a:ext cx="79119" cy="102427"/>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pic>
          <p:nvPicPr>
            <p:cNvPr id="147" name="Picture 1033" descr="http://www.5tibetansworkshop.com/wp-content/uploads/2014/10/headphones-at-computer.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77355" y="3023296"/>
              <a:ext cx="84069" cy="84922"/>
            </a:xfrm>
            <a:prstGeom prst="rect">
              <a:avLst/>
            </a:prstGeom>
            <a:noFill/>
            <a:extLst>
              <a:ext uri="{909E8E84-426E-40DD-AFC4-6F175D3DCCD1}">
                <a14:hiddenFill xmlns:a14="http://schemas.microsoft.com/office/drawing/2010/main">
                  <a:solidFill>
                    <a:srgbClr val="FFFFFF"/>
                  </a:solidFill>
                </a14:hiddenFill>
              </a:ext>
            </a:extLst>
          </p:spPr>
        </p:pic>
        <p:sp>
          <p:nvSpPr>
            <p:cNvPr id="89" name="Right Arrow 88"/>
            <p:cNvSpPr/>
            <p:nvPr/>
          </p:nvSpPr>
          <p:spPr>
            <a:xfrm>
              <a:off x="915629" y="2409694"/>
              <a:ext cx="316267" cy="299298"/>
            </a:xfrm>
            <a:prstGeom prst="right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90" name="Rectangle 10968"/>
            <p:cNvSpPr/>
            <p:nvPr/>
          </p:nvSpPr>
          <p:spPr>
            <a:xfrm>
              <a:off x="1390030" y="2330856"/>
              <a:ext cx="466425" cy="473504"/>
            </a:xfrm>
            <a:prstGeom prst="rect">
              <a:avLst/>
            </a:prstGeom>
            <a:solidFill>
              <a:schemeClr val="accent5">
                <a:lumMod val="40000"/>
                <a:lumOff val="60000"/>
              </a:scheme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latin typeface="Calibri" panose="020F0502020204030204"/>
                </a:rPr>
                <a:t>1</a:t>
              </a:r>
              <a:r>
                <a:rPr kumimoji="0" lang="ru-RU" sz="800" b="0" i="0" u="none" strike="noStrike" kern="0" cap="none" spc="0" normalizeH="0" baseline="0" noProof="0" dirty="0">
                  <a:ln>
                    <a:noFill/>
                  </a:ln>
                  <a:solidFill>
                    <a:prstClr val="black"/>
                  </a:solidFill>
                  <a:effectLst/>
                  <a:uLnTx/>
                  <a:uFillTx/>
                  <a:latin typeface="Calibri" panose="020F0502020204030204"/>
                  <a:ea typeface="+mn-ea"/>
                  <a:cs typeface="+mn-cs"/>
                </a:rPr>
                <a:t>.</a:t>
              </a:r>
              <a:r>
                <a:rPr kumimoji="0" lang="en-US" sz="800" b="0" i="0" u="none" strike="noStrike" kern="0" cap="none" spc="0" normalizeH="0" baseline="0" noProof="0" dirty="0">
                  <a:ln>
                    <a:noFill/>
                  </a:ln>
                  <a:solidFill>
                    <a:prstClr val="black"/>
                  </a:solidFill>
                  <a:effectLst/>
                  <a:uLnTx/>
                  <a:uFillTx/>
                  <a:latin typeface="Calibri" panose="020F0502020204030204"/>
                  <a:ea typeface="+mn-ea"/>
                  <a:cs typeface="+mn-cs"/>
                </a:rPr>
                <a:t>Filling with partners</a:t>
              </a:r>
            </a:p>
          </p:txBody>
        </p:sp>
        <p:sp>
          <p:nvSpPr>
            <p:cNvPr id="91" name="Стрелка вниз 155"/>
            <p:cNvSpPr/>
            <p:nvPr/>
          </p:nvSpPr>
          <p:spPr>
            <a:xfrm rot="16200000">
              <a:off x="1891549" y="2501816"/>
              <a:ext cx="103597" cy="113700"/>
            </a:xfrm>
            <a:prstGeom prst="down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6" name="Стрелка вниз 155"/>
            <p:cNvSpPr/>
            <p:nvPr/>
          </p:nvSpPr>
          <p:spPr>
            <a:xfrm>
              <a:off x="2244202" y="2856590"/>
              <a:ext cx="94872" cy="124156"/>
            </a:xfrm>
            <a:prstGeom prst="downArrow">
              <a:avLst/>
            </a:prstGeom>
            <a:no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23" name="Straight Arrow Connector 122"/>
            <p:cNvCxnSpPr>
              <a:stCxn id="241" idx="2"/>
              <a:endCxn id="284" idx="0"/>
            </p:cNvCxnSpPr>
            <p:nvPr/>
          </p:nvCxnSpPr>
          <p:spPr>
            <a:xfrm flipH="1">
              <a:off x="3007567" y="3502604"/>
              <a:ext cx="1628539" cy="1481926"/>
            </a:xfrm>
            <a:prstGeom prst="straightConnector1">
              <a:avLst/>
            </a:prstGeom>
            <a:noFill/>
            <a:ln w="15875" cap="flat" cmpd="sng" algn="ctr">
              <a:solidFill>
                <a:sysClr val="windowText" lastClr="000000"/>
              </a:solidFill>
              <a:prstDash val="sysDot"/>
              <a:bevel/>
              <a:headEnd type="triangle"/>
              <a:tailEnd type="triangle"/>
            </a:ln>
            <a:effectLst/>
          </p:spPr>
        </p:cxnSp>
        <p:sp>
          <p:nvSpPr>
            <p:cNvPr id="93" name="Rectangle 10968"/>
            <p:cNvSpPr/>
            <p:nvPr/>
          </p:nvSpPr>
          <p:spPr>
            <a:xfrm>
              <a:off x="1446005" y="1438200"/>
              <a:ext cx="547066" cy="380913"/>
            </a:xfrm>
            <a:prstGeom prst="rect">
              <a:avLst/>
            </a:prstGeom>
            <a:noFill/>
            <a:ln w="12700" cap="flat" cmpd="sng" algn="ctr">
              <a:solidFill>
                <a:sysClr val="windowText" lastClr="000000"/>
              </a:solidFill>
              <a:prstDash val="solid"/>
              <a:miter lim="800000"/>
            </a:ln>
            <a:effectLst/>
          </p:spPr>
          <p:txBody>
            <a:bodyPr rtlCol="0" anchor="ctr"/>
            <a:lstStyle/>
            <a:p>
              <a:pPr algn="ctr">
                <a:defRPr/>
              </a:pPr>
              <a:r>
                <a:rPr lang="en-US" sz="1050" kern="0" dirty="0" err="1">
                  <a:solidFill>
                    <a:prstClr val="black"/>
                  </a:solidFill>
                </a:rPr>
                <a:t>Tongdun</a:t>
              </a:r>
              <a:r>
                <a:rPr lang="en-US" sz="1050" kern="0" dirty="0">
                  <a:solidFill>
                    <a:prstClr val="black"/>
                  </a:solidFill>
                </a:rPr>
                <a:t>/91credit</a:t>
              </a:r>
            </a:p>
          </p:txBody>
        </p:sp>
        <p:sp>
          <p:nvSpPr>
            <p:cNvPr id="94" name="Прямоугольник 108"/>
            <p:cNvSpPr/>
            <p:nvPr/>
          </p:nvSpPr>
          <p:spPr>
            <a:xfrm>
              <a:off x="1245031" y="1274088"/>
              <a:ext cx="868514" cy="18378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800" kern="0" dirty="0">
                  <a:solidFill>
                    <a:prstClr val="black"/>
                  </a:solidFill>
                </a:rPr>
                <a:t>Black lists</a:t>
              </a:r>
              <a:endParaRPr kumimoji="0" lang="en-US" sz="800" b="0" i="0" u="none" strike="noStrike" kern="0" cap="none" spc="0" normalizeH="0" baseline="0" noProof="0" dirty="0">
                <a:ln>
                  <a:noFill/>
                </a:ln>
                <a:solidFill>
                  <a:prstClr val="black"/>
                </a:solidFill>
                <a:effectLst/>
                <a:uLnTx/>
                <a:uFillTx/>
              </a:endParaRPr>
            </a:p>
          </p:txBody>
        </p:sp>
        <p:sp>
          <p:nvSpPr>
            <p:cNvPr id="96" name="Rectangle 10968"/>
            <p:cNvSpPr/>
            <p:nvPr/>
          </p:nvSpPr>
          <p:spPr>
            <a:xfrm>
              <a:off x="4399712" y="3709814"/>
              <a:ext cx="479170" cy="473504"/>
            </a:xfrm>
            <a:prstGeom prst="rect">
              <a:avLst/>
            </a:prstGeom>
            <a:solidFill>
              <a:schemeClr val="accent3">
                <a:lumMod val="60000"/>
                <a:lumOff val="40000"/>
              </a:schemeClr>
            </a:solidFill>
            <a:ln w="12700" cap="flat" cmpd="sng" algn="ctr">
              <a:solidFill>
                <a:sysClr val="windowText" lastClr="000000"/>
              </a:solidFill>
              <a:prstDash val="solid"/>
              <a:miter lim="800000"/>
            </a:ln>
            <a:effectLst/>
          </p:spPr>
          <p:txBody>
            <a:bodyPr rtlCol="0" anchor="ctr"/>
            <a:lstStyle/>
            <a:p>
              <a:pPr algn="ctr"/>
              <a:r>
                <a:rPr lang="en-US" sz="600" kern="0" dirty="0">
                  <a:solidFill>
                    <a:prstClr val="black"/>
                  </a:solidFill>
                  <a:latin typeface="Calibri" panose="020F0502020204030204"/>
                </a:rPr>
                <a:t>14. Sending contract PDF copy to customer </a:t>
              </a:r>
            </a:p>
          </p:txBody>
        </p:sp>
        <p:sp>
          <p:nvSpPr>
            <p:cNvPr id="97" name="Стрелка вниз 192"/>
            <p:cNvSpPr/>
            <p:nvPr/>
          </p:nvSpPr>
          <p:spPr>
            <a:xfrm rot="5400000">
              <a:off x="5128516" y="3920994"/>
              <a:ext cx="103597" cy="113700"/>
            </a:xfrm>
            <a:prstGeom prst="downArrow">
              <a:avLst/>
            </a:prstGeom>
            <a:solidFill>
              <a:srgbClr val="70AD47"/>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sp>
        <p:nvSpPr>
          <p:cNvPr id="106" name="Rectangle 10968"/>
          <p:cNvSpPr/>
          <p:nvPr/>
        </p:nvSpPr>
        <p:spPr>
          <a:xfrm>
            <a:off x="2499208" y="1908147"/>
            <a:ext cx="601472" cy="558797"/>
          </a:xfrm>
          <a:prstGeom prst="rect">
            <a:avLst/>
          </a:prstGeom>
          <a:solidFill>
            <a:srgbClr val="67E8F9"/>
          </a:solidFill>
          <a:ln w="12700" cap="flat" cmpd="sng" algn="ctr">
            <a:solidFill>
              <a:sysClr val="windowText" lastClr="000000"/>
            </a:solidFill>
            <a:prstDash val="solid"/>
            <a:miter lim="800000"/>
          </a:ln>
          <a:effectLst/>
        </p:spPr>
        <p:txBody>
          <a:bodyPr rtlCol="0" anchor="ctr"/>
          <a:lstStyle/>
          <a:p>
            <a:pPr algn="ctr"/>
            <a:r>
              <a:rPr lang="en-US" sz="700" kern="0" dirty="0">
                <a:solidFill>
                  <a:prstClr val="black"/>
                </a:solidFill>
                <a:latin typeface="Calibri" panose="020F0502020204030204"/>
              </a:rPr>
              <a:t>5</a:t>
            </a:r>
            <a:r>
              <a:rPr lang="ru-RU" sz="700" kern="0" dirty="0">
                <a:solidFill>
                  <a:prstClr val="black"/>
                </a:solidFill>
                <a:latin typeface="Calibri" panose="020F0502020204030204"/>
              </a:rPr>
              <a:t>.</a:t>
            </a:r>
            <a:r>
              <a:rPr lang="en-US" sz="700" kern="0" dirty="0">
                <a:solidFill>
                  <a:prstClr val="black"/>
                </a:solidFill>
                <a:latin typeface="Calibri" panose="020F0502020204030204"/>
              </a:rPr>
              <a:t>Visual stop factors check </a:t>
            </a:r>
          </a:p>
        </p:txBody>
      </p:sp>
      <p:pic>
        <p:nvPicPr>
          <p:cNvPr id="108" name="Рисунок 97"/>
          <p:cNvPicPr>
            <a:picLocks noChangeAspect="1"/>
          </p:cNvPicPr>
          <p:nvPr/>
        </p:nvPicPr>
        <p:blipFill rotWithShape="1">
          <a:blip r:embed="rId6"/>
          <a:srcRect b="31381"/>
          <a:stretch/>
        </p:blipFill>
        <p:spPr>
          <a:xfrm>
            <a:off x="2954503" y="1725534"/>
            <a:ext cx="168409" cy="298019"/>
          </a:xfrm>
          <a:prstGeom prst="rect">
            <a:avLst/>
          </a:prstGeom>
        </p:spPr>
      </p:pic>
      <p:pic>
        <p:nvPicPr>
          <p:cNvPr id="115" name="Рисунок 123"/>
          <p:cNvPicPr>
            <a:picLocks noChangeAspect="1"/>
          </p:cNvPicPr>
          <p:nvPr/>
        </p:nvPicPr>
        <p:blipFill rotWithShape="1">
          <a:blip r:embed="rId6"/>
          <a:srcRect b="31381"/>
          <a:stretch/>
        </p:blipFill>
        <p:spPr>
          <a:xfrm>
            <a:off x="2080426" y="1725533"/>
            <a:ext cx="168409" cy="298019"/>
          </a:xfrm>
          <a:prstGeom prst="rect">
            <a:avLst/>
          </a:prstGeom>
        </p:spPr>
      </p:pic>
      <p:sp>
        <p:nvSpPr>
          <p:cNvPr id="88" name="Rectangle 10968"/>
          <p:cNvSpPr/>
          <p:nvPr/>
        </p:nvSpPr>
        <p:spPr>
          <a:xfrm>
            <a:off x="50738" y="853389"/>
            <a:ext cx="632830" cy="446521"/>
          </a:xfrm>
          <a:prstGeom prst="rect">
            <a:avLst/>
          </a:prstGeom>
          <a:noFill/>
          <a:ln w="12700" cap="flat" cmpd="sng" algn="ctr">
            <a:solidFill>
              <a:sysClr val="windowText" lastClr="000000"/>
            </a:solidFill>
            <a:prstDash val="solid"/>
            <a:miter lim="800000"/>
          </a:ln>
          <a:effectLst/>
        </p:spPr>
        <p:txBody>
          <a:bodyPr rtlCol="0" anchor="ctr"/>
          <a:lstStyle/>
          <a:p>
            <a:pPr algn="ctr"/>
            <a:r>
              <a:rPr lang="en-US" altLang="en-US" sz="1050" kern="0" dirty="0">
                <a:solidFill>
                  <a:prstClr val="black"/>
                </a:solidFill>
                <a:latin typeface="Calibri" panose="020F0502020204030204"/>
              </a:rPr>
              <a:t>WeChat</a:t>
            </a:r>
          </a:p>
        </p:txBody>
      </p:sp>
      <p:cxnSp>
        <p:nvCxnSpPr>
          <p:cNvPr id="92" name="Straight Arrow Connector 91"/>
          <p:cNvCxnSpPr>
            <a:stCxn id="231" idx="1"/>
            <a:endCxn id="88" idx="2"/>
          </p:cNvCxnSpPr>
          <p:nvPr/>
        </p:nvCxnSpPr>
        <p:spPr>
          <a:xfrm flipH="1" flipV="1">
            <a:off x="367153" y="1299910"/>
            <a:ext cx="1271216" cy="1685236"/>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95" name="Straight Arrow Connector 94"/>
          <p:cNvCxnSpPr>
            <a:endCxn id="93" idx="2"/>
          </p:cNvCxnSpPr>
          <p:nvPr/>
        </p:nvCxnSpPr>
        <p:spPr>
          <a:xfrm flipH="1" flipV="1">
            <a:off x="2060094" y="1308262"/>
            <a:ext cx="553934" cy="1521822"/>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98" name="TextBox 97"/>
          <p:cNvSpPr txBox="1"/>
          <p:nvPr/>
        </p:nvSpPr>
        <p:spPr>
          <a:xfrm>
            <a:off x="7992927" y="4066549"/>
            <a:ext cx="1151073" cy="11854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Functionality already available in Terrasoft and planned to be used</a:t>
            </a:r>
          </a:p>
        </p:txBody>
      </p:sp>
      <p:sp>
        <p:nvSpPr>
          <p:cNvPr id="102" name="TextBox 101"/>
          <p:cNvSpPr txBox="1"/>
          <p:nvPr/>
        </p:nvSpPr>
        <p:spPr>
          <a:xfrm>
            <a:off x="7973641" y="4574364"/>
            <a:ext cx="1151073"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functionality to be implemented in </a:t>
            </a:r>
            <a:r>
              <a:rPr kumimoji="0" lang="en-US" sz="700" b="0" i="0" u="none" strike="noStrike" kern="0" cap="none" spc="0" normalizeH="0" baseline="0" noProof="0" dirty="0" err="1">
                <a:ln>
                  <a:noFill/>
                </a:ln>
                <a:solidFill>
                  <a:prstClr val="black"/>
                </a:solidFill>
                <a:effectLst/>
                <a:uLnTx/>
                <a:uFillTx/>
              </a:rPr>
              <a:t>Terrasoft</a:t>
            </a:r>
            <a:endParaRPr kumimoji="0" lang="en-US" sz="700" b="0" i="0" u="none" strike="noStrike" kern="0" cap="none" spc="0" normalizeH="0" baseline="0" noProof="0" dirty="0">
              <a:ln>
                <a:noFill/>
              </a:ln>
              <a:solidFill>
                <a:prstClr val="black"/>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endParaRPr lang="en-US" sz="700" kern="0" dirty="0">
              <a:solidFill>
                <a:prstClr val="black"/>
              </a:solidFill>
            </a:endParaRPr>
          </a:p>
          <a:p>
            <a:pPr>
              <a:defRPr/>
            </a:pPr>
            <a:r>
              <a:rPr lang="en-US" sz="700" kern="0" dirty="0">
                <a:solidFill>
                  <a:prstClr val="black"/>
                </a:solidFill>
              </a:rPr>
              <a:t>functionality already integration with WEB</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dirty="0">
              <a:ln>
                <a:noFill/>
              </a:ln>
              <a:solidFill>
                <a:prstClr val="black"/>
              </a:solidFill>
              <a:effectLst/>
              <a:uLnTx/>
              <a:uFillTx/>
            </a:endParaRPr>
          </a:p>
        </p:txBody>
      </p:sp>
      <p:sp>
        <p:nvSpPr>
          <p:cNvPr id="103" name="TextBox 102"/>
          <p:cNvSpPr txBox="1"/>
          <p:nvPr/>
        </p:nvSpPr>
        <p:spPr>
          <a:xfrm>
            <a:off x="7944433" y="5395076"/>
            <a:ext cx="1151073" cy="415498"/>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solidFill>
                  <a:prstClr val="black"/>
                </a:solidFill>
                <a:effectLst/>
                <a:uLnTx/>
                <a:uFillTx/>
              </a:rPr>
              <a:t>New integrations to be implemented in WEB and </a:t>
            </a:r>
            <a:r>
              <a:rPr kumimoji="0" lang="en-US" sz="700" b="0" i="0" u="none" strike="noStrike" kern="0" cap="none" spc="0" normalizeH="0" baseline="0" noProof="0" dirty="0" err="1">
                <a:ln>
                  <a:noFill/>
                </a:ln>
                <a:solidFill>
                  <a:prstClr val="black"/>
                </a:solidFill>
                <a:effectLst/>
                <a:uLnTx/>
                <a:uFillTx/>
              </a:rPr>
              <a:t>Terrasoft</a:t>
            </a:r>
            <a:endParaRPr kumimoji="0" lang="en-US" sz="700" b="0" i="0" u="none" strike="noStrike" kern="0" cap="none" spc="0" normalizeH="0" baseline="0" noProof="0" dirty="0">
              <a:ln>
                <a:noFill/>
              </a:ln>
              <a:solidFill>
                <a:prstClr val="black"/>
              </a:solidFill>
              <a:effectLst/>
              <a:uLnTx/>
              <a:uFillTx/>
            </a:endParaRPr>
          </a:p>
        </p:txBody>
      </p:sp>
      <p:sp>
        <p:nvSpPr>
          <p:cNvPr id="109" name="Прямоугольник 98"/>
          <p:cNvSpPr/>
          <p:nvPr/>
        </p:nvSpPr>
        <p:spPr>
          <a:xfrm>
            <a:off x="7811623" y="4199554"/>
            <a:ext cx="162018" cy="162018"/>
          </a:xfrm>
          <a:prstGeom prst="rect">
            <a:avLst/>
          </a:prstGeom>
          <a:solidFill>
            <a:srgbClr val="70AD47">
              <a:lumMod val="60000"/>
              <a:lumOff val="4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4" name="Прямоугольник 119"/>
          <p:cNvSpPr/>
          <p:nvPr/>
        </p:nvSpPr>
        <p:spPr>
          <a:xfrm>
            <a:off x="7817349" y="4625898"/>
            <a:ext cx="162018" cy="162018"/>
          </a:xfrm>
          <a:prstGeom prst="rect">
            <a:avLst/>
          </a:prstGeom>
          <a:solidFill>
            <a:srgbClr val="4472C4">
              <a:lumMod val="40000"/>
              <a:lumOff val="60000"/>
            </a:srgbClr>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25" name="Straight Arrow Connector 3225"/>
          <p:cNvCxnSpPr/>
          <p:nvPr/>
        </p:nvCxnSpPr>
        <p:spPr>
          <a:xfrm flipV="1">
            <a:off x="7898358" y="5412270"/>
            <a:ext cx="0" cy="296487"/>
          </a:xfrm>
          <a:prstGeom prst="straightConnector1">
            <a:avLst/>
          </a:prstGeom>
          <a:noFill/>
          <a:ln w="15875" cap="flat" cmpd="sng" algn="ctr">
            <a:solidFill>
              <a:sysClr val="windowText" lastClr="000000"/>
            </a:solidFill>
            <a:prstDash val="sysDot"/>
            <a:miter lim="800000"/>
            <a:headEnd type="triangle"/>
            <a:tailEnd type="triangle"/>
          </a:ln>
          <a:effectLst/>
        </p:spPr>
      </p:cxnSp>
      <p:sp>
        <p:nvSpPr>
          <p:cNvPr id="82" name="Прямоугольник 119"/>
          <p:cNvSpPr/>
          <p:nvPr/>
        </p:nvSpPr>
        <p:spPr>
          <a:xfrm>
            <a:off x="7830909" y="4986421"/>
            <a:ext cx="162018" cy="162018"/>
          </a:xfrm>
          <a:prstGeom prst="rect">
            <a:avLst/>
          </a:prstGeom>
          <a:solidFill>
            <a:srgbClr val="67E8F9"/>
          </a:solidFill>
          <a:ln w="3175" cap="flat" cmpd="sng" algn="ctr">
            <a:solidFill>
              <a:srgbClr val="5B9BD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3"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24</a:t>
            </a:fld>
            <a:endParaRPr lang="ru-RU" dirty="0"/>
          </a:p>
        </p:txBody>
      </p:sp>
      <p:sp>
        <p:nvSpPr>
          <p:cNvPr id="84" name="TextBox 12"/>
          <p:cNvSpPr txBox="1">
            <a:spLocks/>
          </p:cNvSpPr>
          <p:nvPr/>
        </p:nvSpPr>
        <p:spPr>
          <a:xfrm>
            <a:off x="207794" y="5902918"/>
            <a:ext cx="8807696" cy="276999"/>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1">
                    <a:lumMod val="95000"/>
                    <a:lumOff val="5000"/>
                  </a:schemeClr>
                </a:solidFill>
              </a:rPr>
              <a:t>Target business process will allow us to reach Time-to-money (TTM) of 30 “working” min., which is a unique offer for China</a:t>
            </a:r>
          </a:p>
        </p:txBody>
      </p:sp>
      <p:sp>
        <p:nvSpPr>
          <p:cNvPr id="86" name="TextBox 85"/>
          <p:cNvSpPr txBox="1"/>
          <p:nvPr/>
        </p:nvSpPr>
        <p:spPr>
          <a:xfrm>
            <a:off x="4626867" y="1570837"/>
            <a:ext cx="1259920" cy="369332"/>
          </a:xfrm>
          <a:prstGeom prst="rect">
            <a:avLst/>
          </a:prstGeom>
          <a:noFill/>
        </p:spPr>
        <p:txBody>
          <a:bodyPr wrap="square" rtlCol="0">
            <a:spAutoFit/>
          </a:bodyPr>
          <a:lstStyle/>
          <a:p>
            <a:r>
              <a:rPr lang="en-US" dirty="0" err="1"/>
              <a:t>Terasoft</a:t>
            </a:r>
            <a:endParaRPr lang="en-US" dirty="0"/>
          </a:p>
        </p:txBody>
      </p:sp>
    </p:spTree>
    <p:extLst>
      <p:ext uri="{BB962C8B-B14F-4D97-AF65-F5344CB8AC3E}">
        <p14:creationId xmlns:p14="http://schemas.microsoft.com/office/powerpoint/2010/main" val="1101469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25</a:t>
            </a:fld>
            <a:endParaRPr lang="ru-RU"/>
          </a:p>
        </p:txBody>
      </p:sp>
      <p:sp>
        <p:nvSpPr>
          <p:cNvPr id="5" name="TextBox 9"/>
          <p:cNvSpPr txBox="1"/>
          <p:nvPr/>
        </p:nvSpPr>
        <p:spPr>
          <a:xfrm>
            <a:off x="251519" y="4990237"/>
            <a:ext cx="8640964" cy="1031051"/>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spcAft>
                <a:spcPts val="600"/>
              </a:spcAft>
            </a:pPr>
            <a:r>
              <a:rPr lang="en-US" sz="1400" dirty="0"/>
              <a:t>China online market is very well developed in the terms of penetration of mobile and online services and different advertising formats. Despite the absence of global players like “Google” or “FB”, our digital sales experience in other markets can be replicated in China, since there are local substitutes</a:t>
            </a:r>
          </a:p>
          <a:p>
            <a:pPr algn="just">
              <a:spcAft>
                <a:spcPts val="600"/>
              </a:spcAft>
            </a:pPr>
            <a:r>
              <a:rPr lang="en-US" sz="1400" dirty="0"/>
              <a:t>Our marketing strategy will vary depending on the legal setup being used at the moment</a:t>
            </a:r>
          </a:p>
        </p:txBody>
      </p:sp>
      <p:sp>
        <p:nvSpPr>
          <p:cNvPr id="9" name="Title 1"/>
          <p:cNvSpPr>
            <a:spLocks noGrp="1"/>
          </p:cNvSpPr>
          <p:nvPr>
            <p:ph type="title"/>
          </p:nvPr>
        </p:nvSpPr>
        <p:spPr>
          <a:xfrm>
            <a:off x="395536" y="116632"/>
            <a:ext cx="8159540" cy="312281"/>
          </a:xfrm>
        </p:spPr>
        <p:txBody>
          <a:bodyPr/>
          <a:lstStyle/>
          <a:p>
            <a:r>
              <a:rPr lang="ru-RU" dirty="0"/>
              <a:t>5.1</a:t>
            </a:r>
            <a:r>
              <a:rPr lang="en-US" dirty="0"/>
              <a:t> China digital market overview</a:t>
            </a:r>
          </a:p>
        </p:txBody>
      </p:sp>
      <p:graphicFrame>
        <p:nvGraphicFramePr>
          <p:cNvPr id="6" name="Таблица 1"/>
          <p:cNvGraphicFramePr>
            <a:graphicFrameLocks noGrp="1"/>
          </p:cNvGraphicFramePr>
          <p:nvPr>
            <p:extLst>
              <p:ext uri="{D42A27DB-BD31-4B8C-83A1-F6EECF244321}">
                <p14:modId xmlns:p14="http://schemas.microsoft.com/office/powerpoint/2010/main" val="3832451293"/>
              </p:ext>
            </p:extLst>
          </p:nvPr>
        </p:nvGraphicFramePr>
        <p:xfrm>
          <a:off x="251519" y="692696"/>
          <a:ext cx="8640964" cy="3937248"/>
        </p:xfrm>
        <a:graphic>
          <a:graphicData uri="http://schemas.openxmlformats.org/drawingml/2006/table">
            <a:tbl>
              <a:tblPr firstRow="1" bandRow="1">
                <a:tableStyleId>{3C2FFA5D-87B4-456A-9821-1D502468CF0F}</a:tableStyleId>
              </a:tblPr>
              <a:tblGrid>
                <a:gridCol w="332779">
                  <a:extLst>
                    <a:ext uri="{9D8B030D-6E8A-4147-A177-3AD203B41FA5}">
                      <a16:colId xmlns:a16="http://schemas.microsoft.com/office/drawing/2014/main" val="1925230589"/>
                    </a:ext>
                  </a:extLst>
                </a:gridCol>
                <a:gridCol w="1666783">
                  <a:extLst>
                    <a:ext uri="{9D8B030D-6E8A-4147-A177-3AD203B41FA5}">
                      <a16:colId xmlns:a16="http://schemas.microsoft.com/office/drawing/2014/main" val="20000"/>
                    </a:ext>
                  </a:extLst>
                </a:gridCol>
                <a:gridCol w="3356407">
                  <a:extLst>
                    <a:ext uri="{9D8B030D-6E8A-4147-A177-3AD203B41FA5}">
                      <a16:colId xmlns:a16="http://schemas.microsoft.com/office/drawing/2014/main" val="20001"/>
                    </a:ext>
                  </a:extLst>
                </a:gridCol>
                <a:gridCol w="3284995">
                  <a:extLst>
                    <a:ext uri="{9D8B030D-6E8A-4147-A177-3AD203B41FA5}">
                      <a16:colId xmlns:a16="http://schemas.microsoft.com/office/drawing/2014/main" val="1185425462"/>
                    </a:ext>
                  </a:extLst>
                </a:gridCol>
              </a:tblGrid>
              <a:tr h="432048">
                <a:tc>
                  <a:txBody>
                    <a:bodyPr/>
                    <a:lstStyle/>
                    <a:p>
                      <a:pPr algn="ctr"/>
                      <a:r>
                        <a:rPr lang="en-US" sz="1200" dirty="0">
                          <a:latin typeface="+mn-lt"/>
                        </a:rPr>
                        <a:t>#</a:t>
                      </a:r>
                      <a:endParaRPr lang="ru-RU" sz="1200" dirty="0">
                        <a:latin typeface="+mn-lt"/>
                      </a:endParaRPr>
                    </a:p>
                  </a:txBody>
                  <a:tcPr/>
                </a:tc>
                <a:tc>
                  <a:txBody>
                    <a:bodyPr/>
                    <a:lstStyle/>
                    <a:p>
                      <a:pPr algn="ctr"/>
                      <a:r>
                        <a:rPr lang="en-US" sz="1200" dirty="0">
                          <a:latin typeface="+mn-lt"/>
                        </a:rPr>
                        <a:t>Parameter</a:t>
                      </a:r>
                      <a:endParaRPr lang="ru-RU" sz="1200" dirty="0">
                        <a:latin typeface="+mn-lt"/>
                      </a:endParaRPr>
                    </a:p>
                  </a:txBody>
                  <a:tcPr/>
                </a:tc>
                <a:tc>
                  <a:txBody>
                    <a:bodyPr/>
                    <a:lstStyle/>
                    <a:p>
                      <a:pPr algn="ctr"/>
                      <a:r>
                        <a:rPr lang="en-US" sz="1200" dirty="0">
                          <a:latin typeface="+mn-lt"/>
                        </a:rPr>
                        <a:t>P2P </a:t>
                      </a:r>
                      <a:endParaRPr lang="ru-RU" sz="1200" dirty="0">
                        <a:latin typeface="+mn-lt"/>
                      </a:endParaRPr>
                    </a:p>
                  </a:txBody>
                  <a:tcPr/>
                </a:tc>
                <a:tc>
                  <a:txBody>
                    <a:bodyPr/>
                    <a:lstStyle/>
                    <a:p>
                      <a:pPr algn="ctr"/>
                      <a:r>
                        <a:rPr lang="en-US" sz="1200" dirty="0">
                          <a:latin typeface="+mn-lt"/>
                        </a:rPr>
                        <a:t>Trust</a:t>
                      </a:r>
                      <a:endParaRPr lang="ru-RU" sz="1200" dirty="0">
                        <a:latin typeface="+mn-lt"/>
                      </a:endParaRPr>
                    </a:p>
                  </a:txBody>
                  <a:tcPr/>
                </a:tc>
                <a:extLst>
                  <a:ext uri="{0D108BD9-81ED-4DB2-BD59-A6C34878D82A}">
                    <a16:rowId xmlns:a16="http://schemas.microsoft.com/office/drawing/2014/main" val="10000"/>
                  </a:ext>
                </a:extLst>
              </a:tr>
              <a:tr h="524628">
                <a:tc>
                  <a:txBody>
                    <a:bodyPr/>
                    <a:lstStyle/>
                    <a:p>
                      <a:pPr algn="ctr"/>
                      <a:r>
                        <a:rPr lang="en-US" sz="1200" dirty="0">
                          <a:latin typeface="+mn-lt"/>
                        </a:rPr>
                        <a:t>1</a:t>
                      </a:r>
                      <a:endParaRPr lang="ru-RU" sz="1200" dirty="0">
                        <a:latin typeface="+mn-lt"/>
                      </a:endParaRPr>
                    </a:p>
                  </a:txBody>
                  <a:tcPr/>
                </a:tc>
                <a:tc>
                  <a:txBody>
                    <a:bodyPr/>
                    <a:lstStyle/>
                    <a:p>
                      <a:pPr algn="l"/>
                      <a:r>
                        <a:rPr lang="en-US" sz="1200" dirty="0">
                          <a:latin typeface="+mn-lt"/>
                        </a:rPr>
                        <a:t>Advertising restrictions related to legal setup</a:t>
                      </a:r>
                      <a:endParaRPr lang="ru-RU" sz="1200" dirty="0">
                        <a:latin typeface="+mn-lt"/>
                      </a:endParaRPr>
                    </a:p>
                  </a:txBody>
                  <a:tcPr/>
                </a:tc>
                <a:tc>
                  <a:txBody>
                    <a:bodyPr/>
                    <a:lstStyle/>
                    <a:p>
                      <a:r>
                        <a:rPr lang="en-US" sz="1200" baseline="0" dirty="0">
                          <a:latin typeface="+mn-lt"/>
                        </a:rPr>
                        <a:t>Advertising on all major Internet marketing platforms (“Baidu”, ”</a:t>
                      </a:r>
                      <a:r>
                        <a:rPr lang="en-US" sz="1200" baseline="0" dirty="0" err="1">
                          <a:latin typeface="+mn-lt"/>
                        </a:rPr>
                        <a:t>Tencent</a:t>
                      </a:r>
                      <a:r>
                        <a:rPr lang="en-US" sz="1200" baseline="0" dirty="0">
                          <a:latin typeface="+mn-lt"/>
                        </a:rPr>
                        <a:t>”, etc.) is hindered by the fact that the majors require credit institution license (common practice of the captive p2p’s); SEO possibilities are limited</a:t>
                      </a:r>
                    </a:p>
                  </a:txBody>
                  <a:tcPr/>
                </a:tc>
                <a:tc>
                  <a:txBody>
                    <a:bodyPr/>
                    <a:lstStyle/>
                    <a:p>
                      <a:pPr marL="0" lvl="1" indent="0" eaLnBrk="0" fontAlgn="base" hangingPunct="0">
                        <a:spcBef>
                          <a:spcPct val="0"/>
                        </a:spcBef>
                        <a:spcAft>
                          <a:spcPct val="0"/>
                        </a:spcAft>
                        <a:buFont typeface="Arial" panose="020B0604020202020204" pitchFamily="34" charset="0"/>
                        <a:buNone/>
                      </a:pPr>
                      <a:r>
                        <a:rPr lang="en-US" altLang="en-US" sz="1200" kern="1200" dirty="0">
                          <a:solidFill>
                            <a:schemeClr val="dk1"/>
                          </a:solidFill>
                          <a:latin typeface="+mn-lt"/>
                          <a:ea typeface="Calibri" panose="020F0502020204030204" pitchFamily="34" charset="0"/>
                          <a:cs typeface="Times New Roman" panose="02020603050405020304" pitchFamily="18" charset="0"/>
                        </a:rPr>
                        <a:t>No restrictions</a:t>
                      </a:r>
                      <a:endParaRPr kumimoji="0" lang="en-US" altLang="en-US" sz="1200" b="0" i="0" u="none" strike="noStrike" kern="1200" cap="none" normalizeH="0" baseline="0" dirty="0">
                        <a:ln>
                          <a:noFill/>
                        </a:ln>
                        <a:solidFill>
                          <a:schemeClr val="tx1"/>
                        </a:solidFill>
                        <a:effectLst/>
                        <a:latin typeface="+mn-lt"/>
                        <a:ea typeface="Calibri" panose="020F0502020204030204" pitchFamily="34" charset="0"/>
                        <a:cs typeface="Times New Roman" panose="02020603050405020304" pitchFamily="18" charset="0"/>
                      </a:endParaRPr>
                    </a:p>
                  </a:txBody>
                  <a:tcPr/>
                </a:tc>
                <a:extLst>
                  <a:ext uri="{0D108BD9-81ED-4DB2-BD59-A6C34878D82A}">
                    <a16:rowId xmlns:a16="http://schemas.microsoft.com/office/drawing/2014/main" val="10007"/>
                  </a:ext>
                </a:extLst>
              </a:tr>
              <a:tr h="524628">
                <a:tc>
                  <a:txBody>
                    <a:bodyPr/>
                    <a:lstStyle/>
                    <a:p>
                      <a:pPr algn="ctr">
                        <a:lnSpc>
                          <a:spcPct val="107000"/>
                        </a:lnSpc>
                        <a:spcAft>
                          <a:spcPts val="0"/>
                        </a:spcAft>
                      </a:pPr>
                      <a:r>
                        <a:rPr lang="en-US" sz="1200" b="0" dirty="0">
                          <a:latin typeface="+mn-lt"/>
                          <a:ea typeface="Calibri" panose="020F0502020204030204" pitchFamily="34" charset="0"/>
                          <a:cs typeface="Times New Roman" panose="02020603050405020304" pitchFamily="18" charset="0"/>
                        </a:rPr>
                        <a:t>2</a:t>
                      </a:r>
                    </a:p>
                  </a:txBody>
                  <a:tcPr/>
                </a:tc>
                <a:tc>
                  <a:txBody>
                    <a:bodyPr/>
                    <a:lstStyle/>
                    <a:p>
                      <a:pPr algn="l">
                        <a:lnSpc>
                          <a:spcPct val="107000"/>
                        </a:lnSpc>
                        <a:spcAft>
                          <a:spcPts val="0"/>
                        </a:spcAft>
                      </a:pPr>
                      <a:r>
                        <a:rPr lang="en-US" sz="1200" b="0" dirty="0">
                          <a:latin typeface="+mn-lt"/>
                          <a:ea typeface="Calibri" panose="020F0502020204030204" pitchFamily="34" charset="0"/>
                          <a:cs typeface="Times New Roman" panose="02020603050405020304" pitchFamily="18" charset="0"/>
                        </a:rPr>
                        <a:t>Marketing landscape</a:t>
                      </a:r>
                    </a:p>
                  </a:txBody>
                  <a:tcPr/>
                </a:tc>
                <a:tc gridSpan="2">
                  <a:txBody>
                    <a:bodyPr/>
                    <a:lstStyle/>
                    <a:p>
                      <a:pPr marL="180975" lvl="2" indent="-180975" eaLnBrk="0" fontAlgn="base" hangingPunct="0">
                        <a:spcBef>
                          <a:spcPct val="0"/>
                        </a:spcBef>
                        <a:spcAft>
                          <a:spcPts val="600"/>
                        </a:spcAft>
                        <a:buFont typeface="Arial" panose="020B0604020202020204" pitchFamily="34" charset="0"/>
                        <a:buChar char="•"/>
                        <a:tabLst>
                          <a:tab pos="180975" algn="l"/>
                        </a:tabLst>
                      </a:pPr>
                      <a:r>
                        <a:rPr lang="en-US" altLang="en-US" sz="1200" dirty="0">
                          <a:latin typeface="+mn-lt"/>
                          <a:ea typeface="Calibri" panose="020F0502020204030204" pitchFamily="34" charset="0"/>
                          <a:cs typeface="Times New Roman" panose="02020603050405020304" pitchFamily="18" charset="0"/>
                        </a:rPr>
                        <a:t>China is the biggest online market in terms of number of Internet and mobile users. Most popular local social network (“WeChat”) has over 500M</a:t>
                      </a:r>
                      <a:r>
                        <a:rPr lang="en-US" altLang="en-US" sz="1200" baseline="0" dirty="0">
                          <a:latin typeface="+mn-lt"/>
                          <a:ea typeface="Calibri" panose="020F0502020204030204" pitchFamily="34" charset="0"/>
                          <a:cs typeface="Times New Roman" panose="02020603050405020304" pitchFamily="18" charset="0"/>
                        </a:rPr>
                        <a:t> </a:t>
                      </a:r>
                      <a:r>
                        <a:rPr lang="en-US" altLang="en-US" sz="1200" dirty="0">
                          <a:latin typeface="+mn-lt"/>
                          <a:ea typeface="Calibri" panose="020F0502020204030204" pitchFamily="34" charset="0"/>
                          <a:cs typeface="Times New Roman" panose="02020603050405020304" pitchFamily="18" charset="0"/>
                        </a:rPr>
                        <a:t>daily active users</a:t>
                      </a:r>
                    </a:p>
                    <a:p>
                      <a:pPr marL="180975" lvl="2" indent="-180975" eaLnBrk="0" fontAlgn="base" hangingPunct="0">
                        <a:spcBef>
                          <a:spcPct val="0"/>
                        </a:spcBef>
                        <a:spcAft>
                          <a:spcPts val="600"/>
                        </a:spcAft>
                        <a:buFont typeface="Arial" panose="020B0604020202020204" pitchFamily="34" charset="0"/>
                        <a:buChar char="•"/>
                        <a:tabLst>
                          <a:tab pos="180975" algn="l"/>
                        </a:tabLst>
                      </a:pPr>
                      <a:r>
                        <a:rPr lang="en-US" altLang="en-US" sz="1200" dirty="0">
                          <a:latin typeface="+mn-lt"/>
                          <a:ea typeface="Calibri" panose="020F0502020204030204" pitchFamily="34" charset="0"/>
                          <a:cs typeface="Times New Roman" panose="02020603050405020304" pitchFamily="18" charset="0"/>
                        </a:rPr>
                        <a:t>China has local analogues for all most popular global services (“WeChat” for “FB”, “Baidu” for “Google”, etc.)</a:t>
                      </a:r>
                    </a:p>
                    <a:p>
                      <a:pPr marL="180975" lvl="2" indent="-180975" eaLnBrk="0" fontAlgn="base" hangingPunct="0">
                        <a:spcBef>
                          <a:spcPct val="0"/>
                        </a:spcBef>
                        <a:spcAft>
                          <a:spcPts val="600"/>
                        </a:spcAft>
                        <a:buFont typeface="Arial" panose="020B0604020202020204" pitchFamily="34" charset="0"/>
                        <a:buChar char="•"/>
                        <a:tabLst>
                          <a:tab pos="180975" algn="l"/>
                        </a:tabLst>
                      </a:pPr>
                      <a:r>
                        <a:rPr lang="en-US" altLang="en-US" sz="1200" dirty="0">
                          <a:latin typeface="+mn-lt"/>
                          <a:ea typeface="Calibri" panose="020F0502020204030204" pitchFamily="34" charset="0"/>
                          <a:cs typeface="Times New Roman" panose="02020603050405020304" pitchFamily="18" charset="0"/>
                        </a:rPr>
                        <a:t>Major international internet marketing platforms are unavailable in China because of the “Great Chinese firewall”</a:t>
                      </a:r>
                    </a:p>
                    <a:p>
                      <a:pPr marL="180975" lvl="2" indent="-180975" eaLnBrk="0" fontAlgn="base" hangingPunct="0">
                        <a:spcBef>
                          <a:spcPct val="0"/>
                        </a:spcBef>
                        <a:spcAft>
                          <a:spcPts val="600"/>
                        </a:spcAft>
                        <a:buFont typeface="Arial" panose="020B0604020202020204" pitchFamily="34" charset="0"/>
                        <a:buChar char="•"/>
                        <a:tabLst>
                          <a:tab pos="180975" algn="l"/>
                        </a:tabLst>
                      </a:pPr>
                      <a:r>
                        <a:rPr lang="en-US" altLang="en-US" sz="1200" dirty="0">
                          <a:latin typeface="+mn-lt"/>
                          <a:ea typeface="Calibri" panose="020F0502020204030204" pitchFamily="34" charset="0"/>
                          <a:cs typeface="Times New Roman" panose="02020603050405020304" pitchFamily="18" charset="0"/>
                        </a:rPr>
                        <a:t>Offline advertisement is very expensive for small and medium companies and is usually not used by the competitors</a:t>
                      </a:r>
                      <a:endParaRPr lang="en-US" sz="1200" baseline="0" dirty="0">
                        <a:latin typeface="+mn-lt"/>
                      </a:endParaRPr>
                    </a:p>
                  </a:txBody>
                  <a:tcPr/>
                </a:tc>
                <a:tc hMerge="1">
                  <a:txBody>
                    <a:bodyPr/>
                    <a:lstStyle/>
                    <a:p>
                      <a:endParaRPr lang="ru-RU"/>
                    </a:p>
                  </a:txBody>
                  <a:tcPr/>
                </a:tc>
                <a:extLst>
                  <a:ext uri="{0D108BD9-81ED-4DB2-BD59-A6C34878D82A}">
                    <a16:rowId xmlns:a16="http://schemas.microsoft.com/office/drawing/2014/main" val="2873768092"/>
                  </a:ext>
                </a:extLst>
              </a:tr>
              <a:tr h="524628">
                <a:tc>
                  <a:txBody>
                    <a:bodyPr/>
                    <a:lstStyle/>
                    <a:p>
                      <a:pPr algn="ctr">
                        <a:lnSpc>
                          <a:spcPct val="107000"/>
                        </a:lnSpc>
                        <a:spcAft>
                          <a:spcPts val="0"/>
                        </a:spcAft>
                      </a:pPr>
                      <a:r>
                        <a:rPr lang="en-US" sz="1200" b="0" dirty="0">
                          <a:latin typeface="+mn-lt"/>
                          <a:ea typeface="Calibri" panose="020F0502020204030204" pitchFamily="34" charset="0"/>
                          <a:cs typeface="Times New Roman" panose="02020603050405020304" pitchFamily="18" charset="0"/>
                        </a:rPr>
                        <a:t>3</a:t>
                      </a:r>
                    </a:p>
                  </a:txBody>
                  <a:tcPr/>
                </a:tc>
                <a:tc>
                  <a:txBody>
                    <a:bodyPr/>
                    <a:lstStyle/>
                    <a:p>
                      <a:pPr algn="l">
                        <a:lnSpc>
                          <a:spcPct val="107000"/>
                        </a:lnSpc>
                        <a:spcAft>
                          <a:spcPts val="0"/>
                        </a:spcAft>
                      </a:pPr>
                      <a:r>
                        <a:rPr lang="en-US" sz="1200" b="0" dirty="0">
                          <a:latin typeface="+mn-lt"/>
                          <a:ea typeface="Calibri" panose="020F0502020204030204" pitchFamily="34" charset="0"/>
                          <a:cs typeface="Times New Roman" panose="02020603050405020304" pitchFamily="18" charset="0"/>
                        </a:rPr>
                        <a:t>Available tools</a:t>
                      </a:r>
                    </a:p>
                  </a:txBody>
                  <a:tcPr/>
                </a:tc>
                <a:tc>
                  <a:txBody>
                    <a:bodyPr/>
                    <a:lstStyle/>
                    <a:p>
                      <a:pPr marL="180975" marR="0" lvl="2" indent="-180975" algn="l" defTabSz="914400" rtl="0" eaLnBrk="0" fontAlgn="base" latinLnBrk="0" hangingPunct="0">
                        <a:lnSpc>
                          <a:spcPct val="100000"/>
                        </a:lnSpc>
                        <a:spcBef>
                          <a:spcPct val="0"/>
                        </a:spcBef>
                        <a:spcAft>
                          <a:spcPts val="600"/>
                        </a:spcAft>
                        <a:buClrTx/>
                        <a:buSzTx/>
                        <a:buFont typeface="Arial" panose="020B0604020202020204" pitchFamily="34" charset="0"/>
                        <a:buChar char="•"/>
                        <a:tabLst>
                          <a:tab pos="180975" algn="l"/>
                        </a:tabLst>
                        <a:defRPr/>
                      </a:pPr>
                      <a:r>
                        <a:rPr lang="en-US" sz="1200" kern="1200" dirty="0">
                          <a:solidFill>
                            <a:schemeClr val="dk1"/>
                          </a:solidFill>
                          <a:latin typeface="+mn-lt"/>
                          <a:ea typeface="Calibri" panose="020F0502020204030204" pitchFamily="34" charset="0"/>
                          <a:cs typeface="Times New Roman" panose="02020603050405020304" pitchFamily="18" charset="0"/>
                        </a:rPr>
                        <a:t>Content marketing strategy (paid promotion posts and advertorials)</a:t>
                      </a:r>
                    </a:p>
                    <a:p>
                      <a:pPr marL="180975" marR="0" lvl="2" indent="-180975" algn="l" defTabSz="914400" rtl="0" eaLnBrk="0" fontAlgn="base" latinLnBrk="0" hangingPunct="0">
                        <a:lnSpc>
                          <a:spcPct val="100000"/>
                        </a:lnSpc>
                        <a:spcBef>
                          <a:spcPct val="0"/>
                        </a:spcBef>
                        <a:spcAft>
                          <a:spcPts val="600"/>
                        </a:spcAft>
                        <a:buClrTx/>
                        <a:buSzTx/>
                        <a:buFont typeface="Arial" panose="020B0604020202020204" pitchFamily="34" charset="0"/>
                        <a:buChar char="•"/>
                        <a:tabLst>
                          <a:tab pos="180975" algn="l"/>
                        </a:tabLst>
                        <a:defRPr/>
                      </a:pPr>
                      <a:r>
                        <a:rPr lang="en-US" sz="1200" kern="1200" dirty="0">
                          <a:solidFill>
                            <a:schemeClr val="dk1"/>
                          </a:solidFill>
                          <a:latin typeface="+mn-lt"/>
                          <a:ea typeface="Calibri" panose="020F0502020204030204" pitchFamily="34" charset="0"/>
                          <a:cs typeface="Times New Roman" panose="02020603050405020304" pitchFamily="18" charset="0"/>
                        </a:rPr>
                        <a:t>CPC advertisement on small platforms (</a:t>
                      </a:r>
                      <a:r>
                        <a:rPr lang="en-US" sz="1200" kern="1200" dirty="0" err="1">
                          <a:solidFill>
                            <a:schemeClr val="dk1"/>
                          </a:solidFill>
                          <a:latin typeface="+mn-lt"/>
                          <a:ea typeface="Calibri" panose="020F0502020204030204" pitchFamily="34" charset="0"/>
                          <a:cs typeface="Times New Roman" panose="02020603050405020304" pitchFamily="18" charset="0"/>
                        </a:rPr>
                        <a:t>Momo</a:t>
                      </a:r>
                      <a:r>
                        <a:rPr lang="en-US" sz="1200" kern="1200" dirty="0">
                          <a:solidFill>
                            <a:schemeClr val="dk1"/>
                          </a:solidFill>
                          <a:latin typeface="+mn-lt"/>
                          <a:ea typeface="Calibri" panose="020F0502020204030204" pitchFamily="34" charset="0"/>
                          <a:cs typeface="Times New Roman" panose="02020603050405020304" pitchFamily="18" charset="0"/>
                        </a:rPr>
                        <a:t>)</a:t>
                      </a:r>
                    </a:p>
                  </a:txBody>
                  <a:tcPr/>
                </a:tc>
                <a:tc>
                  <a:txBody>
                    <a:bodyPr/>
                    <a:lstStyle/>
                    <a:p>
                      <a:r>
                        <a:rPr lang="en-US" sz="1200" dirty="0">
                          <a:latin typeface="+mn-lt"/>
                        </a:rPr>
                        <a:t>“</a:t>
                      </a:r>
                      <a:r>
                        <a:rPr lang="en-US" sz="1200" dirty="0" err="1">
                          <a:latin typeface="+mn-lt"/>
                        </a:rPr>
                        <a:t>Wechat</a:t>
                      </a:r>
                      <a:r>
                        <a:rPr lang="en-US" sz="1200" dirty="0">
                          <a:latin typeface="+mn-lt"/>
                        </a:rPr>
                        <a:t>”,</a:t>
                      </a:r>
                      <a:r>
                        <a:rPr lang="en-US" sz="1200" baseline="0" dirty="0">
                          <a:latin typeface="+mn-lt"/>
                        </a:rPr>
                        <a:t> “Baidu”, “QQ”, “</a:t>
                      </a:r>
                      <a:r>
                        <a:rPr lang="en-US" sz="1200" baseline="0" dirty="0" err="1">
                          <a:latin typeface="+mn-lt"/>
                        </a:rPr>
                        <a:t>SoGou</a:t>
                      </a:r>
                      <a:r>
                        <a:rPr lang="en-US" sz="1200" baseline="0" dirty="0">
                          <a:latin typeface="+mn-lt"/>
                        </a:rPr>
                        <a:t>”, “360”, </a:t>
                      </a:r>
                      <a:r>
                        <a:rPr lang="en-US" sz="1200" baseline="0" dirty="0" err="1">
                          <a:latin typeface="+mn-lt"/>
                        </a:rPr>
                        <a:t>etc</a:t>
                      </a:r>
                      <a:r>
                        <a:rPr lang="en-US" sz="1200" baseline="0" dirty="0">
                          <a:latin typeface="+mn-lt"/>
                        </a:rPr>
                        <a:t> (all big internet platforms)</a:t>
                      </a:r>
                      <a:endParaRPr lang="en-US" sz="1200" dirty="0">
                        <a:latin typeface="+mn-lt"/>
                      </a:endParaRPr>
                    </a:p>
                  </a:txBody>
                  <a:tcPr/>
                </a:tc>
                <a:extLst>
                  <a:ext uri="{0D108BD9-81ED-4DB2-BD59-A6C34878D82A}">
                    <a16:rowId xmlns:a16="http://schemas.microsoft.com/office/drawing/2014/main" val="658781086"/>
                  </a:ext>
                </a:extLst>
              </a:tr>
            </a:tbl>
          </a:graphicData>
        </a:graphic>
      </p:graphicFrame>
    </p:spTree>
    <p:extLst>
      <p:ext uri="{BB962C8B-B14F-4D97-AF65-F5344CB8AC3E}">
        <p14:creationId xmlns:p14="http://schemas.microsoft.com/office/powerpoint/2010/main" val="3580852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5.2 China digital marketing majors</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1519633782"/>
              </p:ext>
            </p:extLst>
          </p:nvPr>
        </p:nvGraphicFramePr>
        <p:xfrm>
          <a:off x="251520" y="692695"/>
          <a:ext cx="8640960" cy="3902807"/>
        </p:xfrm>
        <a:graphic>
          <a:graphicData uri="http://schemas.openxmlformats.org/drawingml/2006/table">
            <a:tbl>
              <a:tblPr firstRow="1" bandRow="1">
                <a:tableStyleId>{5C22544A-7EE6-4342-B048-85BDC9FD1C3A}</a:tableStyleId>
              </a:tblPr>
              <a:tblGrid>
                <a:gridCol w="1742715">
                  <a:extLst>
                    <a:ext uri="{9D8B030D-6E8A-4147-A177-3AD203B41FA5}">
                      <a16:colId xmlns:a16="http://schemas.microsoft.com/office/drawing/2014/main" val="3168836400"/>
                    </a:ext>
                  </a:extLst>
                </a:gridCol>
                <a:gridCol w="2178393">
                  <a:extLst>
                    <a:ext uri="{9D8B030D-6E8A-4147-A177-3AD203B41FA5}">
                      <a16:colId xmlns:a16="http://schemas.microsoft.com/office/drawing/2014/main" val="863875308"/>
                    </a:ext>
                  </a:extLst>
                </a:gridCol>
                <a:gridCol w="4719852">
                  <a:extLst>
                    <a:ext uri="{9D8B030D-6E8A-4147-A177-3AD203B41FA5}">
                      <a16:colId xmlns:a16="http://schemas.microsoft.com/office/drawing/2014/main" val="3048351268"/>
                    </a:ext>
                  </a:extLst>
                </a:gridCol>
              </a:tblGrid>
              <a:tr h="490233">
                <a:tc>
                  <a:txBody>
                    <a:bodyPr/>
                    <a:lstStyle/>
                    <a:p>
                      <a:pPr algn="ctr"/>
                      <a:r>
                        <a:rPr lang="en-US" dirty="0"/>
                        <a:t>Local analogue</a:t>
                      </a:r>
                    </a:p>
                  </a:txBody>
                  <a:tcPr/>
                </a:tc>
                <a:tc>
                  <a:txBody>
                    <a:bodyPr/>
                    <a:lstStyle/>
                    <a:p>
                      <a:pPr algn="ctr"/>
                      <a:r>
                        <a:rPr lang="en-US" dirty="0"/>
                        <a:t>International </a:t>
                      </a:r>
                    </a:p>
                  </a:txBody>
                  <a:tcPr/>
                </a:tc>
                <a:tc>
                  <a:txBody>
                    <a:bodyPr/>
                    <a:lstStyle/>
                    <a:p>
                      <a:pPr algn="ctr"/>
                      <a:r>
                        <a:rPr lang="en-US" dirty="0"/>
                        <a:t>Comments</a:t>
                      </a:r>
                    </a:p>
                  </a:txBody>
                  <a:tcPr/>
                </a:tc>
                <a:extLst>
                  <a:ext uri="{0D108BD9-81ED-4DB2-BD59-A6C34878D82A}">
                    <a16:rowId xmlns:a16="http://schemas.microsoft.com/office/drawing/2014/main" val="3711563234"/>
                  </a:ext>
                </a:extLst>
              </a:tr>
              <a:tr h="805912">
                <a:tc>
                  <a:txBody>
                    <a:bodyPr/>
                    <a:lstStyle/>
                    <a:p>
                      <a:endParaRPr lang="en-US" dirty="0"/>
                    </a:p>
                    <a:p>
                      <a:endParaRPr lang="en-US" dirty="0"/>
                    </a:p>
                    <a:p>
                      <a:endParaRPr lang="en-US" dirty="0"/>
                    </a:p>
                  </a:txBody>
                  <a:tcPr/>
                </a:tc>
                <a:tc>
                  <a:txBody>
                    <a:bodyPr/>
                    <a:lstStyle/>
                    <a:p>
                      <a:endParaRPr lang="en-US" dirty="0"/>
                    </a:p>
                  </a:txBody>
                  <a:tcPr/>
                </a:tc>
                <a:tc>
                  <a:txBody>
                    <a:bodyPr/>
                    <a:lstStyle/>
                    <a:p>
                      <a:r>
                        <a:rPr lang="en-US" sz="1400" dirty="0"/>
                        <a:t>“WeChat”</a:t>
                      </a:r>
                      <a:r>
                        <a:rPr lang="en-US" sz="1400" baseline="0" dirty="0"/>
                        <a:t> is the most popular Chinese social network with over 650M daily active users (over 500M in China proper)</a:t>
                      </a:r>
                      <a:endParaRPr lang="en-US" sz="1400" dirty="0"/>
                    </a:p>
                  </a:txBody>
                  <a:tcPr/>
                </a:tc>
                <a:extLst>
                  <a:ext uri="{0D108BD9-81ED-4DB2-BD59-A6C34878D82A}">
                    <a16:rowId xmlns:a16="http://schemas.microsoft.com/office/drawing/2014/main" val="4016979949"/>
                  </a:ext>
                </a:extLst>
              </a:tr>
              <a:tr h="684983">
                <a:tc>
                  <a:txBody>
                    <a:bodyPr/>
                    <a:lstStyle/>
                    <a:p>
                      <a:endParaRPr lang="en-US" dirty="0"/>
                    </a:p>
                  </a:txBody>
                  <a:tcPr/>
                </a:tc>
                <a:tc>
                  <a:txBody>
                    <a:bodyPr/>
                    <a:lstStyle/>
                    <a:p>
                      <a:endParaRPr lang="en-US" dirty="0"/>
                    </a:p>
                  </a:txBody>
                  <a:tcPr/>
                </a:tc>
                <a:tc>
                  <a:txBody>
                    <a:bodyPr/>
                    <a:lstStyle/>
                    <a:p>
                      <a:r>
                        <a:rPr lang="en-US" sz="1400" dirty="0"/>
                        <a:t>“Google” is banned is China, local substitute is “Baidu”</a:t>
                      </a:r>
                    </a:p>
                    <a:p>
                      <a:endParaRPr lang="en-US" sz="1400" dirty="0"/>
                    </a:p>
                  </a:txBody>
                  <a:tcPr/>
                </a:tc>
                <a:extLst>
                  <a:ext uri="{0D108BD9-81ED-4DB2-BD59-A6C34878D82A}">
                    <a16:rowId xmlns:a16="http://schemas.microsoft.com/office/drawing/2014/main" val="3280022546"/>
                  </a:ext>
                </a:extLst>
              </a:tr>
              <a:tr h="1813191">
                <a:tc>
                  <a:txBody>
                    <a:bodyPr/>
                    <a:lstStyle/>
                    <a:p>
                      <a:endParaRPr lang="en-US" dirty="0"/>
                    </a:p>
                  </a:txBody>
                  <a:tcPr/>
                </a:tc>
                <a:tc>
                  <a:txBody>
                    <a:bodyPr/>
                    <a:lstStyle/>
                    <a:p>
                      <a:endParaRPr lang="en-US" dirty="0"/>
                    </a:p>
                  </a:txBody>
                  <a:tcPr/>
                </a:tc>
                <a:tc>
                  <a:txBody>
                    <a:bodyPr/>
                    <a:lstStyle/>
                    <a:p>
                      <a:r>
                        <a:rPr lang="en-US" sz="1400" dirty="0"/>
                        <a:t>There are other</a:t>
                      </a:r>
                      <a:r>
                        <a:rPr lang="en-US" sz="1400" baseline="0" dirty="0"/>
                        <a:t> players with relatively high user count: </a:t>
                      </a:r>
                      <a:br>
                        <a:rPr lang="en-US" sz="1400" baseline="0" dirty="0"/>
                      </a:br>
                      <a:r>
                        <a:rPr lang="en-US" sz="1400" baseline="0" dirty="0"/>
                        <a:t/>
                      </a:r>
                      <a:br>
                        <a:rPr lang="en-US" sz="1400" baseline="0" dirty="0"/>
                      </a:br>
                      <a:r>
                        <a:rPr lang="en-US" sz="1400" baseline="0" dirty="0"/>
                        <a:t>“QQ” (analog of ICQ, 829M accounts),</a:t>
                      </a:r>
                      <a:br>
                        <a:rPr lang="en-US" sz="1400" baseline="0" dirty="0"/>
                      </a:br>
                      <a:r>
                        <a:rPr lang="en-US" sz="1400" baseline="0" dirty="0"/>
                        <a:t>“Weibo” (analog of Twitter, 220M accounts)</a:t>
                      </a:r>
                      <a:br>
                        <a:rPr lang="en-US" sz="1400" baseline="0" dirty="0"/>
                      </a:br>
                      <a:r>
                        <a:rPr lang="en-US" sz="1400" baseline="0" dirty="0"/>
                        <a:t>“360Haosou” – second popular search service</a:t>
                      </a:r>
                      <a:br>
                        <a:rPr lang="en-US" sz="1400" baseline="0" dirty="0"/>
                      </a:br>
                      <a:r>
                        <a:rPr lang="en-US" sz="1400" baseline="0" dirty="0"/>
                        <a:t>“</a:t>
                      </a:r>
                      <a:r>
                        <a:rPr lang="en-US" sz="1400" baseline="0" dirty="0" err="1"/>
                        <a:t>Sogou</a:t>
                      </a:r>
                      <a:r>
                        <a:rPr lang="en-US" sz="1400" baseline="0" dirty="0"/>
                        <a:t>” – third popular search service</a:t>
                      </a:r>
                    </a:p>
                    <a:p>
                      <a:endParaRPr lang="en-US" sz="1400" baseline="0" dirty="0"/>
                    </a:p>
                    <a:p>
                      <a:endParaRPr lang="en-US" sz="1400" dirty="0"/>
                    </a:p>
                  </a:txBody>
                  <a:tcPr/>
                </a:tc>
                <a:extLst>
                  <a:ext uri="{0D108BD9-81ED-4DB2-BD59-A6C34878D82A}">
                    <a16:rowId xmlns:a16="http://schemas.microsoft.com/office/drawing/2014/main" val="2756749165"/>
                  </a:ext>
                </a:extLst>
              </a:tr>
            </a:tbl>
          </a:graphicData>
        </a:graphic>
      </p:graphicFrame>
      <p:pic>
        <p:nvPicPr>
          <p:cNvPr id="164870" name="Picture 6" descr="http://news.softodrom.ru/img/news/wecha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1196752"/>
            <a:ext cx="1008112" cy="754100"/>
          </a:xfrm>
          <a:prstGeom prst="rect">
            <a:avLst/>
          </a:prstGeom>
          <a:noFill/>
          <a:extLst>
            <a:ext uri="{909E8E84-426E-40DD-AFC4-6F175D3DCCD1}">
              <a14:hiddenFill xmlns:a14="http://schemas.microsoft.com/office/drawing/2010/main">
                <a:solidFill>
                  <a:srgbClr val="FFFFFF"/>
                </a:solidFill>
              </a14:hiddenFill>
            </a:ext>
          </a:extLst>
        </p:spPr>
      </p:pic>
      <p:pic>
        <p:nvPicPr>
          <p:cNvPr id="164872" name="Picture 8" descr="http://i1.wp.com/ioshacker.com/wp-content/uploads/2014/09/whatsapp-her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712" y="1196752"/>
            <a:ext cx="1206560" cy="754100"/>
          </a:xfrm>
          <a:prstGeom prst="rect">
            <a:avLst/>
          </a:prstGeom>
          <a:noFill/>
          <a:extLst>
            <a:ext uri="{909E8E84-426E-40DD-AFC4-6F175D3DCCD1}">
              <a14:hiddenFill xmlns:a14="http://schemas.microsoft.com/office/drawing/2010/main">
                <a:solidFill>
                  <a:srgbClr val="FFFFFF"/>
                </a:solidFill>
              </a14:hiddenFill>
            </a:ext>
          </a:extLst>
        </p:spPr>
      </p:pic>
      <p:pic>
        <p:nvPicPr>
          <p:cNvPr id="164874" name="Picture 10" descr="https://www.facebook.com/images/fb_icon_325x32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59832" y="1196752"/>
            <a:ext cx="759284" cy="759284"/>
          </a:xfrm>
          <a:prstGeom prst="rect">
            <a:avLst/>
          </a:prstGeom>
          <a:noFill/>
          <a:extLst>
            <a:ext uri="{909E8E84-426E-40DD-AFC4-6F175D3DCCD1}">
              <a14:hiddenFill xmlns:a14="http://schemas.microsoft.com/office/drawing/2010/main">
                <a:solidFill>
                  <a:srgbClr val="FFFFFF"/>
                </a:solidFill>
              </a14:hiddenFill>
            </a:ext>
          </a:extLst>
        </p:spPr>
      </p:pic>
      <p:pic>
        <p:nvPicPr>
          <p:cNvPr id="164876" name="Picture 12" descr="http://www.mobileworldlive.com/wp-content/uploads/2013/07/baidu-logo.jpg?a856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7543" y="2096443"/>
            <a:ext cx="1378157" cy="684485"/>
          </a:xfrm>
          <a:prstGeom prst="rect">
            <a:avLst/>
          </a:prstGeom>
          <a:noFill/>
          <a:extLst>
            <a:ext uri="{909E8E84-426E-40DD-AFC4-6F175D3DCCD1}">
              <a14:hiddenFill xmlns:a14="http://schemas.microsoft.com/office/drawing/2010/main">
                <a:solidFill>
                  <a:srgbClr val="FFFFFF"/>
                </a:solidFill>
              </a14:hiddenFill>
            </a:ext>
          </a:extLst>
        </p:spPr>
      </p:pic>
      <p:pic>
        <p:nvPicPr>
          <p:cNvPr id="164880" name="Picture 16" descr="http://www.lawctopus.com/wp-content/uploads/2015/10/new-google-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1761" y="2096443"/>
            <a:ext cx="1224136" cy="673887"/>
          </a:xfrm>
          <a:prstGeom prst="rect">
            <a:avLst/>
          </a:prstGeom>
          <a:noFill/>
          <a:extLst>
            <a:ext uri="{909E8E84-426E-40DD-AFC4-6F175D3DCCD1}">
              <a14:hiddenFill xmlns:a14="http://schemas.microsoft.com/office/drawing/2010/main">
                <a:solidFill>
                  <a:srgbClr val="FFFFFF"/>
                </a:solidFill>
              </a14:hiddenFill>
            </a:ext>
          </a:extLst>
        </p:spPr>
      </p:pic>
      <p:pic>
        <p:nvPicPr>
          <p:cNvPr id="164882" name="Picture 18" descr="http://wayofasia.ru/images/articles/qq-logo-smal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633" y="2924944"/>
            <a:ext cx="791869" cy="593902"/>
          </a:xfrm>
          <a:prstGeom prst="rect">
            <a:avLst/>
          </a:prstGeom>
          <a:noFill/>
          <a:extLst>
            <a:ext uri="{909E8E84-426E-40DD-AFC4-6F175D3DCCD1}">
              <a14:hiddenFill xmlns:a14="http://schemas.microsoft.com/office/drawing/2010/main">
                <a:solidFill>
                  <a:srgbClr val="FFFFFF"/>
                </a:solidFill>
              </a14:hiddenFill>
            </a:ext>
          </a:extLst>
        </p:spPr>
      </p:pic>
      <p:pic>
        <p:nvPicPr>
          <p:cNvPr id="164884" name="Picture 20" descr="http://s00.yaplakal.com/pics/pics_original/1/2/2/365522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1463" y="2918388"/>
            <a:ext cx="803876" cy="602907"/>
          </a:xfrm>
          <a:prstGeom prst="rect">
            <a:avLst/>
          </a:prstGeom>
          <a:noFill/>
          <a:extLst>
            <a:ext uri="{909E8E84-426E-40DD-AFC4-6F175D3DCCD1}">
              <a14:hiddenFill xmlns:a14="http://schemas.microsoft.com/office/drawing/2010/main">
                <a:solidFill>
                  <a:srgbClr val="FFFFFF"/>
                </a:solidFill>
              </a14:hiddenFill>
            </a:ext>
          </a:extLst>
        </p:spPr>
      </p:pic>
      <p:pic>
        <p:nvPicPr>
          <p:cNvPr id="164886" name="Picture 22" descr="http://battellemedia.com/images/sogou.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057" y="3518846"/>
            <a:ext cx="1589282" cy="45408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2"/>
          <p:cNvSpPr txBox="1">
            <a:spLocks/>
          </p:cNvSpPr>
          <p:nvPr/>
        </p:nvSpPr>
        <p:spPr>
          <a:xfrm>
            <a:off x="251520" y="4869160"/>
            <a:ext cx="8640960" cy="1323439"/>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400" dirty="0"/>
              <a:t>China digital market players is quite similar to other markets. While global players (Google, Facebook, Twitter, Instagram, etc.) are not present because of local policy, there are local substitutes pretty much for every service</a:t>
            </a:r>
          </a:p>
          <a:p>
            <a:pPr>
              <a:spcAft>
                <a:spcPts val="600"/>
              </a:spcAft>
            </a:pPr>
            <a:r>
              <a:rPr lang="en-US" sz="1400" dirty="0"/>
              <a:t>Social media marketing is one of the most important promotion tools. We will use </a:t>
            </a:r>
            <a:r>
              <a:rPr lang="en-US" sz="1400" dirty="0">
                <a:solidFill>
                  <a:schemeClr val="tx1">
                    <a:lumMod val="95000"/>
                    <a:lumOff val="5000"/>
                  </a:schemeClr>
                </a:solidFill>
              </a:rPr>
              <a:t>this tool from the get-go to optimize cost of acquisition in the long run</a:t>
            </a:r>
          </a:p>
          <a:p>
            <a:pPr>
              <a:spcAft>
                <a:spcPts val="600"/>
              </a:spcAft>
            </a:pPr>
            <a:r>
              <a:rPr lang="en-US" sz="1400" dirty="0">
                <a:solidFill>
                  <a:schemeClr val="tx1">
                    <a:lumMod val="95000"/>
                    <a:lumOff val="5000"/>
                  </a:schemeClr>
                </a:solidFill>
              </a:rPr>
              <a:t>In order to cooperate with large local resources we need to obtain (or “rent”) credit institution license</a:t>
            </a:r>
          </a:p>
        </p:txBody>
      </p:sp>
      <p:pic>
        <p:nvPicPr>
          <p:cNvPr id="164894" name="Picture 30" descr="http://www.thesempost.com/wp-content/uploads/2015/02/haosouthumb.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87633" y="3963797"/>
            <a:ext cx="662856" cy="662856"/>
          </a:xfrm>
          <a:prstGeom prst="rect">
            <a:avLst/>
          </a:prstGeom>
          <a:noFill/>
          <a:extLst>
            <a:ext uri="{909E8E84-426E-40DD-AFC4-6F175D3DCCD1}">
              <a14:hiddenFill xmlns:a14="http://schemas.microsoft.com/office/drawing/2010/main">
                <a:solidFill>
                  <a:srgbClr val="FFFFFF"/>
                </a:solidFill>
              </a14:hiddenFill>
            </a:ext>
          </a:extLst>
        </p:spPr>
      </p:pic>
      <p:pic>
        <p:nvPicPr>
          <p:cNvPr id="164896" name="Picture 32" descr="http://sales.mail.ru/static/application/sales/images/design/mail_ru.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67139" y="3420941"/>
            <a:ext cx="1871177" cy="649889"/>
          </a:xfrm>
          <a:prstGeom prst="rect">
            <a:avLst/>
          </a:prstGeom>
          <a:noFill/>
          <a:extLst>
            <a:ext uri="{909E8E84-426E-40DD-AFC4-6F175D3DCCD1}">
              <a14:hiddenFill xmlns:a14="http://schemas.microsoft.com/office/drawing/2010/main">
                <a:solidFill>
                  <a:srgbClr val="FFFFFF"/>
                </a:solidFill>
              </a14:hiddenFill>
            </a:ext>
          </a:extLst>
        </p:spPr>
      </p:pic>
      <p:pic>
        <p:nvPicPr>
          <p:cNvPr id="164900" name="Picture 36" descr="https://investlife.ru/wp-content/uploads/2015/10/yahoo-mail.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99042" y="2992279"/>
            <a:ext cx="1872208" cy="355720"/>
          </a:xfrm>
          <a:prstGeom prst="rect">
            <a:avLst/>
          </a:prstGeom>
          <a:noFill/>
          <a:extLst>
            <a:ext uri="{909E8E84-426E-40DD-AFC4-6F175D3DCCD1}">
              <a14:hiddenFill xmlns:a14="http://schemas.microsoft.com/office/drawing/2010/main">
                <a:solidFill>
                  <a:srgbClr val="FFFFFF"/>
                </a:solidFill>
              </a14:hiddenFill>
            </a:ext>
          </a:extLst>
        </p:spPr>
      </p:pic>
      <p:pic>
        <p:nvPicPr>
          <p:cNvPr id="164910" name="Picture 46" descr="https://upload.wikimedia.org/wikipedia/en/thumb/b/b6/New_MSN.svg/220px-New_MSN.svg.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59482" y="4008242"/>
            <a:ext cx="1076415" cy="484387"/>
          </a:xfrm>
          <a:prstGeom prst="rect">
            <a:avLst/>
          </a:prstGeom>
          <a:noFill/>
          <a:extLst>
            <a:ext uri="{909E8E84-426E-40DD-AFC4-6F175D3DCCD1}">
              <a14:hiddenFill xmlns:a14="http://schemas.microsoft.com/office/drawing/2010/main">
                <a:solidFill>
                  <a:srgbClr val="FFFFFF"/>
                </a:solidFill>
              </a14:hiddenFill>
            </a:ext>
          </a:extLst>
        </p:spPr>
      </p:pic>
      <p:sp>
        <p:nvSpPr>
          <p:cNvPr id="18"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26</a:t>
            </a:fld>
            <a:endParaRPr lang="ru-RU" dirty="0"/>
          </a:p>
        </p:txBody>
      </p:sp>
    </p:spTree>
    <p:extLst>
      <p:ext uri="{BB962C8B-B14F-4D97-AF65-F5344CB8AC3E}">
        <p14:creationId xmlns:p14="http://schemas.microsoft.com/office/powerpoint/2010/main" val="4217208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5.3 Marketing platforms overview: “WeChat”</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 name="TextBox 2"/>
          <p:cNvSpPr txBox="1"/>
          <p:nvPr/>
        </p:nvSpPr>
        <p:spPr>
          <a:xfrm>
            <a:off x="251520" y="695946"/>
            <a:ext cx="8735564"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WeChat is the most popular social network (over 500 </a:t>
            </a:r>
            <a:r>
              <a:rPr lang="en-US" sz="1400" dirty="0" err="1"/>
              <a:t>mln</a:t>
            </a:r>
            <a:r>
              <a:rPr lang="en-US" sz="1400" dirty="0"/>
              <a:t> daily active users in China). This is a social network with the following set of functions:</a:t>
            </a:r>
          </a:p>
          <a:p>
            <a:pPr marL="742950" lvl="1" indent="-285750">
              <a:buFont typeface="Arial" panose="020B0604020202020204" pitchFamily="34" charset="0"/>
              <a:buChar char="•"/>
            </a:pPr>
            <a:r>
              <a:rPr lang="en-US" sz="1400" dirty="0"/>
              <a:t>Chats (like WhatsApp) between users – basic functionality</a:t>
            </a:r>
          </a:p>
          <a:p>
            <a:pPr marL="742950" lvl="1" indent="-285750">
              <a:buFont typeface="Arial" panose="020B0604020202020204" pitchFamily="34" charset="0"/>
              <a:buChar char="•"/>
            </a:pPr>
            <a:r>
              <a:rPr lang="en-US" sz="1400" dirty="0"/>
              <a:t>Moments – analog of news line on Facebook, where users share their messages</a:t>
            </a:r>
          </a:p>
          <a:p>
            <a:pPr marL="742950" lvl="1" indent="-285750">
              <a:buFont typeface="Arial" panose="020B0604020202020204" pitchFamily="34" charset="0"/>
              <a:buChar char="•"/>
            </a:pPr>
            <a:r>
              <a:rPr lang="en-US" sz="1400" dirty="0"/>
              <a:t>Official account – analog of official pages on Facebook or groups in VK. WeChat  adds some advertisement content to the official accounts articles, this advertisement can be purchased</a:t>
            </a:r>
          </a:p>
          <a:p>
            <a:pPr marL="742950" lvl="1" indent="-285750">
              <a:buFont typeface="Arial" panose="020B0604020202020204" pitchFamily="34" charset="0"/>
              <a:buChar char="•"/>
            </a:pPr>
            <a:r>
              <a:rPr lang="en-US" sz="1400" dirty="0"/>
              <a:t>Internal applications and companies official accounts – customers can date, order taxi or even apply for a loan via WeChat</a:t>
            </a:r>
          </a:p>
          <a:p>
            <a:pPr marL="285750" indent="-285750">
              <a:buFont typeface="Arial" panose="020B0604020202020204" pitchFamily="34" charset="0"/>
              <a:buChar char="•"/>
            </a:pPr>
            <a:r>
              <a:rPr lang="en-US" sz="1400" dirty="0"/>
              <a:t>Customers spend most of their time reading the Moments (like in Facebook), reading news from Official Accounts and chatting with friends</a:t>
            </a:r>
          </a:p>
          <a:p>
            <a:pPr marL="285750" indent="-285750">
              <a:buFont typeface="Arial" panose="020B0604020202020204" pitchFamily="34" charset="0"/>
              <a:buChar char="•"/>
            </a:pPr>
            <a:r>
              <a:rPr lang="en-US" sz="1400" dirty="0"/>
              <a:t>WeChat provides online advertisement service with CPC-based price policy to the corporate clients</a:t>
            </a:r>
          </a:p>
          <a:p>
            <a:pPr marL="285750" indent="-285750">
              <a:buFont typeface="Arial" panose="020B0604020202020204" pitchFamily="34" charset="0"/>
              <a:buChar char="•"/>
            </a:pPr>
            <a:r>
              <a:rPr lang="en-US" sz="1400" dirty="0"/>
              <a:t>Advertisement is placed at the bottom of Official Accounts articles (not in the news line like on Facebook)</a:t>
            </a:r>
          </a:p>
        </p:txBody>
      </p:sp>
      <p:pic>
        <p:nvPicPr>
          <p:cNvPr id="4" name="Picture 3"/>
          <p:cNvPicPr>
            <a:picLocks noChangeAspect="1"/>
          </p:cNvPicPr>
          <p:nvPr/>
        </p:nvPicPr>
        <p:blipFill>
          <a:blip r:embed="rId3"/>
          <a:stretch>
            <a:fillRect/>
          </a:stretch>
        </p:blipFill>
        <p:spPr>
          <a:xfrm>
            <a:off x="611560" y="3338139"/>
            <a:ext cx="6840760" cy="2962845"/>
          </a:xfrm>
          <a:prstGeom prst="rect">
            <a:avLst/>
          </a:prstGeom>
        </p:spPr>
      </p:pic>
      <p:sp>
        <p:nvSpPr>
          <p:cNvPr id="6"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27</a:t>
            </a:fld>
            <a:endParaRPr lang="ru-RU" dirty="0"/>
          </a:p>
        </p:txBody>
      </p:sp>
    </p:spTree>
    <p:extLst>
      <p:ext uri="{BB962C8B-B14F-4D97-AF65-F5344CB8AC3E}">
        <p14:creationId xmlns:p14="http://schemas.microsoft.com/office/powerpoint/2010/main" val="1504449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5.4 “WeChat” overview: How does it work?</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Rectangle 4"/>
          <p:cNvSpPr/>
          <p:nvPr/>
        </p:nvSpPr>
        <p:spPr>
          <a:xfrm>
            <a:off x="1691680" y="1628800"/>
            <a:ext cx="6120680" cy="30963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dirty="0"/>
              <a:t>Video</a:t>
            </a:r>
          </a:p>
          <a:p>
            <a:pPr algn="ctr"/>
            <a:r>
              <a:rPr lang="en-US" sz="2800" dirty="0"/>
              <a:t>Please watch the video now</a:t>
            </a:r>
            <a:endParaRPr lang="en-US" sz="7200" dirty="0"/>
          </a:p>
        </p:txBody>
      </p:sp>
    </p:spTree>
    <p:extLst>
      <p:ext uri="{BB962C8B-B14F-4D97-AF65-F5344CB8AC3E}">
        <p14:creationId xmlns:p14="http://schemas.microsoft.com/office/powerpoint/2010/main" val="3233970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5.5 “WeChat” overview: public account</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8" name="图片 16" descr="C:\Users\alexchen\AppData\Local\Temp\WeChat Files\175509925559191262.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720288"/>
            <a:ext cx="2606881" cy="4148872"/>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3865359047"/>
              </p:ext>
            </p:extLst>
          </p:nvPr>
        </p:nvGraphicFramePr>
        <p:xfrm>
          <a:off x="3027408" y="720288"/>
          <a:ext cx="5927665" cy="4297680"/>
        </p:xfrm>
        <a:graphic>
          <a:graphicData uri="http://schemas.openxmlformats.org/drawingml/2006/table">
            <a:tbl>
              <a:tblPr firstRow="1" bandRow="1">
                <a:tableStyleId>{5C22544A-7EE6-4342-B048-85BDC9FD1C3A}</a:tableStyleId>
              </a:tblPr>
              <a:tblGrid>
                <a:gridCol w="1185533">
                  <a:extLst>
                    <a:ext uri="{9D8B030D-6E8A-4147-A177-3AD203B41FA5}">
                      <a16:colId xmlns:a16="http://schemas.microsoft.com/office/drawing/2014/main" val="155561786"/>
                    </a:ext>
                  </a:extLst>
                </a:gridCol>
                <a:gridCol w="1185533">
                  <a:extLst>
                    <a:ext uri="{9D8B030D-6E8A-4147-A177-3AD203B41FA5}">
                      <a16:colId xmlns:a16="http://schemas.microsoft.com/office/drawing/2014/main" val="1108513174"/>
                    </a:ext>
                  </a:extLst>
                </a:gridCol>
                <a:gridCol w="1185533">
                  <a:extLst>
                    <a:ext uri="{9D8B030D-6E8A-4147-A177-3AD203B41FA5}">
                      <a16:colId xmlns:a16="http://schemas.microsoft.com/office/drawing/2014/main" val="3912494050"/>
                    </a:ext>
                  </a:extLst>
                </a:gridCol>
                <a:gridCol w="1185533">
                  <a:extLst>
                    <a:ext uri="{9D8B030D-6E8A-4147-A177-3AD203B41FA5}">
                      <a16:colId xmlns:a16="http://schemas.microsoft.com/office/drawing/2014/main" val="3653644410"/>
                    </a:ext>
                  </a:extLst>
                </a:gridCol>
                <a:gridCol w="1185533">
                  <a:extLst>
                    <a:ext uri="{9D8B030D-6E8A-4147-A177-3AD203B41FA5}">
                      <a16:colId xmlns:a16="http://schemas.microsoft.com/office/drawing/2014/main" val="4007439931"/>
                    </a:ext>
                  </a:extLst>
                </a:gridCol>
              </a:tblGrid>
              <a:tr h="717327">
                <a:tc>
                  <a:txBody>
                    <a:bodyPr/>
                    <a:lstStyle/>
                    <a:p>
                      <a:r>
                        <a:rPr lang="en-US" sz="1400" dirty="0"/>
                        <a:t>Account type and functionality</a:t>
                      </a:r>
                    </a:p>
                  </a:txBody>
                  <a:tcPr/>
                </a:tc>
                <a:tc>
                  <a:txBody>
                    <a:bodyPr/>
                    <a:lstStyle/>
                    <a:p>
                      <a:r>
                        <a:rPr lang="en-US" sz="1400" dirty="0"/>
                        <a:t>Unverified subscription account</a:t>
                      </a:r>
                    </a:p>
                  </a:txBody>
                  <a:tcPr/>
                </a:tc>
                <a:tc>
                  <a:txBody>
                    <a:bodyPr/>
                    <a:lstStyle/>
                    <a:p>
                      <a:r>
                        <a:rPr lang="en-US" sz="1400" dirty="0"/>
                        <a:t>Verified subscription account</a:t>
                      </a:r>
                    </a:p>
                  </a:txBody>
                  <a:tcPr/>
                </a:tc>
                <a:tc>
                  <a:txBody>
                    <a:bodyPr/>
                    <a:lstStyle/>
                    <a:p>
                      <a:r>
                        <a:rPr lang="en-US" sz="1400" dirty="0"/>
                        <a:t>Unverified</a:t>
                      </a:r>
                      <a:r>
                        <a:rPr lang="en-US" sz="1400" baseline="0" dirty="0"/>
                        <a:t> service account</a:t>
                      </a:r>
                      <a:endParaRPr lang="en-US" sz="1400" dirty="0"/>
                    </a:p>
                  </a:txBody>
                  <a:tcPr/>
                </a:tc>
                <a:tc>
                  <a:txBody>
                    <a:bodyPr/>
                    <a:lstStyle/>
                    <a:p>
                      <a:r>
                        <a:rPr lang="en-US" sz="1400" dirty="0"/>
                        <a:t>Verified service account</a:t>
                      </a:r>
                    </a:p>
                  </a:txBody>
                  <a:tcPr/>
                </a:tc>
                <a:extLst>
                  <a:ext uri="{0D108BD9-81ED-4DB2-BD59-A6C34878D82A}">
                    <a16:rowId xmlns:a16="http://schemas.microsoft.com/office/drawing/2014/main" val="4065587228"/>
                  </a:ext>
                </a:extLst>
              </a:tr>
              <a:tr h="363645">
                <a:tc>
                  <a:txBody>
                    <a:bodyPr/>
                    <a:lstStyle/>
                    <a:p>
                      <a:r>
                        <a:rPr lang="en-US" sz="1200" dirty="0"/>
                        <a:t>Messages</a:t>
                      </a:r>
                      <a:r>
                        <a:rPr lang="en-US" sz="1200" baseline="0" dirty="0"/>
                        <a:t> displayed in chats with push notification (4/month)</a:t>
                      </a:r>
                      <a:endParaRPr lang="en-US" sz="1200" dirty="0"/>
                    </a:p>
                  </a:txBody>
                  <a:tcPr/>
                </a:tc>
                <a:tc>
                  <a:txBody>
                    <a:bodyPr/>
                    <a:lstStyle/>
                    <a:p>
                      <a:pPr algn="ctr"/>
                      <a:endParaRPr lang="en-US" sz="1400" dirty="0"/>
                    </a:p>
                    <a:p>
                      <a:pPr algn="ctr"/>
                      <a:r>
                        <a:rPr lang="en-US" sz="1400" dirty="0"/>
                        <a:t>×</a:t>
                      </a:r>
                    </a:p>
                  </a:txBody>
                  <a:tcPr/>
                </a:tc>
                <a:tc>
                  <a:txBody>
                    <a:bodyPr/>
                    <a:lstStyle/>
                    <a:p>
                      <a:pPr algn="ctr"/>
                      <a:endParaRPr lang="en-US" sz="1400" dirty="0"/>
                    </a:p>
                    <a:p>
                      <a:pPr algn="ctr"/>
                      <a:r>
                        <a:rPr lang="en-US" sz="1400" dirty="0"/>
                        <a:t>×</a:t>
                      </a:r>
                    </a:p>
                    <a:p>
                      <a:pPr algn="ct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123554528"/>
                  </a:ext>
                </a:extLst>
              </a:tr>
              <a:tr h="363645">
                <a:tc>
                  <a:txBody>
                    <a:bodyPr/>
                    <a:lstStyle/>
                    <a:p>
                      <a:r>
                        <a:rPr lang="en-US" sz="1200" dirty="0"/>
                        <a:t>Messages displayed in subscription folder (1/day)</a:t>
                      </a:r>
                    </a:p>
                  </a:txBody>
                  <a:tcPr/>
                </a:tc>
                <a:tc>
                  <a:txBody>
                    <a:bodyPr/>
                    <a:lstStyle/>
                    <a:p>
                      <a:pPr algn="ctr"/>
                      <a:endParaRPr lang="en-US" sz="1400" dirty="0"/>
                    </a:p>
                    <a:p>
                      <a:pPr algn="ctr"/>
                      <a:r>
                        <a:rPr lang="en-US" sz="1400" dirty="0"/>
                        <a:t>√</a:t>
                      </a:r>
                    </a:p>
                  </a:txBody>
                  <a:tcPr/>
                </a:tc>
                <a:tc>
                  <a:txBody>
                    <a:bodyPr/>
                    <a:lstStyle/>
                    <a:p>
                      <a:pPr algn="ctr"/>
                      <a:endParaRPr lang="en-US" sz="1400" dirty="0"/>
                    </a:p>
                    <a:p>
                      <a:pPr algn="ctr"/>
                      <a:r>
                        <a:rPr lang="en-US" sz="14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1914190189"/>
                  </a:ext>
                </a:extLst>
              </a:tr>
              <a:tr h="363645">
                <a:tc>
                  <a:txBody>
                    <a:bodyPr/>
                    <a:lstStyle/>
                    <a:p>
                      <a:r>
                        <a:rPr lang="en-US" sz="1200" dirty="0"/>
                        <a:t>Direct communication with followers</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955389026"/>
                  </a:ext>
                </a:extLst>
              </a:tr>
              <a:tr h="363645">
                <a:tc>
                  <a:txBody>
                    <a:bodyPr/>
                    <a:lstStyle/>
                    <a:p>
                      <a:r>
                        <a:rPr lang="en-US" sz="1200" dirty="0"/>
                        <a:t>Customized</a:t>
                      </a:r>
                      <a:r>
                        <a:rPr lang="en-US" sz="1200" baseline="0" dirty="0"/>
                        <a:t> interactive menu</a:t>
                      </a:r>
                      <a:endParaRPr lang="en-US" sz="12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p>
                      <a:pPr algn="ctr"/>
                      <a:endParaRPr lang="en-US" sz="1400" dirty="0"/>
                    </a:p>
                  </a:txBody>
                  <a:tcPr/>
                </a:tc>
                <a:extLst>
                  <a:ext uri="{0D108BD9-81ED-4DB2-BD59-A6C34878D82A}">
                    <a16:rowId xmlns:a16="http://schemas.microsoft.com/office/drawing/2014/main" val="4220897977"/>
                  </a:ext>
                </a:extLst>
              </a:tr>
              <a:tr h="363645">
                <a:tc>
                  <a:txBody>
                    <a:bodyPr/>
                    <a:lstStyle/>
                    <a:p>
                      <a:r>
                        <a:rPr lang="en-US" sz="1200" dirty="0"/>
                        <a:t>Application, advertisement</a:t>
                      </a:r>
                    </a:p>
                  </a:txBody>
                  <a:tcPr/>
                </a:tc>
                <a:tc>
                  <a:txBody>
                    <a:bodyPr/>
                    <a:lstStyle/>
                    <a:p>
                      <a:pPr algn="ctr"/>
                      <a:r>
                        <a:rPr lang="en-US" sz="1400" dirty="0"/>
                        <a:t>×</a:t>
                      </a:r>
                    </a:p>
                  </a:txBody>
                  <a:tcPr/>
                </a:tc>
                <a:tc>
                  <a:txBody>
                    <a:bodyPr/>
                    <a:lstStyle/>
                    <a:p>
                      <a:pPr algn="ctr"/>
                      <a:r>
                        <a:rPr lang="en-US" sz="1400" dirty="0"/>
                        <a:t>×</a:t>
                      </a:r>
                    </a:p>
                  </a:txBody>
                  <a:tcPr/>
                </a:tc>
                <a:tc>
                  <a:txBody>
                    <a:bodyPr/>
                    <a:lstStyle/>
                    <a:p>
                      <a:pPr algn="ctr"/>
                      <a:r>
                        <a:rPr lang="en-US" sz="14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txBody>
                  <a:tcPr/>
                </a:tc>
                <a:extLst>
                  <a:ext uri="{0D108BD9-81ED-4DB2-BD59-A6C34878D82A}">
                    <a16:rowId xmlns:a16="http://schemas.microsoft.com/office/drawing/2014/main" val="588613833"/>
                  </a:ext>
                </a:extLst>
              </a:tr>
            </a:tbl>
          </a:graphicData>
        </a:graphic>
      </p:graphicFrame>
      <p:sp>
        <p:nvSpPr>
          <p:cNvPr id="9" name="TextBox 8"/>
          <p:cNvSpPr txBox="1"/>
          <p:nvPr/>
        </p:nvSpPr>
        <p:spPr>
          <a:xfrm>
            <a:off x="251521" y="5301208"/>
            <a:ext cx="8703554" cy="1031051"/>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a:defRPr sz="1400"/>
            </a:lvl1pPr>
          </a:lstStyle>
          <a:p>
            <a:pPr>
              <a:spcAft>
                <a:spcPts val="600"/>
              </a:spcAft>
            </a:pPr>
            <a:r>
              <a:rPr lang="en-US" dirty="0"/>
              <a:t>It’s a common practice when companies establish official accounts in “WeChat” to promote their services or monetize customer base by providing “WeChat” permission to place advertisement (on a profit-sharing basis)</a:t>
            </a:r>
          </a:p>
          <a:p>
            <a:pPr>
              <a:spcAft>
                <a:spcPts val="600"/>
              </a:spcAft>
            </a:pPr>
            <a:r>
              <a:rPr lang="en-US" dirty="0"/>
              <a:t>There are 4 types of official accounts. To do advertisement campaigns and receive applications from “WeChat”, </a:t>
            </a:r>
            <a:br>
              <a:rPr lang="en-US" dirty="0"/>
            </a:br>
            <a:r>
              <a:rPr lang="en-US" dirty="0"/>
              <a:t>we need to register a verified service account (already done)</a:t>
            </a:r>
          </a:p>
        </p:txBody>
      </p:sp>
      <p:sp>
        <p:nvSpPr>
          <p:cNvPr id="7"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29</a:t>
            </a:fld>
            <a:endParaRPr lang="ru-RU" dirty="0"/>
          </a:p>
        </p:txBody>
      </p:sp>
    </p:spTree>
    <p:extLst>
      <p:ext uri="{BB962C8B-B14F-4D97-AF65-F5344CB8AC3E}">
        <p14:creationId xmlns:p14="http://schemas.microsoft.com/office/powerpoint/2010/main" val="3095625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dirty="0"/>
              <a:t>1. Investment summary</a:t>
            </a:r>
          </a:p>
        </p:txBody>
      </p:sp>
      <p:sp>
        <p:nvSpPr>
          <p:cNvPr id="3" name="Номер слайда 2"/>
          <p:cNvSpPr>
            <a:spLocks noGrp="1"/>
          </p:cNvSpPr>
          <p:nvPr>
            <p:ph type="sldNum" sz="quarter" idx="12"/>
          </p:nvPr>
        </p:nvSpPr>
        <p:spPr/>
        <p:txBody>
          <a:bodyPr/>
          <a:lstStyle/>
          <a:p>
            <a:fld id="{D7F305DA-160D-498F-B102-A1D8643B4A2C}" type="slidenum">
              <a:rPr lang="ru-RU" smtClean="0"/>
              <a:t>3</a:t>
            </a:fld>
            <a:endParaRPr lang="ru-RU" dirty="0"/>
          </a:p>
        </p:txBody>
      </p:sp>
      <p:sp>
        <p:nvSpPr>
          <p:cNvPr id="4" name="Объект 2"/>
          <p:cNvSpPr txBox="1">
            <a:spLocks/>
          </p:cNvSpPr>
          <p:nvPr/>
        </p:nvSpPr>
        <p:spPr>
          <a:xfrm>
            <a:off x="179389" y="764705"/>
            <a:ext cx="8785224" cy="4536504"/>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None/>
            </a:pPr>
            <a:r>
              <a:rPr lang="en-US" sz="1300" dirty="0"/>
              <a:t>Chinese Money Lending Market is one of the most promising in Asia due to a number of factors:</a:t>
            </a:r>
          </a:p>
          <a:p>
            <a:pPr marL="266700" indent="-266700">
              <a:spcBef>
                <a:spcPts val="0"/>
              </a:spcBef>
              <a:spcAft>
                <a:spcPts val="600"/>
              </a:spcAft>
            </a:pPr>
            <a:r>
              <a:rPr lang="en-US" sz="1300" dirty="0"/>
              <a:t>Huge population: over 1.37Bn with average monthly income of $730 for the employed part, high figure when compared to other Asian markets</a:t>
            </a:r>
          </a:p>
          <a:p>
            <a:pPr marL="266700" indent="-266700">
              <a:spcBef>
                <a:spcPts val="0"/>
              </a:spcBef>
              <a:spcAft>
                <a:spcPts val="600"/>
              </a:spcAft>
            </a:pPr>
            <a:r>
              <a:rPr lang="en-US" sz="1300" dirty="0"/>
              <a:t>Well-developed infrastructure for online business model: bank account penetration at 79%, smartphone penetration at 58%, remote contract signing possible, interest rate cap regulation is not tight</a:t>
            </a:r>
          </a:p>
          <a:p>
            <a:pPr marL="266700" indent="-266700">
              <a:spcBef>
                <a:spcPts val="0"/>
              </a:spcBef>
              <a:spcAft>
                <a:spcPts val="600"/>
              </a:spcAft>
            </a:pPr>
            <a:r>
              <a:rPr lang="en-US" sz="1300" dirty="0"/>
              <a:t>Majority of formal FS players (banks, finance companies) focus on products for upper- and middle-class customer segments (usually with large ticket size and often secured), so a significant portion of population is not covered by formal financial services, especially in Tier 2-4 cities (with total population of 595 </a:t>
            </a:r>
            <a:r>
              <a:rPr lang="en-US" sz="1300" dirty="0" err="1"/>
              <a:t>mln</a:t>
            </a:r>
            <a:r>
              <a:rPr lang="en-US" sz="1300" dirty="0"/>
              <a:t>.)</a:t>
            </a:r>
          </a:p>
          <a:p>
            <a:pPr marL="266700" indent="-266700">
              <a:spcBef>
                <a:spcPts val="0"/>
              </a:spcBef>
              <a:spcAft>
                <a:spcPts val="600"/>
              </a:spcAft>
            </a:pPr>
            <a:r>
              <a:rPr lang="en-US" sz="1300" dirty="0"/>
              <a:t>Regulatory environment allows us to operate in this market with relatively low capital requirements and via a variety of legal setup options</a:t>
            </a:r>
          </a:p>
          <a:p>
            <a:pPr marL="266700" indent="-266700">
              <a:spcBef>
                <a:spcPts val="0"/>
              </a:spcBef>
              <a:spcAft>
                <a:spcPts val="600"/>
              </a:spcAft>
            </a:pPr>
            <a:r>
              <a:rPr lang="en-US" sz="1300" dirty="0"/>
              <a:t>There are several (5-10) competitors who use the same “pure online” business model, but only one company claims to provide loans within 1 hour (“</a:t>
            </a:r>
            <a:r>
              <a:rPr lang="en-US" sz="1300" dirty="0" err="1"/>
              <a:t>CashBus</a:t>
            </a:r>
            <a:r>
              <a:rPr lang="en-US" sz="1300" dirty="0"/>
              <a:t>”). Average Time-to-money (TTM) for other online moneylenders is 1-3 working days</a:t>
            </a:r>
          </a:p>
          <a:p>
            <a:pPr marL="0" indent="0">
              <a:spcBef>
                <a:spcPts val="0"/>
              </a:spcBef>
              <a:spcAft>
                <a:spcPts val="600"/>
              </a:spcAft>
              <a:buNone/>
            </a:pPr>
            <a:r>
              <a:rPr lang="en-US" sz="1300" dirty="0"/>
              <a:t>We believe positive results can be achieved fast</a:t>
            </a:r>
            <a:r>
              <a:rPr lang="ru-RU" sz="1300" dirty="0"/>
              <a:t> </a:t>
            </a:r>
            <a:r>
              <a:rPr lang="en-US" sz="1300" dirty="0"/>
              <a:t>since:</a:t>
            </a:r>
          </a:p>
          <a:p>
            <a:pPr marL="266700" indent="-266700">
              <a:spcBef>
                <a:spcPts val="0"/>
              </a:spcBef>
              <a:spcAft>
                <a:spcPts val="600"/>
              </a:spcAft>
            </a:pPr>
            <a:r>
              <a:rPr lang="en-US" sz="1300" dirty="0"/>
              <a:t>Pure online business model will allow to scale up operations quickly</a:t>
            </a:r>
          </a:p>
          <a:p>
            <a:pPr marL="266700" indent="-266700">
              <a:spcBef>
                <a:spcPts val="0"/>
              </a:spcBef>
              <a:spcAft>
                <a:spcPts val="600"/>
              </a:spcAft>
            </a:pPr>
            <a:r>
              <a:rPr lang="en-US" sz="1300" dirty="0"/>
              <a:t>Risk mitigation via cooperation with several “Big Data” online risk services providers is available for efficient risk management</a:t>
            </a:r>
          </a:p>
          <a:p>
            <a:pPr marL="266700" indent="-266700">
              <a:spcBef>
                <a:spcPts val="0"/>
              </a:spcBef>
              <a:spcAft>
                <a:spcPts val="600"/>
              </a:spcAft>
            </a:pPr>
            <a:r>
              <a:rPr lang="en-US" sz="1300" dirty="0"/>
              <a:t>Even though FB and Google are unavailable in China, there are several similar local marketing resources (WeChat, Baidu, etc.) which allow efficient on-line marketing</a:t>
            </a:r>
          </a:p>
        </p:txBody>
      </p:sp>
      <p:sp>
        <p:nvSpPr>
          <p:cNvPr id="5" name="Прямоугольник 4"/>
          <p:cNvSpPr/>
          <p:nvPr/>
        </p:nvSpPr>
        <p:spPr>
          <a:xfrm>
            <a:off x="190540" y="5517232"/>
            <a:ext cx="8788031"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Chinese lending market is one of the most promising in Asia due to a large portion of </a:t>
            </a:r>
            <a:r>
              <a:rPr lang="en-US" sz="1400" dirty="0" err="1"/>
              <a:t>of</a:t>
            </a:r>
            <a:r>
              <a:rPr lang="en-US" sz="1400" dirty="0"/>
              <a:t> population unpenetrated by formal financial services and undersupply of easily accessed funding</a:t>
            </a:r>
          </a:p>
        </p:txBody>
      </p:sp>
    </p:spTree>
    <p:extLst>
      <p:ext uri="{BB962C8B-B14F-4D97-AF65-F5344CB8AC3E}">
        <p14:creationId xmlns:p14="http://schemas.microsoft.com/office/powerpoint/2010/main" val="11187293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5.6 Search platforms advertisement formats</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317163" y="5815226"/>
            <a:ext cx="8568952" cy="307777"/>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a:defRPr sz="1400"/>
            </a:lvl1pPr>
          </a:lstStyle>
          <a:p>
            <a:r>
              <a:rPr lang="en-US" dirty="0"/>
              <a:t>China search platforms have advertisement formats and price policy very close to those of Google</a:t>
            </a:r>
          </a:p>
        </p:txBody>
      </p:sp>
      <p:pic>
        <p:nvPicPr>
          <p:cNvPr id="3" name="Picture 2"/>
          <p:cNvPicPr>
            <a:picLocks noChangeAspect="1"/>
          </p:cNvPicPr>
          <p:nvPr/>
        </p:nvPicPr>
        <p:blipFill>
          <a:blip r:embed="rId3"/>
          <a:stretch>
            <a:fillRect/>
          </a:stretch>
        </p:blipFill>
        <p:spPr>
          <a:xfrm>
            <a:off x="324949" y="968865"/>
            <a:ext cx="2302336" cy="3218073"/>
          </a:xfrm>
          <a:prstGeom prst="rect">
            <a:avLst/>
          </a:prstGeom>
        </p:spPr>
      </p:pic>
      <p:pic>
        <p:nvPicPr>
          <p:cNvPr id="4" name="Picture 3"/>
          <p:cNvPicPr>
            <a:picLocks noChangeAspect="1"/>
          </p:cNvPicPr>
          <p:nvPr/>
        </p:nvPicPr>
        <p:blipFill>
          <a:blip r:embed="rId4"/>
          <a:stretch>
            <a:fillRect/>
          </a:stretch>
        </p:blipFill>
        <p:spPr>
          <a:xfrm>
            <a:off x="4441552" y="3348543"/>
            <a:ext cx="4037441" cy="2200251"/>
          </a:xfrm>
          <a:prstGeom prst="rect">
            <a:avLst/>
          </a:prstGeom>
        </p:spPr>
      </p:pic>
      <p:sp>
        <p:nvSpPr>
          <p:cNvPr id="5" name="Rectangle 4"/>
          <p:cNvSpPr/>
          <p:nvPr/>
        </p:nvSpPr>
        <p:spPr>
          <a:xfrm>
            <a:off x="4458626" y="3530718"/>
            <a:ext cx="1657975" cy="793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458626" y="2888124"/>
            <a:ext cx="1553630" cy="369332"/>
          </a:xfrm>
          <a:prstGeom prst="rect">
            <a:avLst/>
          </a:prstGeom>
          <a:noFill/>
        </p:spPr>
        <p:txBody>
          <a:bodyPr wrap="none" rtlCol="0">
            <a:spAutoFit/>
          </a:bodyPr>
          <a:lstStyle/>
          <a:p>
            <a:r>
              <a:rPr lang="en-US" dirty="0"/>
              <a:t>“360 </a:t>
            </a:r>
            <a:r>
              <a:rPr lang="en-US" dirty="0" err="1"/>
              <a:t>Haosou</a:t>
            </a:r>
            <a:r>
              <a:rPr lang="en-US" dirty="0"/>
              <a:t>”:</a:t>
            </a:r>
          </a:p>
        </p:txBody>
      </p:sp>
      <p:sp>
        <p:nvSpPr>
          <p:cNvPr id="13" name="TextBox 12"/>
          <p:cNvSpPr txBox="1"/>
          <p:nvPr/>
        </p:nvSpPr>
        <p:spPr>
          <a:xfrm>
            <a:off x="477349" y="620688"/>
            <a:ext cx="971741" cy="369332"/>
          </a:xfrm>
          <a:prstGeom prst="rect">
            <a:avLst/>
          </a:prstGeom>
          <a:noFill/>
        </p:spPr>
        <p:txBody>
          <a:bodyPr wrap="none" rtlCol="0">
            <a:spAutoFit/>
          </a:bodyPr>
          <a:lstStyle/>
          <a:p>
            <a:r>
              <a:rPr lang="en-US" dirty="0"/>
              <a:t>“Baidu”:</a:t>
            </a:r>
          </a:p>
        </p:txBody>
      </p:sp>
      <p:pic>
        <p:nvPicPr>
          <p:cNvPr id="11" name="Picture 10"/>
          <p:cNvPicPr>
            <a:picLocks noChangeAspect="1"/>
          </p:cNvPicPr>
          <p:nvPr/>
        </p:nvPicPr>
        <p:blipFill>
          <a:blip r:embed="rId5"/>
          <a:stretch>
            <a:fillRect/>
          </a:stretch>
        </p:blipFill>
        <p:spPr>
          <a:xfrm>
            <a:off x="4427984" y="1095398"/>
            <a:ext cx="3737610" cy="1792726"/>
          </a:xfrm>
          <a:prstGeom prst="rect">
            <a:avLst/>
          </a:prstGeom>
        </p:spPr>
      </p:pic>
      <p:sp>
        <p:nvSpPr>
          <p:cNvPr id="14" name="Rectangle 13"/>
          <p:cNvSpPr/>
          <p:nvPr/>
        </p:nvSpPr>
        <p:spPr>
          <a:xfrm>
            <a:off x="4502898" y="1449205"/>
            <a:ext cx="1675049" cy="4334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63918" y="968865"/>
            <a:ext cx="1606840" cy="2858033"/>
          </a:xfrm>
          <a:prstGeom prst="rect">
            <a:avLst/>
          </a:prstGeom>
        </p:spPr>
      </p:pic>
      <p:sp>
        <p:nvSpPr>
          <p:cNvPr id="16" name="Rectangle 15"/>
          <p:cNvSpPr/>
          <p:nvPr/>
        </p:nvSpPr>
        <p:spPr>
          <a:xfrm>
            <a:off x="2780991" y="2746778"/>
            <a:ext cx="1455389" cy="796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389833" y="764468"/>
            <a:ext cx="1056700" cy="369332"/>
          </a:xfrm>
          <a:prstGeom prst="rect">
            <a:avLst/>
          </a:prstGeom>
          <a:noFill/>
        </p:spPr>
        <p:txBody>
          <a:bodyPr wrap="none" rtlCol="0">
            <a:spAutoFit/>
          </a:bodyPr>
          <a:lstStyle/>
          <a:p>
            <a:r>
              <a:rPr lang="en-US" dirty="0"/>
              <a:t>“</a:t>
            </a:r>
            <a:r>
              <a:rPr lang="en-US" dirty="0" err="1"/>
              <a:t>SoGou</a:t>
            </a:r>
            <a:r>
              <a:rPr lang="en-US" dirty="0"/>
              <a:t>”:</a:t>
            </a:r>
          </a:p>
        </p:txBody>
      </p:sp>
      <p:sp>
        <p:nvSpPr>
          <p:cNvPr id="18"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30</a:t>
            </a:fld>
            <a:endParaRPr lang="ru-RU" dirty="0"/>
          </a:p>
        </p:txBody>
      </p:sp>
    </p:spTree>
    <p:extLst>
      <p:ext uri="{BB962C8B-B14F-4D97-AF65-F5344CB8AC3E}">
        <p14:creationId xmlns:p14="http://schemas.microsoft.com/office/powerpoint/2010/main" val="1164864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5.7 Content marketing: case study</a:t>
            </a:r>
            <a:endParaRPr lang="ru-RU"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16245907"/>
              </p:ext>
            </p:extLst>
          </p:nvPr>
        </p:nvGraphicFramePr>
        <p:xfrm>
          <a:off x="266610" y="1235968"/>
          <a:ext cx="8640959" cy="1472952"/>
        </p:xfrm>
        <a:graphic>
          <a:graphicData uri="http://schemas.openxmlformats.org/drawingml/2006/table">
            <a:tbl>
              <a:tblPr firstRow="1" bandRow="1">
                <a:tableStyleId>{5C22544A-7EE6-4342-B048-85BDC9FD1C3A}</a:tableStyleId>
              </a:tblPr>
              <a:tblGrid>
                <a:gridCol w="1144673">
                  <a:extLst>
                    <a:ext uri="{9D8B030D-6E8A-4147-A177-3AD203B41FA5}">
                      <a16:colId xmlns:a16="http://schemas.microsoft.com/office/drawing/2014/main" val="2043573151"/>
                    </a:ext>
                  </a:extLst>
                </a:gridCol>
                <a:gridCol w="1079388">
                  <a:extLst>
                    <a:ext uri="{9D8B030D-6E8A-4147-A177-3AD203B41FA5}">
                      <a16:colId xmlns:a16="http://schemas.microsoft.com/office/drawing/2014/main" val="1883017330"/>
                    </a:ext>
                  </a:extLst>
                </a:gridCol>
                <a:gridCol w="848116">
                  <a:extLst>
                    <a:ext uri="{9D8B030D-6E8A-4147-A177-3AD203B41FA5}">
                      <a16:colId xmlns:a16="http://schemas.microsoft.com/office/drawing/2014/main" val="4255519957"/>
                    </a:ext>
                  </a:extLst>
                </a:gridCol>
                <a:gridCol w="848116">
                  <a:extLst>
                    <a:ext uri="{9D8B030D-6E8A-4147-A177-3AD203B41FA5}">
                      <a16:colId xmlns:a16="http://schemas.microsoft.com/office/drawing/2014/main" val="2910351680"/>
                    </a:ext>
                  </a:extLst>
                </a:gridCol>
                <a:gridCol w="2257051">
                  <a:extLst>
                    <a:ext uri="{9D8B030D-6E8A-4147-A177-3AD203B41FA5}">
                      <a16:colId xmlns:a16="http://schemas.microsoft.com/office/drawing/2014/main" val="1278129686"/>
                    </a:ext>
                  </a:extLst>
                </a:gridCol>
                <a:gridCol w="2463615">
                  <a:extLst>
                    <a:ext uri="{9D8B030D-6E8A-4147-A177-3AD203B41FA5}">
                      <a16:colId xmlns:a16="http://schemas.microsoft.com/office/drawing/2014/main" val="4212429950"/>
                    </a:ext>
                  </a:extLst>
                </a:gridCol>
              </a:tblGrid>
              <a:tr h="574580">
                <a:tc>
                  <a:txBody>
                    <a:bodyPr/>
                    <a:lstStyle/>
                    <a:p>
                      <a:r>
                        <a:rPr lang="en-US" sz="1200" dirty="0"/>
                        <a:t>Campaign start date</a:t>
                      </a:r>
                      <a:endParaRPr lang="en-US" sz="1200" baseline="0" dirty="0"/>
                    </a:p>
                  </a:txBody>
                  <a:tcPr/>
                </a:tc>
                <a:tc>
                  <a:txBody>
                    <a:bodyPr/>
                    <a:lstStyle/>
                    <a:p>
                      <a:r>
                        <a:rPr lang="en-US" sz="1200" dirty="0"/>
                        <a:t>Type of activity</a:t>
                      </a:r>
                      <a:endParaRPr lang="ru-RU" sz="1200" dirty="0"/>
                    </a:p>
                  </a:txBody>
                  <a:tcPr/>
                </a:tc>
                <a:tc>
                  <a:txBody>
                    <a:bodyPr/>
                    <a:lstStyle/>
                    <a:p>
                      <a:r>
                        <a:rPr lang="en-US" sz="1200" dirty="0"/>
                        <a:t>Numbers</a:t>
                      </a:r>
                      <a:r>
                        <a:rPr lang="en-US" sz="1200" baseline="0" dirty="0"/>
                        <a:t> of websites</a:t>
                      </a:r>
                      <a:endParaRPr lang="ru-RU" sz="1200" dirty="0"/>
                    </a:p>
                  </a:txBody>
                  <a:tcPr/>
                </a:tc>
                <a:tc>
                  <a:txBody>
                    <a:bodyPr/>
                    <a:lstStyle/>
                    <a:p>
                      <a:r>
                        <a:rPr lang="en-US" sz="1200" dirty="0"/>
                        <a:t>GEO </a:t>
                      </a:r>
                      <a:endParaRPr lang="ru-RU" sz="1200" dirty="0"/>
                    </a:p>
                  </a:txBody>
                  <a:tcPr/>
                </a:tc>
                <a:tc>
                  <a:txBody>
                    <a:bodyPr/>
                    <a:lstStyle/>
                    <a:p>
                      <a:r>
                        <a:rPr lang="en-US" sz="1200" dirty="0"/>
                        <a:t>Web</a:t>
                      </a:r>
                      <a:r>
                        <a:rPr lang="en-US" sz="1200" baseline="0" dirty="0"/>
                        <a:t> site example</a:t>
                      </a:r>
                      <a:endParaRPr lang="ru-RU" sz="1200" dirty="0"/>
                    </a:p>
                  </a:txBody>
                  <a:tcPr/>
                </a:tc>
                <a:tc>
                  <a:txBody>
                    <a:bodyPr/>
                    <a:lstStyle/>
                    <a:p>
                      <a:r>
                        <a:rPr lang="en-US" sz="1200" dirty="0"/>
                        <a:t>Summary</a:t>
                      </a:r>
                      <a:r>
                        <a:rPr lang="en-US" sz="1200" baseline="0" dirty="0"/>
                        <a:t> budget</a:t>
                      </a:r>
                      <a:endParaRPr lang="ru-RU" sz="1200" dirty="0"/>
                    </a:p>
                  </a:txBody>
                  <a:tcPr/>
                </a:tc>
                <a:extLst>
                  <a:ext uri="{0D108BD9-81ED-4DB2-BD59-A6C34878D82A}">
                    <a16:rowId xmlns:a16="http://schemas.microsoft.com/office/drawing/2014/main" val="3014055099"/>
                  </a:ext>
                </a:extLst>
              </a:tr>
              <a:tr h="497400">
                <a:tc>
                  <a:txBody>
                    <a:bodyPr/>
                    <a:lstStyle/>
                    <a:p>
                      <a:r>
                        <a:rPr lang="en-US" sz="1200" dirty="0"/>
                        <a:t>5 August</a:t>
                      </a:r>
                      <a:endParaRPr lang="ru-RU" sz="1200" dirty="0"/>
                    </a:p>
                  </a:txBody>
                  <a:tcPr/>
                </a:tc>
                <a:tc>
                  <a:txBody>
                    <a:bodyPr/>
                    <a:lstStyle/>
                    <a:p>
                      <a:r>
                        <a:rPr lang="en-US" sz="1200" dirty="0"/>
                        <a:t>Advertorials*</a:t>
                      </a:r>
                      <a:endParaRPr lang="ru-RU" sz="1200" dirty="0"/>
                    </a:p>
                  </a:txBody>
                  <a:tcPr/>
                </a:tc>
                <a:tc>
                  <a:txBody>
                    <a:bodyPr/>
                    <a:lstStyle/>
                    <a:p>
                      <a:r>
                        <a:rPr lang="en-US" sz="1200" dirty="0"/>
                        <a:t>22</a:t>
                      </a:r>
                      <a:endParaRPr lang="ru-RU" sz="1200" dirty="0"/>
                    </a:p>
                  </a:txBody>
                  <a:tcPr/>
                </a:tc>
                <a:tc rowSpan="2">
                  <a:txBody>
                    <a:bodyPr/>
                    <a:lstStyle/>
                    <a:p>
                      <a:r>
                        <a:rPr lang="en-US" sz="1200" dirty="0"/>
                        <a:t>Nation wide</a:t>
                      </a:r>
                      <a:endParaRPr lang="ru-RU" sz="1200" dirty="0"/>
                    </a:p>
                  </a:txBody>
                  <a:tcPr/>
                </a:tc>
                <a:tc>
                  <a:txBody>
                    <a:bodyPr/>
                    <a:lstStyle/>
                    <a:p>
                      <a:pPr algn="ctr" fontAlgn="ctr"/>
                      <a:r>
                        <a:rPr lang="en-US" sz="1200" b="0" i="0" u="none" strike="noStrike" dirty="0">
                          <a:solidFill>
                            <a:srgbClr val="000000"/>
                          </a:solidFill>
                          <a:effectLst/>
                          <a:latin typeface="Arial" panose="020B0604020202020204" pitchFamily="34" charset="0"/>
                          <a:hlinkClick r:id="rId2"/>
                        </a:rPr>
                        <a:t>http://info.service.hc360.com</a:t>
                      </a:r>
                      <a:endParaRPr lang="en-US" sz="1200" b="0" i="0" u="none" strike="noStrike" dirty="0">
                        <a:solidFill>
                          <a:srgbClr val="000000"/>
                        </a:solidFill>
                        <a:effectLst/>
                        <a:latin typeface="Arial" panose="020B0604020202020204" pitchFamily="34" charset="0"/>
                      </a:endParaRPr>
                    </a:p>
                  </a:txBody>
                  <a:tcPr marL="7620" marR="7620" marT="7620" marB="0" anchor="ctr"/>
                </a:tc>
                <a:tc rowSpan="2">
                  <a:txBody>
                    <a:bodyPr/>
                    <a:lstStyle/>
                    <a:p>
                      <a:pPr algn="ctr" fontAlgn="ctr"/>
                      <a:r>
                        <a:rPr lang="en-US" sz="1200" b="0" i="0" u="none" strike="noStrike" dirty="0">
                          <a:solidFill>
                            <a:srgbClr val="000000"/>
                          </a:solidFill>
                          <a:effectLst/>
                          <a:latin typeface="Arial" panose="020B0604020202020204" pitchFamily="34" charset="0"/>
                        </a:rPr>
                        <a:t>$ 3 000</a:t>
                      </a:r>
                      <a:br>
                        <a:rPr lang="en-US" sz="1200" b="0" i="0" u="none" strike="noStrike" dirty="0">
                          <a:solidFill>
                            <a:srgbClr val="000000"/>
                          </a:solidFill>
                          <a:effectLst/>
                          <a:latin typeface="Arial" panose="020B0604020202020204" pitchFamily="34" charset="0"/>
                        </a:rPr>
                      </a:br>
                      <a:r>
                        <a:rPr lang="en-US" sz="1200" b="0" i="0" u="none" strike="noStrike" dirty="0">
                          <a:solidFill>
                            <a:srgbClr val="000000"/>
                          </a:solidFill>
                          <a:effectLst/>
                          <a:latin typeface="Arial" panose="020B0604020202020204" pitchFamily="34" charset="0"/>
                        </a:rPr>
                        <a:t>(50% preparation 50% marketing)</a:t>
                      </a:r>
                    </a:p>
                  </a:txBody>
                  <a:tcPr marL="7620" marR="7620" marT="7620" marB="0" anchor="ctr"/>
                </a:tc>
                <a:extLst>
                  <a:ext uri="{0D108BD9-81ED-4DB2-BD59-A6C34878D82A}">
                    <a16:rowId xmlns:a16="http://schemas.microsoft.com/office/drawing/2014/main" val="1461675888"/>
                  </a:ext>
                </a:extLst>
              </a:tr>
              <a:tr h="335472">
                <a:tc>
                  <a:txBody>
                    <a:bodyPr/>
                    <a:lstStyle/>
                    <a:p>
                      <a:r>
                        <a:rPr lang="en-US" sz="1200" dirty="0"/>
                        <a:t>5 August </a:t>
                      </a:r>
                      <a:endParaRPr lang="ru-RU" sz="1200" dirty="0"/>
                    </a:p>
                  </a:txBody>
                  <a:tcPr/>
                </a:tc>
                <a:tc>
                  <a:txBody>
                    <a:bodyPr/>
                    <a:lstStyle/>
                    <a:p>
                      <a:r>
                        <a:rPr lang="en-US" sz="1200" dirty="0"/>
                        <a:t>Posts**</a:t>
                      </a:r>
                      <a:endParaRPr lang="ru-RU" sz="1200" dirty="0"/>
                    </a:p>
                  </a:txBody>
                  <a:tcPr/>
                </a:tc>
                <a:tc>
                  <a:txBody>
                    <a:bodyPr/>
                    <a:lstStyle/>
                    <a:p>
                      <a:r>
                        <a:rPr lang="en-US" sz="1200" dirty="0"/>
                        <a:t>13</a:t>
                      </a:r>
                      <a:endParaRPr lang="ru-RU" sz="1200" dirty="0"/>
                    </a:p>
                  </a:txBody>
                  <a:tcPr/>
                </a:tc>
                <a:tc vMerge="1">
                  <a:txBody>
                    <a:bodyPr/>
                    <a:lstStyle/>
                    <a:p>
                      <a:endParaRPr lang="ru-RU" sz="1200" dirty="0"/>
                    </a:p>
                  </a:txBody>
                  <a:tcPr/>
                </a:tc>
                <a:tc>
                  <a:txBody>
                    <a:bodyPr/>
                    <a:lstStyle/>
                    <a:p>
                      <a:pPr algn="ctr" fontAlgn="t"/>
                      <a:r>
                        <a:rPr lang="en-US" sz="1200" b="0" i="0" u="sng" strike="noStrike" dirty="0">
                          <a:solidFill>
                            <a:srgbClr val="000000"/>
                          </a:solidFill>
                          <a:effectLst/>
                          <a:latin typeface="Arial" panose="020B0604020202020204" pitchFamily="34" charset="0"/>
                        </a:rPr>
                        <a:t>http://q.163.com/zhcaij</a:t>
                      </a:r>
                    </a:p>
                  </a:txBody>
                  <a:tcPr marL="7620" marR="7620" marT="7620" marB="0"/>
                </a:tc>
                <a:tc vMerge="1">
                  <a:txBody>
                    <a:bodyPr/>
                    <a:lstStyle/>
                    <a:p>
                      <a:pPr algn="ctr" fontAlgn="t"/>
                      <a:endParaRPr lang="en-US" sz="1200" b="0" i="0" u="sng" strike="noStrike" dirty="0">
                        <a:solidFill>
                          <a:srgbClr val="000000"/>
                        </a:solidFill>
                        <a:effectLst/>
                        <a:latin typeface="Arial" panose="020B0604020202020204" pitchFamily="34" charset="0"/>
                      </a:endParaRPr>
                    </a:p>
                  </a:txBody>
                  <a:tcPr marL="7620" marR="7620" marT="7620" marB="0"/>
                </a:tc>
                <a:extLst>
                  <a:ext uri="{0D108BD9-81ED-4DB2-BD59-A6C34878D82A}">
                    <a16:rowId xmlns:a16="http://schemas.microsoft.com/office/drawing/2014/main" val="1736822677"/>
                  </a:ext>
                </a:extLst>
              </a:tr>
            </a:tbl>
          </a:graphicData>
        </a:graphic>
      </p:graphicFrame>
      <p:sp>
        <p:nvSpPr>
          <p:cNvPr id="4" name="Slide Number Placeholder 3"/>
          <p:cNvSpPr>
            <a:spLocks noGrp="1"/>
          </p:cNvSpPr>
          <p:nvPr>
            <p:ph type="sldNum" sz="quarter" idx="12"/>
          </p:nvPr>
        </p:nvSpPr>
        <p:spPr/>
        <p:txBody>
          <a:bodyPr/>
          <a:lstStyle/>
          <a:p>
            <a:fld id="{D7F305DA-160D-498F-B102-A1D8643B4A2C}" type="slidenum">
              <a:rPr lang="ru-RU" smtClean="0"/>
              <a:t>31</a:t>
            </a:fld>
            <a:endParaRPr lang="ru-RU"/>
          </a:p>
        </p:txBody>
      </p:sp>
      <p:sp>
        <p:nvSpPr>
          <p:cNvPr id="6" name="TextBox 5"/>
          <p:cNvSpPr txBox="1"/>
          <p:nvPr/>
        </p:nvSpPr>
        <p:spPr>
          <a:xfrm>
            <a:off x="266610" y="6423030"/>
            <a:ext cx="5314275" cy="338554"/>
          </a:xfrm>
          <a:prstGeom prst="rect">
            <a:avLst/>
          </a:prstGeom>
          <a:noFill/>
        </p:spPr>
        <p:txBody>
          <a:bodyPr wrap="none" rtlCol="0">
            <a:spAutoFit/>
          </a:bodyPr>
          <a:lstStyle/>
          <a:p>
            <a:r>
              <a:rPr lang="en-US" sz="800" dirty="0"/>
              <a:t>* Advertorial – advertisement giving information about a product in the style of an editorial or objective journalistic article</a:t>
            </a:r>
          </a:p>
          <a:p>
            <a:r>
              <a:rPr lang="en-US" sz="800" dirty="0"/>
              <a:t>** Post – short promo post about our product and company (restriction 5000 letters)</a:t>
            </a:r>
            <a:endParaRPr lang="ru-RU" sz="800" dirty="0"/>
          </a:p>
        </p:txBody>
      </p:sp>
      <p:sp>
        <p:nvSpPr>
          <p:cNvPr id="7" name="TextBox 6"/>
          <p:cNvSpPr txBox="1"/>
          <p:nvPr/>
        </p:nvSpPr>
        <p:spPr>
          <a:xfrm>
            <a:off x="234881" y="2947029"/>
            <a:ext cx="1611852" cy="338554"/>
          </a:xfrm>
          <a:prstGeom prst="rect">
            <a:avLst/>
          </a:prstGeom>
          <a:noFill/>
        </p:spPr>
        <p:txBody>
          <a:bodyPr wrap="none" rtlCol="0">
            <a:spAutoFit/>
          </a:bodyPr>
          <a:lstStyle/>
          <a:p>
            <a:r>
              <a:rPr lang="en-US" sz="1600" dirty="0"/>
              <a:t>Campaign results</a:t>
            </a:r>
            <a:endParaRPr lang="ru-RU" sz="1600" dirty="0"/>
          </a:p>
        </p:txBody>
      </p:sp>
      <p:sp>
        <p:nvSpPr>
          <p:cNvPr id="9" name="TextBox 8"/>
          <p:cNvSpPr txBox="1"/>
          <p:nvPr/>
        </p:nvSpPr>
        <p:spPr>
          <a:xfrm>
            <a:off x="234881" y="658420"/>
            <a:ext cx="8672688" cy="800219"/>
          </a:xfrm>
          <a:prstGeom prst="rect">
            <a:avLst/>
          </a:prstGeom>
          <a:noFill/>
        </p:spPr>
        <p:txBody>
          <a:bodyPr wrap="square" rtlCol="0">
            <a:spAutoFit/>
          </a:bodyPr>
          <a:lstStyle/>
          <a:p>
            <a:r>
              <a:rPr lang="en-US" sz="1400" dirty="0"/>
              <a:t>In order to get preliminary market information, we conducted test marketing campaign with the help of a local marketing agency; campaign duration was 1 month (05.08.2016 – 05.09.2016)</a:t>
            </a:r>
          </a:p>
          <a:p>
            <a:endParaRPr lang="ru-RU" dirty="0"/>
          </a:p>
        </p:txBody>
      </p:sp>
      <p:graphicFrame>
        <p:nvGraphicFramePr>
          <p:cNvPr id="10" name="Table 9"/>
          <p:cNvGraphicFramePr>
            <a:graphicFrameLocks noGrp="1"/>
          </p:cNvGraphicFramePr>
          <p:nvPr>
            <p:extLst>
              <p:ext uri="{D42A27DB-BD31-4B8C-83A1-F6EECF244321}">
                <p14:modId xmlns:p14="http://schemas.microsoft.com/office/powerpoint/2010/main" val="1948674105"/>
              </p:ext>
            </p:extLst>
          </p:nvPr>
        </p:nvGraphicFramePr>
        <p:xfrm>
          <a:off x="266609" y="3356992"/>
          <a:ext cx="4395025" cy="2415160"/>
        </p:xfrm>
        <a:graphic>
          <a:graphicData uri="http://schemas.openxmlformats.org/drawingml/2006/table">
            <a:tbl>
              <a:tblPr/>
              <a:tblGrid>
                <a:gridCol w="1699112">
                  <a:extLst>
                    <a:ext uri="{9D8B030D-6E8A-4147-A177-3AD203B41FA5}">
                      <a16:colId xmlns:a16="http://schemas.microsoft.com/office/drawing/2014/main" val="556189702"/>
                    </a:ext>
                  </a:extLst>
                </a:gridCol>
                <a:gridCol w="1373065">
                  <a:extLst>
                    <a:ext uri="{9D8B030D-6E8A-4147-A177-3AD203B41FA5}">
                      <a16:colId xmlns:a16="http://schemas.microsoft.com/office/drawing/2014/main" val="1206920393"/>
                    </a:ext>
                  </a:extLst>
                </a:gridCol>
                <a:gridCol w="1322848">
                  <a:extLst>
                    <a:ext uri="{9D8B030D-6E8A-4147-A177-3AD203B41FA5}">
                      <a16:colId xmlns:a16="http://schemas.microsoft.com/office/drawing/2014/main" val="3578642647"/>
                    </a:ext>
                  </a:extLst>
                </a:gridCol>
              </a:tblGrid>
              <a:tr h="292177">
                <a:tc>
                  <a:txBody>
                    <a:bodyPr/>
                    <a:lstStyle/>
                    <a:p>
                      <a:pPr algn="ctr" rtl="0" fontAlgn="ctr"/>
                      <a:r>
                        <a:rPr lang="en-US" sz="1100" b="0" i="0" u="none" strike="noStrike" dirty="0">
                          <a:solidFill>
                            <a:srgbClr val="000000"/>
                          </a:solidFill>
                          <a:effectLst/>
                          <a:latin typeface="Calibri" panose="020F0502020204030204" pitchFamily="34" charset="0"/>
                        </a:rPr>
                        <a:t>Parameter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ctr"/>
                      <a:r>
                        <a:rPr lang="en-US" sz="1100" b="0" i="0" u="none" strike="noStrike" dirty="0">
                          <a:solidFill>
                            <a:srgbClr val="000000"/>
                          </a:solidFill>
                          <a:effectLst/>
                          <a:latin typeface="Calibri" panose="020F0502020204030204" pitchFamily="34" charset="0"/>
                        </a:rPr>
                        <a:t>Fact</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ctr"/>
                      <a:r>
                        <a:rPr lang="en-US" sz="1100" b="0" i="0" u="none" strike="noStrike" dirty="0">
                          <a:solidFill>
                            <a:srgbClr val="000000"/>
                          </a:solidFill>
                          <a:effectLst/>
                          <a:latin typeface="Calibri" panose="020F0502020204030204" pitchFamily="34" charset="0"/>
                        </a:rPr>
                        <a:t>CR %</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577647452"/>
                  </a:ext>
                </a:extLst>
              </a:tr>
              <a:tr h="292177">
                <a:tc>
                  <a:txBody>
                    <a:bodyPr/>
                    <a:lstStyle/>
                    <a:p>
                      <a:pPr algn="ctr" rtl="0" fontAlgn="ctr"/>
                      <a:r>
                        <a:rPr lang="en-US" sz="1100" b="0" i="0" u="none" strike="noStrike" dirty="0">
                          <a:solidFill>
                            <a:srgbClr val="000000"/>
                          </a:solidFill>
                          <a:effectLst/>
                          <a:latin typeface="Calibri" panose="020F0502020204030204" pitchFamily="34" charset="0"/>
                        </a:rPr>
                        <a:t>Visits (clicks)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Calibri" panose="020F0502020204030204" pitchFamily="34" charset="0"/>
                        </a:rPr>
                        <a:t>58 178</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9614107"/>
                  </a:ext>
                </a:extLst>
              </a:tr>
              <a:tr h="328663">
                <a:tc>
                  <a:txBody>
                    <a:bodyPr/>
                    <a:lstStyle/>
                    <a:p>
                      <a:pPr algn="ctr" rtl="0" fontAlgn="ctr"/>
                      <a:r>
                        <a:rPr lang="en-US" sz="1100" b="0" i="0" u="none" strike="noStrike" dirty="0">
                          <a:solidFill>
                            <a:srgbClr val="000000"/>
                          </a:solidFill>
                          <a:effectLst/>
                          <a:latin typeface="Calibri" panose="020F0502020204030204" pitchFamily="34" charset="0"/>
                        </a:rPr>
                        <a:t>Short</a:t>
                      </a:r>
                      <a:r>
                        <a:rPr lang="en-US" sz="1100" b="0" i="0" u="none" strike="noStrike" baseline="0" dirty="0">
                          <a:solidFill>
                            <a:srgbClr val="000000"/>
                          </a:solidFill>
                          <a:effectLst/>
                          <a:latin typeface="Calibri" panose="020F0502020204030204" pitchFamily="34" charset="0"/>
                        </a:rPr>
                        <a:t> apps </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Calibri" panose="020F0502020204030204" pitchFamily="34" charset="0"/>
                        </a:rPr>
                        <a:t>42 482</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Calibri" panose="020F0502020204030204" pitchFamily="34" charset="0"/>
                        </a:rPr>
                        <a:t>73% </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758457"/>
                  </a:ext>
                </a:extLst>
              </a:tr>
              <a:tr h="328663">
                <a:tc>
                  <a:txBody>
                    <a:bodyPr/>
                    <a:lstStyle/>
                    <a:p>
                      <a:pPr algn="ctr" rtl="0" fontAlgn="ctr"/>
                      <a:r>
                        <a:rPr lang="en-US" sz="1100" b="0" i="0" u="none" strike="noStrike" dirty="0" err="1">
                          <a:solidFill>
                            <a:srgbClr val="000000"/>
                          </a:solidFill>
                          <a:effectLst/>
                          <a:latin typeface="Calibri" panose="020F0502020204030204" pitchFamily="34" charset="0"/>
                        </a:rPr>
                        <a:t>Long</a:t>
                      </a:r>
                      <a:r>
                        <a:rPr lang="en-US" sz="1100" b="0" i="0" u="none" strike="noStrike" baseline="0" dirty="0" err="1">
                          <a:solidFill>
                            <a:srgbClr val="000000"/>
                          </a:solidFill>
                          <a:effectLst/>
                          <a:latin typeface="Calibri" panose="020F0502020204030204" pitchFamily="34" charset="0"/>
                        </a:rPr>
                        <a:t>Apps</a:t>
                      </a:r>
                      <a:r>
                        <a:rPr lang="en-US" sz="1100" b="0" i="0" u="none" strike="noStrike" baseline="0" dirty="0">
                          <a:solidFill>
                            <a:srgbClr val="000000"/>
                          </a:solidFill>
                          <a:effectLst/>
                          <a:latin typeface="Calibri" panose="020F0502020204030204" pitchFamily="34" charset="0"/>
                        </a:rPr>
                        <a:t> </a:t>
                      </a:r>
                      <a:br>
                        <a:rPr lang="en-US" sz="1100" b="0" i="0" u="none" strike="noStrike" baseline="0" dirty="0">
                          <a:solidFill>
                            <a:srgbClr val="000000"/>
                          </a:solidFill>
                          <a:effectLst/>
                          <a:latin typeface="Calibri" panose="020F0502020204030204" pitchFamily="34" charset="0"/>
                        </a:rPr>
                      </a:br>
                      <a:r>
                        <a:rPr lang="en-US" sz="1100" b="0" i="0" u="none" strike="noStrike" baseline="0" dirty="0">
                          <a:solidFill>
                            <a:srgbClr val="000000"/>
                          </a:solidFill>
                          <a:effectLst/>
                          <a:latin typeface="Calibri" panose="020F0502020204030204" pitchFamily="34" charset="0"/>
                        </a:rPr>
                        <a:t>(completed web application)</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Calibri" panose="020F0502020204030204" pitchFamily="34" charset="0"/>
                        </a:rPr>
                        <a:t>17 117</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Calibri" panose="020F0502020204030204" pitchFamily="34" charset="0"/>
                        </a:rPr>
                        <a:t>40%</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9970357"/>
                  </a:ext>
                </a:extLst>
              </a:tr>
              <a:tr h="328663">
                <a:tc>
                  <a:txBody>
                    <a:bodyPr/>
                    <a:lstStyle/>
                    <a:p>
                      <a:pPr algn="ctr" rtl="0" fontAlgn="ctr"/>
                      <a:r>
                        <a:rPr lang="en-US" sz="1100" b="0" i="0" u="none" strike="noStrike" dirty="0">
                          <a:solidFill>
                            <a:srgbClr val="000000"/>
                          </a:solidFill>
                          <a:effectLst/>
                          <a:latin typeface="Calibri" panose="020F0502020204030204" pitchFamily="34" charset="0"/>
                        </a:rPr>
                        <a:t>Success</a:t>
                      </a:r>
                      <a:r>
                        <a:rPr lang="en-US" sz="1100" b="0" i="0" u="none" strike="noStrike" baseline="0" dirty="0">
                          <a:solidFill>
                            <a:srgbClr val="000000"/>
                          </a:solidFill>
                          <a:effectLst/>
                          <a:latin typeface="Calibri" panose="020F0502020204030204" pitchFamily="34" charset="0"/>
                        </a:rPr>
                        <a:t>ful apps</a:t>
                      </a:r>
                      <a:br>
                        <a:rPr lang="en-US" sz="1100" b="0" i="0" u="none" strike="noStrike" baseline="0" dirty="0">
                          <a:solidFill>
                            <a:srgbClr val="000000"/>
                          </a:solidFill>
                          <a:effectLst/>
                          <a:latin typeface="Calibri" panose="020F0502020204030204" pitchFamily="34" charset="0"/>
                        </a:rPr>
                      </a:br>
                      <a:r>
                        <a:rPr lang="en-US" sz="1100" b="0" i="0" u="none" strike="noStrike" baseline="0" dirty="0">
                          <a:solidFill>
                            <a:srgbClr val="000000"/>
                          </a:solidFill>
                          <a:effectLst/>
                          <a:latin typeface="Calibri" panose="020F0502020204030204" pitchFamily="34" charset="0"/>
                        </a:rPr>
                        <a:t>(filters passed)</a:t>
                      </a:r>
                      <a:endParaRPr lang="en-U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Calibri" panose="020F0502020204030204" pitchFamily="34" charset="0"/>
                        </a:rPr>
                        <a:t>11 291</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Calibri" panose="020F0502020204030204" pitchFamily="34" charset="0"/>
                        </a:rPr>
                        <a:t>65%</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94295496"/>
                  </a:ext>
                </a:extLst>
              </a:tr>
              <a:tr h="328663">
                <a:tc>
                  <a:txBody>
                    <a:bodyPr/>
                    <a:lstStyle/>
                    <a:p>
                      <a:pPr algn="ctr" rtl="0" fontAlgn="ctr"/>
                      <a:r>
                        <a:rPr lang="en-US" sz="1100" b="0" i="0" u="none" strike="noStrike" dirty="0">
                          <a:solidFill>
                            <a:srgbClr val="000000"/>
                          </a:solidFill>
                          <a:effectLst/>
                          <a:latin typeface="Calibri" panose="020F0502020204030204" pitchFamily="34" charset="0"/>
                        </a:rPr>
                        <a:t>Geo filters passed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sz="1100" b="0" i="0" u="none" strike="noStrike" dirty="0">
                          <a:solidFill>
                            <a:srgbClr val="000000"/>
                          </a:solidFill>
                          <a:effectLst/>
                          <a:latin typeface="Calibri" panose="020F0502020204030204" pitchFamily="34" charset="0"/>
                        </a:rPr>
                        <a:t>565</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5%</a:t>
                      </a: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8422239"/>
                  </a:ext>
                </a:extLst>
              </a:tr>
              <a:tr h="472970">
                <a:tc>
                  <a:txBody>
                    <a:bodyPr/>
                    <a:lstStyle/>
                    <a:p>
                      <a:pPr algn="ctr" rtl="0" fontAlgn="ctr"/>
                      <a:r>
                        <a:rPr lang="en-US" sz="1100" b="0" i="0" u="none" strike="noStrike" dirty="0">
                          <a:solidFill>
                            <a:srgbClr val="000000"/>
                          </a:solidFill>
                          <a:effectLst/>
                          <a:latin typeface="Calibri" panose="020F0502020204030204" pitchFamily="34" charset="0"/>
                        </a:rPr>
                        <a:t>Loan disbursed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21</a:t>
                      </a:r>
                      <a:endParaRPr lang="ru-RU" sz="1100" b="0" i="0" u="none" strike="noStrike" dirty="0">
                        <a:solidFill>
                          <a:srgbClr val="000000"/>
                        </a:solidFill>
                        <a:effectLst/>
                        <a:latin typeface="Calibri" panose="020F0502020204030204" pitchFamily="34" charset="0"/>
                      </a:endParaRPr>
                    </a:p>
                    <a:p>
                      <a:pPr algn="ctr" rtl="0" fontAlgn="ct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rPr>
                        <a:t>3,7% (0,18% from successful apps)</a:t>
                      </a:r>
                      <a:endParaRPr lang="ru-RU" sz="1100" b="0" i="0" u="none" strike="noStrike" dirty="0">
                        <a:solidFill>
                          <a:srgbClr val="000000"/>
                        </a:solidFill>
                        <a:effectLst/>
                        <a:latin typeface="Calibri" panose="020F0502020204030204" pitchFamily="34" charset="0"/>
                      </a:endParaRPr>
                    </a:p>
                    <a:p>
                      <a:pPr algn="ctr" rtl="0" fontAlgn="ctr"/>
                      <a:endParaRPr lang="ru-RU" sz="1100" b="0" i="0" u="none" strike="noStrike" dirty="0">
                        <a:solidFill>
                          <a:srgbClr val="000000"/>
                        </a:solidFill>
                        <a:effectLst/>
                        <a:latin typeface="Calibri" panose="020F050202020403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4057711"/>
                  </a:ext>
                </a:extLst>
              </a:tr>
            </a:tbl>
          </a:graphicData>
        </a:graphic>
      </p:graphicFrame>
      <p:sp>
        <p:nvSpPr>
          <p:cNvPr id="12" name="TextBox 11"/>
          <p:cNvSpPr txBox="1"/>
          <p:nvPr/>
        </p:nvSpPr>
        <p:spPr>
          <a:xfrm>
            <a:off x="4737355" y="2942001"/>
            <a:ext cx="2628348" cy="338554"/>
          </a:xfrm>
          <a:prstGeom prst="rect">
            <a:avLst/>
          </a:prstGeom>
          <a:noFill/>
        </p:spPr>
        <p:txBody>
          <a:bodyPr wrap="none" rtlCol="0">
            <a:spAutoFit/>
          </a:bodyPr>
          <a:lstStyle/>
          <a:p>
            <a:r>
              <a:rPr lang="en-US" sz="1600" dirty="0"/>
              <a:t>Applications received per day</a:t>
            </a:r>
            <a:endParaRPr lang="ru-RU" sz="1600" dirty="0"/>
          </a:p>
        </p:txBody>
      </p:sp>
      <p:sp>
        <p:nvSpPr>
          <p:cNvPr id="13" name="TextBox 9"/>
          <p:cNvSpPr txBox="1"/>
          <p:nvPr/>
        </p:nvSpPr>
        <p:spPr>
          <a:xfrm>
            <a:off x="266609" y="5839532"/>
            <a:ext cx="8720475" cy="523220"/>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dirty="0"/>
              <a:t>Our test demonstrated that content marketing is one of the viable channels in China digital space, with low acquisition cost (in this test estimated to be around $6/loan if geo filters are removed (leading to 60% area coverage)</a:t>
            </a:r>
            <a:endParaRPr lang="en-US" sz="1400" b="1" dirty="0"/>
          </a:p>
        </p:txBody>
      </p:sp>
      <p:graphicFrame>
        <p:nvGraphicFramePr>
          <p:cNvPr id="14" name="Chart 13"/>
          <p:cNvGraphicFramePr>
            <a:graphicFrameLocks/>
          </p:cNvGraphicFramePr>
          <p:nvPr>
            <p:extLst>
              <p:ext uri="{D42A27DB-BD31-4B8C-83A1-F6EECF244321}">
                <p14:modId xmlns:p14="http://schemas.microsoft.com/office/powerpoint/2010/main" val="1430454957"/>
              </p:ext>
            </p:extLst>
          </p:nvPr>
        </p:nvGraphicFramePr>
        <p:xfrm>
          <a:off x="4701289" y="3340833"/>
          <a:ext cx="4399670" cy="249367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140579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5.8 Sales funnel projections*</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251520" y="5229200"/>
            <a:ext cx="8640960" cy="954107"/>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a:defRPr sz="1400"/>
            </a:lvl1pPr>
          </a:lstStyle>
          <a:p>
            <a:r>
              <a:rPr lang="en-US" dirty="0"/>
              <a:t>At the p2p stage, we are going to use content marketing (advertorials and posts). After signing agreement with the Trust company, we will add traditional digital sales channels and advertisement tools based on CPC pricing model.</a:t>
            </a:r>
          </a:p>
          <a:p>
            <a:r>
              <a:rPr lang="en-US" dirty="0"/>
              <a:t>We expect acquisition cost decrease from $20 per loan in 2016 to $15 in 2021 due to advancement of our digital sales expertise and increased customer awareness of our brand</a:t>
            </a:r>
          </a:p>
        </p:txBody>
      </p:sp>
      <p:sp>
        <p:nvSpPr>
          <p:cNvPr id="11"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32</a:t>
            </a:fld>
            <a:endParaRPr lang="ru-RU"/>
          </a:p>
        </p:txBody>
      </p:sp>
      <p:graphicFrame>
        <p:nvGraphicFramePr>
          <p:cNvPr id="8" name="Table 7"/>
          <p:cNvGraphicFramePr>
            <a:graphicFrameLocks noGrp="1"/>
          </p:cNvGraphicFramePr>
          <p:nvPr>
            <p:extLst>
              <p:ext uri="{D42A27DB-BD31-4B8C-83A1-F6EECF244321}">
                <p14:modId xmlns:p14="http://schemas.microsoft.com/office/powerpoint/2010/main" val="2272205846"/>
              </p:ext>
            </p:extLst>
          </p:nvPr>
        </p:nvGraphicFramePr>
        <p:xfrm>
          <a:off x="321922" y="898901"/>
          <a:ext cx="8216081" cy="3319319"/>
        </p:xfrm>
        <a:graphic>
          <a:graphicData uri="http://schemas.openxmlformats.org/drawingml/2006/table">
            <a:tbl>
              <a:tblPr>
                <a:tableStyleId>{2D5ABB26-0587-4C30-8999-92F81FD0307C}</a:tableStyleId>
              </a:tblPr>
              <a:tblGrid>
                <a:gridCol w="2194556">
                  <a:extLst>
                    <a:ext uri="{9D8B030D-6E8A-4147-A177-3AD203B41FA5}">
                      <a16:colId xmlns:a16="http://schemas.microsoft.com/office/drawing/2014/main" val="62900806"/>
                    </a:ext>
                  </a:extLst>
                </a:gridCol>
                <a:gridCol w="1629037">
                  <a:extLst>
                    <a:ext uri="{9D8B030D-6E8A-4147-A177-3AD203B41FA5}">
                      <a16:colId xmlns:a16="http://schemas.microsoft.com/office/drawing/2014/main" val="947992952"/>
                    </a:ext>
                  </a:extLst>
                </a:gridCol>
                <a:gridCol w="1512168">
                  <a:extLst>
                    <a:ext uri="{9D8B030D-6E8A-4147-A177-3AD203B41FA5}">
                      <a16:colId xmlns:a16="http://schemas.microsoft.com/office/drawing/2014/main" val="1195061106"/>
                    </a:ext>
                  </a:extLst>
                </a:gridCol>
                <a:gridCol w="1584176">
                  <a:extLst>
                    <a:ext uri="{9D8B030D-6E8A-4147-A177-3AD203B41FA5}">
                      <a16:colId xmlns:a16="http://schemas.microsoft.com/office/drawing/2014/main" val="344787056"/>
                    </a:ext>
                  </a:extLst>
                </a:gridCol>
                <a:gridCol w="1296144">
                  <a:extLst>
                    <a:ext uri="{9D8B030D-6E8A-4147-A177-3AD203B41FA5}">
                      <a16:colId xmlns:a16="http://schemas.microsoft.com/office/drawing/2014/main" val="2243529689"/>
                    </a:ext>
                  </a:extLst>
                </a:gridCol>
              </a:tblGrid>
              <a:tr h="333037">
                <a:tc>
                  <a:txBody>
                    <a:bodyPr/>
                    <a:lstStyle/>
                    <a:p>
                      <a:pPr algn="l" fontAlgn="b"/>
                      <a:endParaRPr lang="en-US" sz="1600" b="0" i="0" u="none" strike="noStrike" dirty="0">
                        <a:solidFill>
                          <a:srgbClr val="000000"/>
                        </a:solidFill>
                        <a:effectLst/>
                        <a:latin typeface="Calibri" panose="020F0502020204030204" pitchFamily="34" charset="0"/>
                      </a:endParaRPr>
                    </a:p>
                  </a:txBody>
                  <a:tcPr marL="6350" marR="6350" marT="635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Baidu</a:t>
                      </a:r>
                      <a:endParaRPr lang="en-US" sz="16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a:effectLst/>
                        </a:rPr>
                        <a:t>SoGou, </a:t>
                      </a:r>
                      <a:r>
                        <a:rPr lang="en-US" sz="1600" u="none" strike="noStrike" dirty="0">
                          <a:effectLst/>
                        </a:rPr>
                        <a:t>360Haosou</a:t>
                      </a:r>
                      <a:endParaRPr lang="en-US" sz="16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WeChat</a:t>
                      </a:r>
                      <a:endParaRPr lang="en-US" sz="1600" b="1"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Content marketing</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6004994"/>
                  </a:ext>
                </a:extLst>
              </a:tr>
              <a:tr h="333037">
                <a:tc>
                  <a:txBody>
                    <a:bodyPr/>
                    <a:lstStyle/>
                    <a:p>
                      <a:pPr algn="l" fontAlgn="b"/>
                      <a:r>
                        <a:rPr lang="en-US" sz="1600" u="none" strike="noStrike" dirty="0">
                          <a:effectLst/>
                        </a:rPr>
                        <a:t>Visits (clicks)</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$0.6</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$0.45</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$0.25</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$0.1**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60118403"/>
                  </a:ext>
                </a:extLst>
              </a:tr>
              <a:tr h="333037">
                <a:tc>
                  <a:txBody>
                    <a:bodyPr/>
                    <a:lstStyle/>
                    <a:p>
                      <a:pPr algn="l" fontAlgn="b"/>
                      <a:r>
                        <a:rPr lang="en-US" sz="1600" u="none" strike="noStrike" dirty="0">
                          <a:effectLst/>
                        </a:rPr>
                        <a:t>Long</a:t>
                      </a:r>
                      <a:r>
                        <a:rPr lang="en-US" sz="1600" u="none" strike="noStrike" baseline="0" dirty="0">
                          <a:effectLst/>
                        </a:rPr>
                        <a:t> app (completed web apps)</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10%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8%</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5%</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5%</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2622714"/>
                  </a:ext>
                </a:extLst>
              </a:tr>
              <a:tr h="333037">
                <a:tc>
                  <a:txBody>
                    <a:bodyPr/>
                    <a:lstStyle/>
                    <a:p>
                      <a:pPr algn="l" fontAlgn="b"/>
                      <a:r>
                        <a:rPr lang="en-US" sz="1600" b="0" i="0" u="none" strike="noStrike" dirty="0" err="1">
                          <a:solidFill>
                            <a:srgbClr val="000000"/>
                          </a:solidFill>
                          <a:effectLst/>
                          <a:latin typeface="Calibri" panose="020F0502020204030204" pitchFamily="34" charset="0"/>
                        </a:rPr>
                        <a:t>Autochecks</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90%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90%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90%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60%</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1518054"/>
                  </a:ext>
                </a:extLst>
              </a:tr>
              <a:tr h="333037">
                <a:tc>
                  <a:txBody>
                    <a:bodyPr/>
                    <a:lstStyle/>
                    <a:p>
                      <a:pPr algn="l" fontAlgn="b"/>
                      <a:r>
                        <a:rPr lang="en-US" sz="1600" u="none" strike="noStrike" dirty="0">
                          <a:effectLst/>
                        </a:rPr>
                        <a:t>Cell phone check passed</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80%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80%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80%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80%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6386202"/>
                  </a:ext>
                </a:extLst>
              </a:tr>
              <a:tr h="333037">
                <a:tc>
                  <a:txBody>
                    <a:bodyPr/>
                    <a:lstStyle/>
                    <a:p>
                      <a:pPr algn="l" fontAlgn="b"/>
                      <a:r>
                        <a:rPr lang="en-US" sz="1600" u="none" strike="noStrike" dirty="0">
                          <a:effectLst/>
                        </a:rPr>
                        <a:t>Antifraud check</a:t>
                      </a:r>
                      <a:r>
                        <a:rPr lang="en-US" sz="1600" u="none" strike="noStrike" baseline="0" dirty="0">
                          <a:effectLst/>
                        </a:rPr>
                        <a:t> passed</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60%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60%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60%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50%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2172598"/>
                  </a:ext>
                </a:extLst>
              </a:tr>
              <a:tr h="333037">
                <a:tc>
                  <a:txBody>
                    <a:bodyPr/>
                    <a:lstStyle/>
                    <a:p>
                      <a:pPr algn="l" fontAlgn="b"/>
                      <a:r>
                        <a:rPr lang="en-US" sz="1600" u="none" strike="noStrike" dirty="0">
                          <a:effectLst/>
                        </a:rPr>
                        <a:t>ID falsify check passed</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76%</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76%</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76%</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76%</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4827757"/>
                  </a:ext>
                </a:extLst>
              </a:tr>
              <a:tr h="333037">
                <a:tc>
                  <a:txBody>
                    <a:bodyPr/>
                    <a:lstStyle/>
                    <a:p>
                      <a:pPr algn="l" fontAlgn="b"/>
                      <a:r>
                        <a:rPr lang="en-US" sz="1600" u="none" strike="noStrike" dirty="0">
                          <a:effectLst/>
                        </a:rPr>
                        <a:t>PV passed/loan disbursed </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80%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80%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80%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u="none" strike="noStrike" dirty="0">
                          <a:effectLst/>
                        </a:rPr>
                        <a:t>80%</a:t>
                      </a:r>
                      <a:endParaRPr lang="en-US" sz="16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98597965"/>
                  </a:ext>
                </a:extLst>
              </a:tr>
              <a:tr h="333037">
                <a:tc>
                  <a:txBody>
                    <a:bodyPr/>
                    <a:lstStyle/>
                    <a:p>
                      <a:pPr algn="l" fontAlgn="b"/>
                      <a:r>
                        <a:rPr lang="en-US" sz="1600" b="0" i="0" u="none" strike="noStrike" dirty="0">
                          <a:solidFill>
                            <a:srgbClr val="000000"/>
                          </a:solidFill>
                          <a:effectLst/>
                          <a:latin typeface="Calibri" panose="020F0502020204030204" pitchFamily="34" charset="0"/>
                        </a:rPr>
                        <a:t>Channel acquisition cost</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$22.84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$21.42</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$19.04</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600" b="0" i="0" u="none" strike="noStrike" dirty="0">
                          <a:solidFill>
                            <a:srgbClr val="000000"/>
                          </a:solidFill>
                          <a:effectLst/>
                          <a:latin typeface="Calibri" panose="020F0502020204030204" pitchFamily="34" charset="0"/>
                        </a:rPr>
                        <a:t>$13.71</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5104285"/>
                  </a:ext>
                </a:extLst>
              </a:tr>
            </a:tbl>
          </a:graphicData>
        </a:graphic>
      </p:graphicFrame>
      <p:sp>
        <p:nvSpPr>
          <p:cNvPr id="13" name="TextBox 12"/>
          <p:cNvSpPr txBox="1"/>
          <p:nvPr/>
        </p:nvSpPr>
        <p:spPr>
          <a:xfrm>
            <a:off x="545115" y="895060"/>
            <a:ext cx="1406154" cy="369332"/>
          </a:xfrm>
          <a:prstGeom prst="rect">
            <a:avLst/>
          </a:prstGeom>
          <a:noFill/>
        </p:spPr>
        <p:txBody>
          <a:bodyPr wrap="none" rtlCol="0">
            <a:spAutoFit/>
          </a:bodyPr>
          <a:lstStyle/>
          <a:p>
            <a:r>
              <a:rPr lang="en-US" dirty="0"/>
              <a:t>Sales funnels</a:t>
            </a:r>
          </a:p>
        </p:txBody>
      </p:sp>
      <p:sp>
        <p:nvSpPr>
          <p:cNvPr id="9" name="TextBox 8"/>
          <p:cNvSpPr txBox="1"/>
          <p:nvPr/>
        </p:nvSpPr>
        <p:spPr>
          <a:xfrm>
            <a:off x="305625" y="6463158"/>
            <a:ext cx="5210081" cy="215444"/>
          </a:xfrm>
          <a:prstGeom prst="rect">
            <a:avLst/>
          </a:prstGeom>
          <a:noFill/>
        </p:spPr>
        <p:txBody>
          <a:bodyPr wrap="none" rtlCol="0">
            <a:spAutoFit/>
          </a:bodyPr>
          <a:lstStyle/>
          <a:p>
            <a:r>
              <a:rPr lang="en-US" sz="800" dirty="0"/>
              <a:t>* Projections are based on the information provided by the local marketing agency plus our own test (see previous slide)</a:t>
            </a:r>
          </a:p>
        </p:txBody>
      </p:sp>
      <p:sp>
        <p:nvSpPr>
          <p:cNvPr id="14" name="TextBox 13"/>
          <p:cNvSpPr txBox="1"/>
          <p:nvPr/>
        </p:nvSpPr>
        <p:spPr>
          <a:xfrm>
            <a:off x="332586" y="4420774"/>
            <a:ext cx="5862502" cy="246221"/>
          </a:xfrm>
          <a:prstGeom prst="rect">
            <a:avLst/>
          </a:prstGeom>
          <a:noFill/>
        </p:spPr>
        <p:txBody>
          <a:bodyPr wrap="none" rtlCol="0">
            <a:spAutoFit/>
          </a:bodyPr>
          <a:lstStyle/>
          <a:p>
            <a:r>
              <a:rPr lang="en-US" sz="1000" dirty="0"/>
              <a:t>** CPC estimate for the content marketing is assumed to be higher than what we saw in the test environment</a:t>
            </a:r>
          </a:p>
        </p:txBody>
      </p:sp>
    </p:spTree>
    <p:extLst>
      <p:ext uri="{BB962C8B-B14F-4D97-AF65-F5344CB8AC3E}">
        <p14:creationId xmlns:p14="http://schemas.microsoft.com/office/powerpoint/2010/main" val="4285443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33</a:t>
            </a:fld>
            <a:endParaRPr lang="ru-RU"/>
          </a:p>
        </p:txBody>
      </p:sp>
      <p:sp>
        <p:nvSpPr>
          <p:cNvPr id="5" name="Title 1"/>
          <p:cNvSpPr>
            <a:spLocks noGrp="1"/>
          </p:cNvSpPr>
          <p:nvPr>
            <p:ph type="title"/>
          </p:nvPr>
        </p:nvSpPr>
        <p:spPr>
          <a:xfrm>
            <a:off x="395536" y="116632"/>
            <a:ext cx="8159540" cy="312281"/>
          </a:xfrm>
        </p:spPr>
        <p:txBody>
          <a:bodyPr/>
          <a:lstStyle/>
          <a:p>
            <a:r>
              <a:rPr lang="en-US" dirty="0"/>
              <a:t>5.9 Sales Plan</a:t>
            </a:r>
            <a:endParaRPr lang="en-US" b="1" dirty="0">
              <a:solidFill>
                <a:srgbClr val="FF0000"/>
              </a:solidFill>
            </a:endParaRPr>
          </a:p>
        </p:txBody>
      </p:sp>
      <p:sp>
        <p:nvSpPr>
          <p:cNvPr id="9" name="TextBox 8"/>
          <p:cNvSpPr txBox="1"/>
          <p:nvPr/>
        </p:nvSpPr>
        <p:spPr>
          <a:xfrm>
            <a:off x="0" y="6455951"/>
            <a:ext cx="8964488" cy="215444"/>
          </a:xfrm>
          <a:prstGeom prst="rect">
            <a:avLst/>
          </a:prstGeom>
          <a:noFill/>
        </p:spPr>
        <p:txBody>
          <a:bodyPr wrap="square" rtlCol="0">
            <a:spAutoFit/>
          </a:bodyPr>
          <a:lstStyle/>
          <a:p>
            <a:r>
              <a:rPr lang="en-US" sz="800" dirty="0"/>
              <a:t>* Currently month 1 is Sep’16</a:t>
            </a:r>
          </a:p>
        </p:txBody>
      </p:sp>
      <p:graphicFrame>
        <p:nvGraphicFramePr>
          <p:cNvPr id="11" name="Table 10"/>
          <p:cNvGraphicFramePr>
            <a:graphicFrameLocks noGrp="1"/>
          </p:cNvGraphicFramePr>
          <p:nvPr>
            <p:extLst>
              <p:ext uri="{D42A27DB-BD31-4B8C-83A1-F6EECF244321}">
                <p14:modId xmlns:p14="http://schemas.microsoft.com/office/powerpoint/2010/main" val="2739550748"/>
              </p:ext>
            </p:extLst>
          </p:nvPr>
        </p:nvGraphicFramePr>
        <p:xfrm>
          <a:off x="200740" y="1171537"/>
          <a:ext cx="8786344" cy="1039602"/>
        </p:xfrm>
        <a:graphic>
          <a:graphicData uri="http://schemas.openxmlformats.org/drawingml/2006/table">
            <a:tbl>
              <a:tblPr/>
              <a:tblGrid>
                <a:gridCol w="3875284">
                  <a:extLst>
                    <a:ext uri="{9D8B030D-6E8A-4147-A177-3AD203B41FA5}">
                      <a16:colId xmlns:a16="http://schemas.microsoft.com/office/drawing/2014/main" val="20000"/>
                    </a:ext>
                  </a:extLst>
                </a:gridCol>
                <a:gridCol w="1083322">
                  <a:extLst>
                    <a:ext uri="{9D8B030D-6E8A-4147-A177-3AD203B41FA5}">
                      <a16:colId xmlns:a16="http://schemas.microsoft.com/office/drawing/2014/main" val="20004"/>
                    </a:ext>
                  </a:extLst>
                </a:gridCol>
                <a:gridCol w="1227765">
                  <a:extLst>
                    <a:ext uri="{9D8B030D-6E8A-4147-A177-3AD203B41FA5}">
                      <a16:colId xmlns:a16="http://schemas.microsoft.com/office/drawing/2014/main" val="20005"/>
                    </a:ext>
                  </a:extLst>
                </a:gridCol>
                <a:gridCol w="1299987">
                  <a:extLst>
                    <a:ext uri="{9D8B030D-6E8A-4147-A177-3AD203B41FA5}">
                      <a16:colId xmlns:a16="http://schemas.microsoft.com/office/drawing/2014/main" val="20006"/>
                    </a:ext>
                  </a:extLst>
                </a:gridCol>
                <a:gridCol w="1299986">
                  <a:extLst>
                    <a:ext uri="{9D8B030D-6E8A-4147-A177-3AD203B41FA5}">
                      <a16:colId xmlns:a16="http://schemas.microsoft.com/office/drawing/2014/main" val="20007"/>
                    </a:ext>
                  </a:extLst>
                </a:gridCol>
              </a:tblGrid>
              <a:tr h="519801">
                <a:tc>
                  <a:txBody>
                    <a:bodyPr/>
                    <a:lstStyle/>
                    <a:p>
                      <a:pPr algn="ctr" fontAlgn="ctr"/>
                      <a:r>
                        <a:rPr lang="en-US" sz="1400" b="0" kern="1200" dirty="0">
                          <a:solidFill>
                            <a:schemeClr val="bg1"/>
                          </a:solidFill>
                          <a:latin typeface="+mn-lt"/>
                          <a:ea typeface="+mn-ea"/>
                          <a:cs typeface="+mn-cs"/>
                        </a:rPr>
                        <a:t>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400" b="0" kern="1200" dirty="0">
                          <a:solidFill>
                            <a:schemeClr val="bg1"/>
                          </a:solidFill>
                          <a:latin typeface="+mn-lt"/>
                          <a:ea typeface="+mn-ea"/>
                          <a:cs typeface="+mn-cs"/>
                        </a:rPr>
                        <a:t>Month</a:t>
                      </a:r>
                      <a:r>
                        <a:rPr lang="en-US" sz="1400" b="0" kern="1200" baseline="0" dirty="0">
                          <a:solidFill>
                            <a:schemeClr val="bg1"/>
                          </a:solidFill>
                          <a:latin typeface="+mn-lt"/>
                          <a:ea typeface="+mn-ea"/>
                          <a:cs typeface="+mn-cs"/>
                        </a:rPr>
                        <a:t> 1*</a:t>
                      </a:r>
                      <a:endParaRPr lang="en-US" sz="1400" b="0" kern="1200" dirty="0">
                        <a:solidFill>
                          <a:schemeClr val="bg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400" b="0" kern="1200" dirty="0">
                          <a:solidFill>
                            <a:schemeClr val="bg1"/>
                          </a:solidFill>
                          <a:latin typeface="+mn-lt"/>
                          <a:ea typeface="+mn-ea"/>
                          <a:cs typeface="+mn-cs"/>
                        </a:rPr>
                        <a:t>Month</a:t>
                      </a:r>
                      <a:r>
                        <a:rPr lang="en-US" sz="1400" b="0" kern="1200" baseline="0" dirty="0">
                          <a:solidFill>
                            <a:schemeClr val="bg1"/>
                          </a:solidFill>
                          <a:latin typeface="+mn-lt"/>
                          <a:ea typeface="+mn-ea"/>
                          <a:cs typeface="+mn-cs"/>
                        </a:rPr>
                        <a:t> 2</a:t>
                      </a:r>
                      <a:endParaRPr lang="en-US" sz="1400" b="0" kern="1200" dirty="0">
                        <a:solidFill>
                          <a:schemeClr val="bg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400" b="0" kern="1200" dirty="0">
                          <a:solidFill>
                            <a:schemeClr val="bg1"/>
                          </a:solidFill>
                          <a:latin typeface="+mn-lt"/>
                          <a:ea typeface="+mn-ea"/>
                          <a:cs typeface="+mn-cs"/>
                        </a:rPr>
                        <a:t>Month</a:t>
                      </a:r>
                      <a:r>
                        <a:rPr lang="en-US" sz="1400" b="0" kern="1200" baseline="0" dirty="0">
                          <a:solidFill>
                            <a:schemeClr val="bg1"/>
                          </a:solidFill>
                          <a:latin typeface="+mn-lt"/>
                          <a:ea typeface="+mn-ea"/>
                          <a:cs typeface="+mn-cs"/>
                        </a:rPr>
                        <a:t> 3</a:t>
                      </a:r>
                      <a:endParaRPr lang="en-US" sz="1400" b="0" kern="1200" dirty="0">
                        <a:solidFill>
                          <a:schemeClr val="bg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400" b="0" kern="1200" dirty="0">
                          <a:solidFill>
                            <a:schemeClr val="bg1"/>
                          </a:solidFill>
                          <a:latin typeface="+mn-lt"/>
                          <a:ea typeface="+mn-ea"/>
                          <a:cs typeface="+mn-cs"/>
                        </a:rPr>
                        <a:t>Month 4</a:t>
                      </a: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19801">
                <a:tc>
                  <a:txBody>
                    <a:bodyPr/>
                    <a:lstStyle/>
                    <a:p>
                      <a:pPr algn="ctr" fontAlgn="ctr"/>
                      <a:r>
                        <a:rPr lang="en-US" sz="1400" kern="1200" dirty="0">
                          <a:solidFill>
                            <a:schemeClr val="tx1"/>
                          </a:solidFill>
                          <a:latin typeface="+mn-lt"/>
                          <a:ea typeface="+mn-ea"/>
                          <a:cs typeface="+mn-cs"/>
                        </a:rPr>
                        <a:t>Number of new</a:t>
                      </a:r>
                      <a:br>
                        <a:rPr lang="en-US" sz="1400" kern="1200" dirty="0">
                          <a:solidFill>
                            <a:schemeClr val="tx1"/>
                          </a:solidFill>
                          <a:latin typeface="+mn-lt"/>
                          <a:ea typeface="+mn-ea"/>
                          <a:cs typeface="+mn-cs"/>
                        </a:rPr>
                      </a:br>
                      <a:r>
                        <a:rPr lang="en-US" sz="1400" kern="1200" dirty="0">
                          <a:solidFill>
                            <a:schemeClr val="tx1"/>
                          </a:solidFill>
                          <a:latin typeface="+mn-lt"/>
                          <a:ea typeface="+mn-ea"/>
                          <a:cs typeface="+mn-cs"/>
                        </a:rPr>
                        <a:t>clients per month</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50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1</a:t>
                      </a:r>
                      <a:r>
                        <a:rPr lang="ru-RU" sz="1400" kern="1200" dirty="0">
                          <a:solidFill>
                            <a:schemeClr val="tx1"/>
                          </a:solidFill>
                          <a:latin typeface="+mn-lt"/>
                          <a:ea typeface="+mn-ea"/>
                          <a:cs typeface="+mn-cs"/>
                        </a:rPr>
                        <a:t>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3</a:t>
                      </a:r>
                      <a:r>
                        <a:rPr lang="ru-RU" sz="1400" kern="1200" dirty="0">
                          <a:solidFill>
                            <a:schemeClr val="tx1"/>
                          </a:solidFill>
                          <a:latin typeface="+mn-lt"/>
                          <a:ea typeface="+mn-ea"/>
                          <a:cs typeface="+mn-cs"/>
                        </a:rPr>
                        <a:t>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6</a:t>
                      </a:r>
                      <a:r>
                        <a:rPr lang="ru-RU" sz="1400" kern="1200" dirty="0">
                          <a:solidFill>
                            <a:schemeClr val="tx1"/>
                          </a:solidFill>
                          <a:latin typeface="+mn-lt"/>
                          <a:ea typeface="+mn-ea"/>
                          <a:cs typeface="+mn-cs"/>
                        </a:rPr>
                        <a:t>00</a:t>
                      </a:r>
                      <a:endParaRPr lang="en-US" sz="1400" kern="1200" dirty="0">
                        <a:solidFill>
                          <a:schemeClr val="tx1"/>
                        </a:solidFill>
                        <a:latin typeface="+mn-lt"/>
                        <a:ea typeface="+mn-ea"/>
                        <a:cs typeface="+mn-cs"/>
                      </a:endParaRPr>
                    </a:p>
                  </a:txBody>
                  <a:tcPr marL="6350" marR="6350" marT="635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3" name="TextBox 12"/>
          <p:cNvSpPr txBox="1"/>
          <p:nvPr/>
        </p:nvSpPr>
        <p:spPr>
          <a:xfrm>
            <a:off x="0" y="802205"/>
            <a:ext cx="2448272" cy="369332"/>
          </a:xfrm>
          <a:prstGeom prst="rect">
            <a:avLst/>
          </a:prstGeom>
          <a:noFill/>
        </p:spPr>
        <p:txBody>
          <a:bodyPr wrap="square" rtlCol="0">
            <a:spAutoFit/>
          </a:bodyPr>
          <a:lstStyle/>
          <a:p>
            <a:pPr algn="ctr"/>
            <a:r>
              <a:rPr lang="en-US" dirty="0"/>
              <a:t>Short term sales plan</a:t>
            </a:r>
          </a:p>
        </p:txBody>
      </p:sp>
      <p:sp>
        <p:nvSpPr>
          <p:cNvPr id="14" name="TextBox 13"/>
          <p:cNvSpPr txBox="1"/>
          <p:nvPr/>
        </p:nvSpPr>
        <p:spPr>
          <a:xfrm>
            <a:off x="61052" y="3065603"/>
            <a:ext cx="2326168" cy="374692"/>
          </a:xfrm>
          <a:prstGeom prst="rect">
            <a:avLst/>
          </a:prstGeom>
          <a:noFill/>
        </p:spPr>
        <p:txBody>
          <a:bodyPr wrap="square" rtlCol="0">
            <a:spAutoFit/>
          </a:bodyPr>
          <a:lstStyle/>
          <a:p>
            <a:pPr algn="ctr"/>
            <a:r>
              <a:rPr lang="en-US" dirty="0"/>
              <a:t>Long term sales plan</a:t>
            </a:r>
          </a:p>
        </p:txBody>
      </p:sp>
      <p:graphicFrame>
        <p:nvGraphicFramePr>
          <p:cNvPr id="15" name="Table 14"/>
          <p:cNvGraphicFramePr>
            <a:graphicFrameLocks noGrp="1"/>
          </p:cNvGraphicFramePr>
          <p:nvPr>
            <p:extLst>
              <p:ext uri="{D42A27DB-BD31-4B8C-83A1-F6EECF244321}">
                <p14:modId xmlns:p14="http://schemas.microsoft.com/office/powerpoint/2010/main" val="1384239657"/>
              </p:ext>
            </p:extLst>
          </p:nvPr>
        </p:nvGraphicFramePr>
        <p:xfrm>
          <a:off x="200740" y="3440295"/>
          <a:ext cx="8789524" cy="1002785"/>
        </p:xfrm>
        <a:graphic>
          <a:graphicData uri="http://schemas.openxmlformats.org/drawingml/2006/table">
            <a:tbl>
              <a:tblPr/>
              <a:tblGrid>
                <a:gridCol w="2585256">
                  <a:extLst>
                    <a:ext uri="{9D8B030D-6E8A-4147-A177-3AD203B41FA5}">
                      <a16:colId xmlns:a16="http://schemas.microsoft.com/office/drawing/2014/main" val="20000"/>
                    </a:ext>
                  </a:extLst>
                </a:gridCol>
                <a:gridCol w="1334252">
                  <a:extLst>
                    <a:ext uri="{9D8B030D-6E8A-4147-A177-3AD203B41FA5}">
                      <a16:colId xmlns:a16="http://schemas.microsoft.com/office/drawing/2014/main" val="20001"/>
                    </a:ext>
                  </a:extLst>
                </a:gridCol>
                <a:gridCol w="1054784">
                  <a:extLst>
                    <a:ext uri="{9D8B030D-6E8A-4147-A177-3AD203B41FA5}">
                      <a16:colId xmlns:a16="http://schemas.microsoft.com/office/drawing/2014/main" val="20002"/>
                    </a:ext>
                  </a:extLst>
                </a:gridCol>
                <a:gridCol w="1271744">
                  <a:extLst>
                    <a:ext uri="{9D8B030D-6E8A-4147-A177-3AD203B41FA5}">
                      <a16:colId xmlns:a16="http://schemas.microsoft.com/office/drawing/2014/main" val="20003"/>
                    </a:ext>
                  </a:extLst>
                </a:gridCol>
                <a:gridCol w="1271744">
                  <a:extLst>
                    <a:ext uri="{9D8B030D-6E8A-4147-A177-3AD203B41FA5}">
                      <a16:colId xmlns:a16="http://schemas.microsoft.com/office/drawing/2014/main" val="20004"/>
                    </a:ext>
                  </a:extLst>
                </a:gridCol>
                <a:gridCol w="1271744">
                  <a:extLst>
                    <a:ext uri="{9D8B030D-6E8A-4147-A177-3AD203B41FA5}">
                      <a16:colId xmlns:a16="http://schemas.microsoft.com/office/drawing/2014/main" val="20005"/>
                    </a:ext>
                  </a:extLst>
                </a:gridCol>
              </a:tblGrid>
              <a:tr h="288032">
                <a:tc>
                  <a:txBody>
                    <a:bodyPr/>
                    <a:lstStyle/>
                    <a:p>
                      <a:pPr algn="ctr" fontAlgn="ctr"/>
                      <a:endParaRPr lang="en-US" sz="1400" b="0" kern="1200" dirty="0">
                        <a:solidFill>
                          <a:schemeClr val="bg1"/>
                        </a:solidFill>
                        <a:latin typeface="+mn-lt"/>
                        <a:ea typeface="+mn-ea"/>
                        <a:cs typeface="+mn-cs"/>
                      </a:endParaRPr>
                    </a:p>
                    <a:p>
                      <a:pPr algn="ctr" fontAlgn="ctr"/>
                      <a:endParaRPr lang="en-US" sz="1400" b="0"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ctr"/>
                      <a:r>
                        <a:rPr lang="en-US" sz="1400" b="0" kern="1200" dirty="0">
                          <a:solidFill>
                            <a:schemeClr val="bg1"/>
                          </a:solidFill>
                          <a:latin typeface="+mn-lt"/>
                          <a:ea typeface="+mn-ea"/>
                          <a:cs typeface="+mn-cs"/>
                        </a:rPr>
                        <a:t>Year</a:t>
                      </a:r>
                      <a:r>
                        <a:rPr lang="en-US" sz="1400" b="0" kern="1200" baseline="0" dirty="0">
                          <a:solidFill>
                            <a:schemeClr val="bg1"/>
                          </a:solidFill>
                          <a:latin typeface="+mn-lt"/>
                          <a:ea typeface="+mn-ea"/>
                          <a:cs typeface="+mn-cs"/>
                        </a:rPr>
                        <a:t> 1</a:t>
                      </a:r>
                      <a:endParaRPr lang="en-US" sz="1400" b="0"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0" kern="1200" dirty="0">
                          <a:solidFill>
                            <a:schemeClr val="bg1"/>
                          </a:solidFill>
                          <a:latin typeface="+mn-lt"/>
                          <a:ea typeface="+mn-ea"/>
                          <a:cs typeface="+mn-cs"/>
                        </a:rPr>
                        <a:t>Year</a:t>
                      </a:r>
                      <a:r>
                        <a:rPr lang="en-US" sz="1400" b="0" kern="1200" baseline="0" dirty="0">
                          <a:solidFill>
                            <a:schemeClr val="bg1"/>
                          </a:solidFill>
                          <a:latin typeface="+mn-lt"/>
                          <a:ea typeface="+mn-ea"/>
                          <a:cs typeface="+mn-cs"/>
                        </a:rPr>
                        <a:t> 2</a:t>
                      </a:r>
                      <a:endParaRPr lang="en-US" sz="1400" b="0"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0" kern="1200" dirty="0">
                          <a:solidFill>
                            <a:schemeClr val="bg1"/>
                          </a:solidFill>
                          <a:latin typeface="+mn-lt"/>
                          <a:ea typeface="+mn-ea"/>
                          <a:cs typeface="+mn-cs"/>
                        </a:rPr>
                        <a:t>Year 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0" kern="1200" dirty="0">
                          <a:solidFill>
                            <a:schemeClr val="bg1"/>
                          </a:solidFill>
                          <a:latin typeface="+mn-lt"/>
                          <a:ea typeface="+mn-ea"/>
                          <a:cs typeface="+mn-cs"/>
                        </a:rPr>
                        <a:t>Year</a:t>
                      </a:r>
                      <a:r>
                        <a:rPr lang="en-US" sz="1400" b="0" kern="1200" baseline="0" dirty="0">
                          <a:solidFill>
                            <a:schemeClr val="bg1"/>
                          </a:solidFill>
                          <a:latin typeface="+mn-lt"/>
                          <a:ea typeface="+mn-ea"/>
                          <a:cs typeface="+mn-cs"/>
                        </a:rPr>
                        <a:t> 4</a:t>
                      </a:r>
                      <a:endParaRPr lang="en-US" sz="1400" b="0" kern="1200" dirty="0">
                        <a:solidFill>
                          <a:schemeClr val="bg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tc>
                  <a:txBody>
                    <a:bodyPr/>
                    <a:lstStyle/>
                    <a:p>
                      <a:pPr algn="ctr" fontAlgn="b"/>
                      <a:r>
                        <a:rPr lang="en-US" sz="1400" b="0" kern="1200" dirty="0">
                          <a:solidFill>
                            <a:schemeClr val="bg1"/>
                          </a:solidFill>
                          <a:latin typeface="+mn-lt"/>
                          <a:ea typeface="+mn-ea"/>
                          <a:cs typeface="+mn-cs"/>
                        </a:rPr>
                        <a:t>Year 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576065">
                <a:tc>
                  <a:txBody>
                    <a:bodyPr/>
                    <a:lstStyle/>
                    <a:p>
                      <a:pPr algn="ctr" rtl="0" fontAlgn="b"/>
                      <a:r>
                        <a:rPr lang="en-US" sz="1400" kern="1200" dirty="0">
                          <a:solidFill>
                            <a:schemeClr val="tx1"/>
                          </a:solidFill>
                          <a:latin typeface="+mn-lt"/>
                          <a:ea typeface="+mn-ea"/>
                          <a:cs typeface="+mn-cs"/>
                        </a:rPr>
                        <a:t>Total number of loans</a:t>
                      </a:r>
                      <a:br>
                        <a:rPr lang="en-US" sz="1400" kern="1200" dirty="0">
                          <a:solidFill>
                            <a:schemeClr val="tx1"/>
                          </a:solidFill>
                          <a:latin typeface="+mn-lt"/>
                          <a:ea typeface="+mn-ea"/>
                          <a:cs typeface="+mn-cs"/>
                        </a:rPr>
                      </a:br>
                      <a:r>
                        <a:rPr lang="en-US" sz="1400" kern="1200" dirty="0">
                          <a:solidFill>
                            <a:schemeClr val="tx1"/>
                          </a:solidFill>
                          <a:latin typeface="+mn-lt"/>
                          <a:ea typeface="+mn-ea"/>
                          <a:cs typeface="+mn-cs"/>
                        </a:rPr>
                        <a:t>disbursed per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71K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371K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714K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1,096K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baseline="0" dirty="0">
                          <a:solidFill>
                            <a:schemeClr val="tx1"/>
                          </a:solidFill>
                          <a:latin typeface="+mn-lt"/>
                          <a:ea typeface="+mn-ea"/>
                          <a:cs typeface="+mn-cs"/>
                        </a:rPr>
                        <a:t>1,195K</a:t>
                      </a:r>
                      <a:endParaRPr lang="en-US" sz="1400" kern="1200" dirty="0">
                        <a:solidFill>
                          <a:schemeClr val="tx1"/>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97759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6.1 Risk Management Strategy</a:t>
            </a:r>
            <a:endParaRPr lang="ru-RU" dirty="0"/>
          </a:p>
        </p:txBody>
      </p:sp>
      <p:sp>
        <p:nvSpPr>
          <p:cNvPr id="10" name="Rectangle 7"/>
          <p:cNvSpPr/>
          <p:nvPr/>
        </p:nvSpPr>
        <p:spPr>
          <a:xfrm>
            <a:off x="251520" y="863129"/>
            <a:ext cx="8640960" cy="4078039"/>
          </a:xfrm>
          <a:prstGeom prst="rect">
            <a:avLst/>
          </a:prstGeom>
        </p:spPr>
        <p:txBody>
          <a:bodyPr wrap="square" anchor="t">
            <a:spAutoFit/>
          </a:bodyPr>
          <a:lstStyle/>
          <a:p>
            <a:pPr>
              <a:spcAft>
                <a:spcPts val="600"/>
              </a:spcAft>
            </a:pPr>
            <a:r>
              <a:rPr lang="en-US" sz="1400" dirty="0"/>
              <a:t>Our risk management strategy in China will be based on the following points:</a:t>
            </a:r>
          </a:p>
          <a:p>
            <a:pPr marL="285750" indent="-285750">
              <a:spcAft>
                <a:spcPts val="600"/>
              </a:spcAft>
              <a:buFont typeface="Arial" panose="020B0604020202020204" pitchFamily="34" charset="0"/>
              <a:buChar char="•"/>
            </a:pPr>
            <a:r>
              <a:rPr lang="en-US" sz="1400" dirty="0"/>
              <a:t>Decision making process will be based on data from 3-d party antifraud system and other customer’s data (like cellphone statistic) to verify customer’s behavior and his ability to pay</a:t>
            </a:r>
          </a:p>
          <a:p>
            <a:pPr marL="285750" indent="-285750">
              <a:spcAft>
                <a:spcPts val="600"/>
              </a:spcAft>
              <a:buFont typeface="Arial" panose="020B0604020202020204" pitchFamily="34" charset="0"/>
              <a:buChar char="•"/>
            </a:pPr>
            <a:r>
              <a:rPr lang="en-US" sz="1400" dirty="0"/>
              <a:t>Fraud detection to prevent professional fraud attacks will be based on domestic ID recognition service and cooperation with black list providers </a:t>
            </a:r>
          </a:p>
          <a:p>
            <a:pPr marL="285750" indent="-285750">
              <a:spcAft>
                <a:spcPts val="600"/>
              </a:spcAft>
              <a:buFont typeface="Arial" panose="020B0604020202020204" pitchFamily="34" charset="0"/>
              <a:buChar char="•"/>
            </a:pPr>
            <a:r>
              <a:rPr lang="en-US" sz="1400" dirty="0"/>
              <a:t>Strong collection process: intensive and aggressive contacts with ‘bad’ borrowers and their frequent contacts, using direct debit</a:t>
            </a:r>
            <a:r>
              <a:rPr lang="ru-RU" sz="1400" dirty="0"/>
              <a:t> (</a:t>
            </a:r>
            <a:r>
              <a:rPr lang="en-US" sz="1400" dirty="0"/>
              <a:t>after start cooperation with </a:t>
            </a:r>
            <a:r>
              <a:rPr lang="en-US" sz="1400" dirty="0" err="1"/>
              <a:t>Fotic</a:t>
            </a:r>
            <a:r>
              <a:rPr lang="en-US" sz="1400" dirty="0"/>
              <a:t>) and cooperating with collection agencies to improve our internal processes. Expert’s opinion: our recovery rate should be around 75% (from 0+ due), but in financial model we put more conservative assumptions</a:t>
            </a:r>
          </a:p>
          <a:p>
            <a:pPr marL="285750" indent="-285750">
              <a:spcAft>
                <a:spcPts val="600"/>
              </a:spcAft>
              <a:buFont typeface="Arial" panose="020B0604020202020204" pitchFamily="34" charset="0"/>
              <a:buChar char="•"/>
            </a:pPr>
            <a:endParaRPr lang="en-US" sz="1400" dirty="0"/>
          </a:p>
          <a:p>
            <a:pPr>
              <a:spcAft>
                <a:spcPts val="600"/>
              </a:spcAft>
            </a:pPr>
            <a:r>
              <a:rPr lang="en-US" sz="1400" dirty="0"/>
              <a:t>We will define 2 stages of developing risk management process:</a:t>
            </a:r>
          </a:p>
          <a:p>
            <a:pPr marL="342900" indent="-342900">
              <a:spcAft>
                <a:spcPts val="600"/>
              </a:spcAft>
              <a:buAutoNum type="arabicPeriod"/>
            </a:pPr>
            <a:r>
              <a:rPr lang="en-US" sz="1400" dirty="0"/>
              <a:t>Early stage – technical volumes (1-2 months). Most manually checks, analyzing of real customer’s profile, development BRD for automatization of decision making process. </a:t>
            </a:r>
          </a:p>
          <a:p>
            <a:pPr marL="342900" indent="-342900">
              <a:spcAft>
                <a:spcPts val="600"/>
              </a:spcAft>
              <a:buAutoNum type="arabicPeriod"/>
            </a:pPr>
            <a:r>
              <a:rPr lang="en-US" sz="1400" dirty="0"/>
              <a:t>Intermediate stage (2-12 months). Step-by-step data sources implementation in our automatic decision making module. Developing and implementing score cards for decision making and collection. Improving verification and collection process.</a:t>
            </a:r>
          </a:p>
        </p:txBody>
      </p:sp>
      <p:sp>
        <p:nvSpPr>
          <p:cNvPr id="4"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34</a:t>
            </a:fld>
            <a:endParaRPr lang="ru-RU" dirty="0"/>
          </a:p>
        </p:txBody>
      </p:sp>
    </p:spTree>
    <p:extLst>
      <p:ext uri="{BB962C8B-B14F-4D97-AF65-F5344CB8AC3E}">
        <p14:creationId xmlns:p14="http://schemas.microsoft.com/office/powerpoint/2010/main" val="1995396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6.2 Risk Management Tools Overview</a:t>
            </a:r>
            <a:endParaRPr lang="ru-RU" dirty="0"/>
          </a:p>
        </p:txBody>
      </p:sp>
      <p:sp>
        <p:nvSpPr>
          <p:cNvPr id="10" name="Rectangle 7"/>
          <p:cNvSpPr/>
          <p:nvPr/>
        </p:nvSpPr>
        <p:spPr>
          <a:xfrm>
            <a:off x="251520" y="697914"/>
            <a:ext cx="8640960" cy="6140142"/>
          </a:xfrm>
          <a:prstGeom prst="rect">
            <a:avLst/>
          </a:prstGeom>
        </p:spPr>
        <p:txBody>
          <a:bodyPr wrap="square" anchor="t">
            <a:spAutoFit/>
          </a:bodyPr>
          <a:lstStyle/>
          <a:p>
            <a:pPr marL="342900" indent="-342900">
              <a:spcAft>
                <a:spcPts val="600"/>
              </a:spcAft>
              <a:buAutoNum type="arabicPeriod"/>
            </a:pPr>
            <a:r>
              <a:rPr lang="en-US" sz="1400" dirty="0"/>
              <a:t>Anti-fraud data providers:</a:t>
            </a:r>
          </a:p>
          <a:p>
            <a:pPr marL="742950" lvl="1" indent="-285750">
              <a:spcAft>
                <a:spcPts val="600"/>
              </a:spcAft>
              <a:buFont typeface="Arial" panose="020B0604020202020204" pitchFamily="34" charset="0"/>
              <a:buChar char="•"/>
            </a:pPr>
            <a:r>
              <a:rPr lang="en-US" sz="1400" dirty="0"/>
              <a:t>P2P platforms and micro-finance companies do not have access to official credit bureau (PBOC), </a:t>
            </a:r>
            <a:r>
              <a:rPr lang="en-US" sz="1400" dirty="0" err="1"/>
              <a:t>Tongdun</a:t>
            </a:r>
            <a:r>
              <a:rPr lang="en-US" sz="1400" dirty="0"/>
              <a:t> is substitute which provides data about:</a:t>
            </a:r>
          </a:p>
          <a:p>
            <a:pPr marL="1200150" lvl="2" indent="-285750">
              <a:spcAft>
                <a:spcPts val="600"/>
              </a:spcAft>
              <a:buFont typeface="Courier New" panose="02070309020205020404" pitchFamily="49" charset="0"/>
              <a:buChar char="o"/>
            </a:pPr>
            <a:r>
              <a:rPr lang="en-US" sz="1400" dirty="0"/>
              <a:t>delinquency in p2p platforms and MFIs.</a:t>
            </a:r>
          </a:p>
          <a:p>
            <a:pPr marL="1200150" lvl="2" indent="-285750">
              <a:spcAft>
                <a:spcPts val="600"/>
              </a:spcAft>
              <a:buFont typeface="Courier New" panose="02070309020205020404" pitchFamily="49" charset="0"/>
              <a:buChar char="o"/>
            </a:pPr>
            <a:r>
              <a:rPr lang="en-US" sz="1400" dirty="0" err="1"/>
              <a:t>multyapplying</a:t>
            </a:r>
            <a:r>
              <a:rPr lang="en-US" sz="1400" dirty="0"/>
              <a:t> to p2p platforms and MFIs.</a:t>
            </a:r>
          </a:p>
          <a:p>
            <a:pPr marL="1200150" lvl="2" indent="-285750">
              <a:spcAft>
                <a:spcPts val="600"/>
              </a:spcAft>
              <a:buFont typeface="Courier New" panose="02070309020205020404" pitchFamily="49" charset="0"/>
              <a:buChar char="o"/>
            </a:pPr>
            <a:r>
              <a:rPr lang="en-US" sz="1400" dirty="0"/>
              <a:t>information from courts, black lists in e-commence platforms.</a:t>
            </a:r>
          </a:p>
          <a:p>
            <a:pPr marL="742950" lvl="1" indent="-285750">
              <a:spcAft>
                <a:spcPts val="600"/>
              </a:spcAft>
              <a:buFont typeface="Arial" panose="020B0604020202020204" pitchFamily="34" charset="0"/>
              <a:buChar char="•"/>
            </a:pPr>
            <a:r>
              <a:rPr lang="en-US" sz="1400" dirty="0" err="1"/>
              <a:t>Tongdun</a:t>
            </a:r>
            <a:r>
              <a:rPr lang="en-US" sz="1400" dirty="0"/>
              <a:t> is the biggest Anti-fraud data provider in China, it contains over 3 000 000 records, estimated hit rate:</a:t>
            </a:r>
          </a:p>
          <a:p>
            <a:pPr marL="1200150" lvl="2" indent="-285750">
              <a:spcAft>
                <a:spcPts val="600"/>
              </a:spcAft>
              <a:buFont typeface="Courier New" panose="02070309020205020404" pitchFamily="49" charset="0"/>
              <a:buChar char="o"/>
            </a:pPr>
            <a:r>
              <a:rPr lang="en-US" sz="1400" dirty="0"/>
              <a:t>&gt;98% at the beginning stage due to </a:t>
            </a:r>
            <a:r>
              <a:rPr lang="en-US" sz="1400" dirty="0" err="1"/>
              <a:t>multyapplyting</a:t>
            </a:r>
            <a:r>
              <a:rPr lang="en-US" sz="1400" dirty="0"/>
              <a:t> (current statistic).</a:t>
            </a:r>
          </a:p>
          <a:p>
            <a:pPr marL="1200150" lvl="2" indent="-285750">
              <a:spcAft>
                <a:spcPts val="600"/>
              </a:spcAft>
              <a:buFont typeface="Courier New" panose="02070309020205020404" pitchFamily="49" charset="0"/>
              <a:buChar char="o"/>
            </a:pPr>
            <a:r>
              <a:rPr lang="en-US" sz="1400" dirty="0"/>
              <a:t>55-60% at the mature stage (information from </a:t>
            </a:r>
            <a:r>
              <a:rPr lang="en-US" sz="1400" dirty="0" err="1"/>
              <a:t>Tongdun</a:t>
            </a:r>
            <a:r>
              <a:rPr lang="en-US" sz="1400" dirty="0"/>
              <a:t>).</a:t>
            </a:r>
          </a:p>
          <a:p>
            <a:pPr marL="742950" lvl="1" indent="-285750">
              <a:spcAft>
                <a:spcPts val="600"/>
              </a:spcAft>
              <a:buFont typeface="Arial" panose="020B0604020202020204" pitchFamily="34" charset="0"/>
              <a:buChar char="•"/>
            </a:pPr>
            <a:r>
              <a:rPr lang="en-US" sz="1400" dirty="0"/>
              <a:t>Cost per request 0,16 USD (45 000 USD – annual cap fee for unlimited access).</a:t>
            </a:r>
          </a:p>
          <a:p>
            <a:pPr marL="742950" lvl="1" indent="-285750">
              <a:spcAft>
                <a:spcPts val="600"/>
              </a:spcAft>
              <a:buFont typeface="Arial" panose="020B0604020202020204" pitchFamily="34" charset="0"/>
              <a:buChar char="•"/>
            </a:pPr>
            <a:r>
              <a:rPr lang="en-US" sz="1400" dirty="0"/>
              <a:t>#1 data provider for current decision making strategy.</a:t>
            </a:r>
          </a:p>
          <a:p>
            <a:pPr marL="342900" indent="-342900">
              <a:spcAft>
                <a:spcPts val="600"/>
              </a:spcAft>
              <a:buFont typeface="+mj-lt"/>
              <a:buAutoNum type="arabicPeriod"/>
            </a:pPr>
            <a:r>
              <a:rPr lang="en-US" sz="1400" dirty="0"/>
              <a:t>Cell phone statistics:</a:t>
            </a:r>
          </a:p>
          <a:p>
            <a:pPr marL="742950" lvl="1" indent="-285750">
              <a:spcAft>
                <a:spcPts val="600"/>
              </a:spcAft>
              <a:buFont typeface="Arial" panose="020B0604020202020204" pitchFamily="34" charset="0"/>
              <a:buChar char="•"/>
            </a:pPr>
            <a:r>
              <a:rPr lang="en-US" sz="1400" dirty="0"/>
              <a:t>This data could be downloaded automatically during application filling process, authorization process passing is mandatory.</a:t>
            </a:r>
          </a:p>
          <a:p>
            <a:pPr marL="1200150" lvl="2" indent="-285750">
              <a:spcAft>
                <a:spcPts val="600"/>
              </a:spcAft>
              <a:buFont typeface="Courier New" panose="02070309020205020404" pitchFamily="49" charset="0"/>
              <a:buChar char="o"/>
            </a:pPr>
            <a:r>
              <a:rPr lang="en-US" sz="1400" dirty="0"/>
              <a:t>Customer’s phone history: counterparty#, time, duration.</a:t>
            </a:r>
          </a:p>
          <a:p>
            <a:pPr marL="1200150" lvl="2" indent="-285750">
              <a:spcAft>
                <a:spcPts val="600"/>
              </a:spcAft>
              <a:buFont typeface="Courier New" panose="02070309020205020404" pitchFamily="49" charset="0"/>
              <a:buChar char="o"/>
            </a:pPr>
            <a:r>
              <a:rPr lang="en-US" sz="1400" dirty="0"/>
              <a:t>Customer’s SMS history: counterparty#, time.</a:t>
            </a:r>
          </a:p>
          <a:p>
            <a:pPr marL="1200150" lvl="2" indent="-285750">
              <a:spcAft>
                <a:spcPts val="600"/>
              </a:spcAft>
              <a:buFont typeface="Courier New" panose="02070309020205020404" pitchFamily="49" charset="0"/>
              <a:buChar char="o"/>
            </a:pPr>
            <a:r>
              <a:rPr lang="en-US" sz="1400" dirty="0"/>
              <a:t>Customer’s GPRS flow.</a:t>
            </a:r>
          </a:p>
          <a:p>
            <a:pPr marL="742950" lvl="1" indent="-285750">
              <a:spcAft>
                <a:spcPts val="600"/>
              </a:spcAft>
              <a:buFont typeface="Arial" panose="020B0604020202020204" pitchFamily="34" charset="0"/>
              <a:buChar char="•"/>
            </a:pPr>
            <a:r>
              <a:rPr lang="en-US" sz="1400" dirty="0"/>
              <a:t>Cost per request – 0,4-1 USD (depends on volume).</a:t>
            </a:r>
          </a:p>
          <a:p>
            <a:pPr marL="742950" lvl="1" indent="-285750">
              <a:spcAft>
                <a:spcPts val="600"/>
              </a:spcAft>
              <a:buFont typeface="Arial" panose="020B0604020202020204" pitchFamily="34" charset="0"/>
              <a:buChar char="•"/>
            </a:pPr>
            <a:r>
              <a:rPr lang="en-US" sz="1400" dirty="0"/>
              <a:t>We will use this data to verify urgent contacts number, analyze customer’s behavior and relationship with other money lending companies.</a:t>
            </a:r>
          </a:p>
          <a:p>
            <a:pPr marL="342900" indent="-342900">
              <a:buFont typeface="+mj-lt"/>
              <a:buAutoNum type="arabicPeriod"/>
            </a:pPr>
            <a:endParaRPr lang="en-US" sz="1400" dirty="0"/>
          </a:p>
        </p:txBody>
      </p:sp>
      <p:sp>
        <p:nvSpPr>
          <p:cNvPr id="4"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35</a:t>
            </a:fld>
            <a:endParaRPr lang="ru-RU" dirty="0"/>
          </a:p>
        </p:txBody>
      </p:sp>
    </p:spTree>
    <p:extLst>
      <p:ext uri="{BB962C8B-B14F-4D97-AF65-F5344CB8AC3E}">
        <p14:creationId xmlns:p14="http://schemas.microsoft.com/office/powerpoint/2010/main" val="941364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6.3 Risk Management Tools Overview</a:t>
            </a:r>
            <a:endParaRPr lang="ru-RU" dirty="0"/>
          </a:p>
        </p:txBody>
      </p:sp>
      <p:sp>
        <p:nvSpPr>
          <p:cNvPr id="10" name="Rectangle 7"/>
          <p:cNvSpPr/>
          <p:nvPr/>
        </p:nvSpPr>
        <p:spPr>
          <a:xfrm>
            <a:off x="251520" y="692696"/>
            <a:ext cx="8784976" cy="1600438"/>
          </a:xfrm>
          <a:prstGeom prst="rect">
            <a:avLst/>
          </a:prstGeom>
        </p:spPr>
        <p:txBody>
          <a:bodyPr wrap="square" anchor="t">
            <a:spAutoFit/>
          </a:bodyPr>
          <a:lstStyle/>
          <a:p>
            <a:pPr marL="342900" indent="-342900">
              <a:buFont typeface="+mj-lt"/>
              <a:buAutoNum type="arabicPeriod" startAt="3"/>
            </a:pPr>
            <a:r>
              <a:rPr lang="en-US" sz="1400" dirty="0"/>
              <a:t>ID falsify check/recognition service </a:t>
            </a:r>
          </a:p>
          <a:p>
            <a:pPr marL="800100" lvl="1" indent="-342900">
              <a:buFont typeface="Arial" panose="020B0604020202020204" pitchFamily="34" charset="0"/>
              <a:buChar char="•"/>
            </a:pPr>
            <a:r>
              <a:rPr lang="en-US" sz="1400" dirty="0"/>
              <a:t>Any Chinese individual has ID as main document and must renew it every 5 years</a:t>
            </a:r>
          </a:p>
          <a:p>
            <a:pPr marL="800100" lvl="1" indent="-342900">
              <a:buFont typeface="Arial" panose="020B0604020202020204" pitchFamily="34" charset="0"/>
              <a:buChar char="•"/>
            </a:pPr>
            <a:r>
              <a:rPr lang="en-US" sz="1400" dirty="0"/>
              <a:t>There are service providers who have access to state ID database and could extract ID holder’s photo by providing his ID number, cost per request – 0,3 USD</a:t>
            </a:r>
          </a:p>
          <a:p>
            <a:pPr marL="800100" lvl="1" indent="-342900">
              <a:buFont typeface="Arial" panose="020B0604020202020204" pitchFamily="34" charset="0"/>
              <a:buChar char="•"/>
            </a:pPr>
            <a:r>
              <a:rPr lang="en-US" sz="1400" dirty="0"/>
              <a:t>Those providers could compare photo on ID with photo in state database and compare customer’s photo with photo in database. Such service decreases ID falsify fraud almost to zero</a:t>
            </a:r>
          </a:p>
          <a:p>
            <a:pPr marL="800100" lvl="1" indent="-342900">
              <a:buFont typeface="Arial" panose="020B0604020202020204" pitchFamily="34" charset="0"/>
              <a:buChar char="•"/>
            </a:pPr>
            <a:r>
              <a:rPr lang="en-US" sz="1400" dirty="0"/>
              <a:t>We will compare effectiveness of this service versus manual data checking</a:t>
            </a:r>
          </a:p>
        </p:txBody>
      </p:sp>
      <p:pic>
        <p:nvPicPr>
          <p:cNvPr id="2" name="Picture 1"/>
          <p:cNvPicPr>
            <a:picLocks noChangeAspect="1"/>
          </p:cNvPicPr>
          <p:nvPr/>
        </p:nvPicPr>
        <p:blipFill>
          <a:blip r:embed="rId3"/>
          <a:stretch>
            <a:fillRect/>
          </a:stretch>
        </p:blipFill>
        <p:spPr>
          <a:xfrm>
            <a:off x="5306253" y="3347692"/>
            <a:ext cx="2960752" cy="1729070"/>
          </a:xfrm>
          <a:prstGeom prst="rect">
            <a:avLst/>
          </a:prstGeom>
        </p:spPr>
      </p:pic>
      <p:pic>
        <p:nvPicPr>
          <p:cNvPr id="3" name="Picture 2"/>
          <p:cNvPicPr>
            <a:picLocks noChangeAspect="1"/>
          </p:cNvPicPr>
          <p:nvPr/>
        </p:nvPicPr>
        <p:blipFill>
          <a:blip r:embed="rId4"/>
          <a:stretch>
            <a:fillRect/>
          </a:stretch>
        </p:blipFill>
        <p:spPr>
          <a:xfrm>
            <a:off x="827584" y="3393429"/>
            <a:ext cx="2664296" cy="1637833"/>
          </a:xfrm>
          <a:prstGeom prst="rect">
            <a:avLst/>
          </a:prstGeom>
        </p:spPr>
      </p:pic>
      <p:sp>
        <p:nvSpPr>
          <p:cNvPr id="6" name="TextBox 5"/>
          <p:cNvSpPr txBox="1"/>
          <p:nvPr/>
        </p:nvSpPr>
        <p:spPr>
          <a:xfrm flipH="1">
            <a:off x="683568" y="2833772"/>
            <a:ext cx="2808312" cy="523220"/>
          </a:xfrm>
          <a:prstGeom prst="rect">
            <a:avLst/>
          </a:prstGeom>
          <a:noFill/>
        </p:spPr>
        <p:txBody>
          <a:bodyPr wrap="square" rtlCol="0">
            <a:spAutoFit/>
          </a:bodyPr>
          <a:lstStyle/>
          <a:p>
            <a:pPr algn="ctr"/>
            <a:r>
              <a:rPr lang="en-US" sz="1400" dirty="0"/>
              <a:t>Step 1 – customer makes photo of his ID from APP </a:t>
            </a:r>
          </a:p>
        </p:txBody>
      </p:sp>
      <p:sp>
        <p:nvSpPr>
          <p:cNvPr id="8" name="TextBox 7"/>
          <p:cNvSpPr txBox="1"/>
          <p:nvPr/>
        </p:nvSpPr>
        <p:spPr>
          <a:xfrm flipH="1">
            <a:off x="5292080" y="2833772"/>
            <a:ext cx="2808312" cy="523220"/>
          </a:xfrm>
          <a:prstGeom prst="rect">
            <a:avLst/>
          </a:prstGeom>
          <a:noFill/>
        </p:spPr>
        <p:txBody>
          <a:bodyPr wrap="square" rtlCol="0">
            <a:spAutoFit/>
          </a:bodyPr>
          <a:lstStyle/>
          <a:p>
            <a:pPr algn="ctr"/>
            <a:r>
              <a:rPr lang="en-US" sz="1400" dirty="0"/>
              <a:t>Step 2 – customer makes selfie with ID in the front</a:t>
            </a:r>
          </a:p>
        </p:txBody>
      </p:sp>
      <p:sp>
        <p:nvSpPr>
          <p:cNvPr id="9"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36</a:t>
            </a:fld>
            <a:endParaRPr lang="ru-RU" dirty="0"/>
          </a:p>
        </p:txBody>
      </p:sp>
    </p:spTree>
    <p:extLst>
      <p:ext uri="{BB962C8B-B14F-4D97-AF65-F5344CB8AC3E}">
        <p14:creationId xmlns:p14="http://schemas.microsoft.com/office/powerpoint/2010/main" val="2772710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t>6.4 Risk Management Tools Overview</a:t>
            </a:r>
            <a:endParaRPr lang="ru-RU" dirty="0"/>
          </a:p>
        </p:txBody>
      </p:sp>
      <p:sp>
        <p:nvSpPr>
          <p:cNvPr id="10" name="Rectangle 7"/>
          <p:cNvSpPr/>
          <p:nvPr/>
        </p:nvSpPr>
        <p:spPr>
          <a:xfrm>
            <a:off x="251520" y="692696"/>
            <a:ext cx="8640960" cy="5247590"/>
          </a:xfrm>
          <a:prstGeom prst="rect">
            <a:avLst/>
          </a:prstGeom>
        </p:spPr>
        <p:txBody>
          <a:bodyPr wrap="square" anchor="t">
            <a:spAutoFit/>
          </a:bodyPr>
          <a:lstStyle/>
          <a:p>
            <a:pPr marL="342900" indent="-342900">
              <a:spcAft>
                <a:spcPts val="600"/>
              </a:spcAft>
              <a:buFont typeface="+mj-lt"/>
              <a:buAutoNum type="arabicPeriod" startAt="4"/>
            </a:pPr>
            <a:r>
              <a:rPr lang="en-US" sz="1400" dirty="0"/>
              <a:t>Direct Debit:</a:t>
            </a:r>
          </a:p>
          <a:p>
            <a:pPr marL="800100" lvl="1" indent="-342900">
              <a:spcAft>
                <a:spcPts val="600"/>
              </a:spcAft>
              <a:buFont typeface="Arial" panose="020B0604020202020204" pitchFamily="34" charset="0"/>
              <a:buChar char="•"/>
            </a:pPr>
            <a:r>
              <a:rPr lang="en-US" sz="1400" dirty="0"/>
              <a:t>Direct Debit is allowed in China and the standard market practice for repayment, cost per success transaction is 0,3 USD</a:t>
            </a:r>
          </a:p>
          <a:p>
            <a:pPr marL="800100" lvl="1" indent="-342900">
              <a:spcAft>
                <a:spcPts val="600"/>
              </a:spcAft>
              <a:buFont typeface="Arial" panose="020B0604020202020204" pitchFamily="34" charset="0"/>
              <a:buChar char="•"/>
            </a:pPr>
            <a:r>
              <a:rPr lang="en-US" sz="1400" dirty="0"/>
              <a:t>To use this service we should sign a digital agreement with customer and use special provider (market practice – asking allowance for direct debit during the application process)</a:t>
            </a:r>
          </a:p>
          <a:p>
            <a:pPr marL="800100" lvl="1" indent="-342900">
              <a:spcAft>
                <a:spcPts val="600"/>
              </a:spcAft>
              <a:buFont typeface="Arial" panose="020B0604020202020204" pitchFamily="34" charset="0"/>
              <a:buChar char="•"/>
            </a:pPr>
            <a:r>
              <a:rPr lang="en-US" sz="1400" dirty="0"/>
              <a:t>This service will be used in repayment and collection process</a:t>
            </a:r>
          </a:p>
          <a:p>
            <a:pPr marL="800100" lvl="1" indent="-342900">
              <a:spcAft>
                <a:spcPts val="600"/>
              </a:spcAft>
              <a:buFont typeface="Arial" panose="020B0604020202020204" pitchFamily="34" charset="0"/>
              <a:buChar char="•"/>
            </a:pPr>
            <a:r>
              <a:rPr lang="en-US" sz="1400" dirty="0"/>
              <a:t>In April 2016 direct debit providers tightened requirements for partners: if partner use digital signature for contract signing certified digital signature provider is mandatory </a:t>
            </a:r>
          </a:p>
          <a:p>
            <a:pPr marL="342900" indent="-342900">
              <a:spcAft>
                <a:spcPts val="600"/>
              </a:spcAft>
              <a:buFont typeface="+mj-lt"/>
              <a:buAutoNum type="arabicPeriod" startAt="4"/>
            </a:pPr>
            <a:r>
              <a:rPr lang="en-US" sz="1400" dirty="0"/>
              <a:t>Credit Bureau:</a:t>
            </a:r>
          </a:p>
          <a:p>
            <a:pPr marL="800100" lvl="1" indent="-342900">
              <a:spcAft>
                <a:spcPts val="600"/>
              </a:spcAft>
              <a:buFont typeface="Arial" panose="020B0604020202020204" pitchFamily="34" charset="0"/>
              <a:buChar char="•"/>
            </a:pPr>
            <a:r>
              <a:rPr lang="en-US" sz="1400" dirty="0"/>
              <a:t>There is only 1 credit bureau in China – PBOC Credit Bureau, it contains over 400 million records (~50% urbanized Chinese citizen)</a:t>
            </a:r>
          </a:p>
          <a:p>
            <a:pPr marL="800100" lvl="1" indent="-342900">
              <a:spcAft>
                <a:spcPts val="600"/>
              </a:spcAft>
              <a:buFont typeface="Arial" panose="020B0604020202020204" pitchFamily="34" charset="0"/>
              <a:buChar char="•"/>
            </a:pPr>
            <a:r>
              <a:rPr lang="en-US" sz="1400" dirty="0"/>
              <a:t>Only Banks, Insurance companies, Trust companies and Consumer Lending companies have legal access to PBOC credit bureau legally (MFI and p2p platforms have only shadowy access to credit bureau with next day response and non-stable access)</a:t>
            </a:r>
          </a:p>
          <a:p>
            <a:pPr marL="800100" lvl="1" indent="-342900">
              <a:spcAft>
                <a:spcPts val="600"/>
              </a:spcAft>
              <a:buFont typeface="Arial" panose="020B0604020202020204" pitchFamily="34" charset="0"/>
              <a:buChar char="•"/>
            </a:pPr>
            <a:r>
              <a:rPr lang="en-US" sz="1400" dirty="0"/>
              <a:t>PBOC credit bureau does not have data about p2p and MFI loans, but there is data about credit cards, mortgage and bank’s loans</a:t>
            </a:r>
          </a:p>
          <a:p>
            <a:pPr marL="800100" lvl="1" indent="-342900">
              <a:spcAft>
                <a:spcPts val="600"/>
              </a:spcAft>
              <a:buFont typeface="Arial" panose="020B0604020202020204" pitchFamily="34" charset="0"/>
              <a:buChar char="•"/>
            </a:pPr>
            <a:r>
              <a:rPr lang="en-US" sz="1400" dirty="0"/>
              <a:t>Chinese citizen can request data from PBOC bureau by himself, authorization process takes 24 hours.</a:t>
            </a:r>
            <a:endParaRPr lang="ru-RU" sz="1400" dirty="0"/>
          </a:p>
          <a:p>
            <a:pPr marL="800100" lvl="1" indent="-342900">
              <a:spcAft>
                <a:spcPts val="600"/>
              </a:spcAft>
              <a:buFont typeface="Arial" panose="020B0604020202020204" pitchFamily="34" charset="0"/>
              <a:buChar char="•"/>
            </a:pPr>
            <a:r>
              <a:rPr lang="en-US" sz="1400" dirty="0"/>
              <a:t>We can use access to credit bureau if we will cooperate with trust company</a:t>
            </a:r>
          </a:p>
          <a:p>
            <a:pPr marL="800100" lvl="1" indent="-342900">
              <a:spcAft>
                <a:spcPts val="600"/>
              </a:spcAft>
              <a:buFont typeface="Arial" panose="020B0604020202020204" pitchFamily="34" charset="0"/>
              <a:buChar char="•"/>
            </a:pPr>
            <a:r>
              <a:rPr lang="en-US" sz="1400" dirty="0"/>
              <a:t>Therefore, we estimate quite low hit rate for PBOC credit bureau due to lack of information about p2p and MFI loans</a:t>
            </a:r>
          </a:p>
        </p:txBody>
      </p:sp>
      <p:sp>
        <p:nvSpPr>
          <p:cNvPr id="4"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37</a:t>
            </a:fld>
            <a:endParaRPr lang="ru-RU" dirty="0"/>
          </a:p>
        </p:txBody>
      </p:sp>
    </p:spTree>
    <p:extLst>
      <p:ext uri="{BB962C8B-B14F-4D97-AF65-F5344CB8AC3E}">
        <p14:creationId xmlns:p14="http://schemas.microsoft.com/office/powerpoint/2010/main" val="489926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6.5 Application Process (target process)</a:t>
            </a:r>
            <a:endParaRPr lang="zh-CN" altLang="en-US" dirty="0"/>
          </a:p>
        </p:txBody>
      </p:sp>
      <p:sp>
        <p:nvSpPr>
          <p:cNvPr id="7" name="TextBox 12"/>
          <p:cNvSpPr txBox="1">
            <a:spLocks/>
          </p:cNvSpPr>
          <p:nvPr/>
        </p:nvSpPr>
        <p:spPr>
          <a:xfrm>
            <a:off x="251521" y="5301208"/>
            <a:ext cx="8640960" cy="907941"/>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200" dirty="0">
                <a:solidFill>
                  <a:schemeClr val="tx1">
                    <a:lumMod val="95000"/>
                    <a:lumOff val="5000"/>
                  </a:schemeClr>
                </a:solidFill>
              </a:rPr>
              <a:t>Planned AR will vary from 1,8% at early stage to 14,5% at mature stage. The cost of the third party services for credit decisioning will also vary from $1,6 to $0,6 appropriately. </a:t>
            </a:r>
            <a:endParaRPr lang="ru-RU" sz="1200" dirty="0">
              <a:solidFill>
                <a:schemeClr val="tx1">
                  <a:lumMod val="95000"/>
                  <a:lumOff val="5000"/>
                </a:schemeClr>
              </a:solidFill>
            </a:endParaRPr>
          </a:p>
          <a:p>
            <a:pPr>
              <a:spcAft>
                <a:spcPts val="600"/>
              </a:spcAft>
            </a:pPr>
            <a:r>
              <a:rPr lang="en-US" sz="1200" dirty="0">
                <a:solidFill>
                  <a:schemeClr val="tx1">
                    <a:lumMod val="95000"/>
                    <a:lumOff val="5000"/>
                  </a:schemeClr>
                </a:solidFill>
              </a:rPr>
              <a:t>AR for </a:t>
            </a:r>
            <a:r>
              <a:rPr lang="en-US" sz="1200" dirty="0" err="1">
                <a:solidFill>
                  <a:schemeClr val="tx1">
                    <a:lumMod val="95000"/>
                    <a:lumOff val="5000"/>
                  </a:schemeClr>
                </a:solidFill>
              </a:rPr>
              <a:t>autochecks</a:t>
            </a:r>
            <a:r>
              <a:rPr lang="en-US" sz="1200" dirty="0">
                <a:solidFill>
                  <a:schemeClr val="tx1">
                    <a:lumMod val="95000"/>
                    <a:lumOff val="5000"/>
                  </a:schemeClr>
                </a:solidFill>
              </a:rPr>
              <a:t> and antifraud rules will increase due to opening our service in new provinces and brand awareness improvement. ID data </a:t>
            </a:r>
            <a:r>
              <a:rPr lang="en-US" sz="1200" dirty="0" err="1">
                <a:solidFill>
                  <a:schemeClr val="tx1">
                    <a:lumMod val="95000"/>
                    <a:lumOff val="5000"/>
                  </a:schemeClr>
                </a:solidFill>
              </a:rPr>
              <a:t>autorecognition</a:t>
            </a:r>
            <a:r>
              <a:rPr lang="en-US" sz="1200" dirty="0">
                <a:solidFill>
                  <a:schemeClr val="tx1">
                    <a:lumMod val="95000"/>
                    <a:lumOff val="5000"/>
                  </a:schemeClr>
                </a:solidFill>
              </a:rPr>
              <a:t> functionality will increase CR.</a:t>
            </a:r>
          </a:p>
        </p:txBody>
      </p:sp>
      <p:sp>
        <p:nvSpPr>
          <p:cNvPr id="6"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38</a:t>
            </a:fld>
            <a:endParaRPr lang="ru-RU" dirty="0"/>
          </a:p>
        </p:txBody>
      </p:sp>
      <p:graphicFrame>
        <p:nvGraphicFramePr>
          <p:cNvPr id="3" name="Table 2"/>
          <p:cNvGraphicFramePr>
            <a:graphicFrameLocks noGrp="1"/>
          </p:cNvGraphicFramePr>
          <p:nvPr>
            <p:extLst>
              <p:ext uri="{D42A27DB-BD31-4B8C-83A1-F6EECF244321}">
                <p14:modId xmlns:p14="http://schemas.microsoft.com/office/powerpoint/2010/main" val="3559969929"/>
              </p:ext>
            </p:extLst>
          </p:nvPr>
        </p:nvGraphicFramePr>
        <p:xfrm>
          <a:off x="251521" y="692696"/>
          <a:ext cx="8640960" cy="4299514"/>
        </p:xfrm>
        <a:graphic>
          <a:graphicData uri="http://schemas.openxmlformats.org/drawingml/2006/table">
            <a:tbl>
              <a:tblPr>
                <a:tableStyleId>{7DF18680-E054-41AD-8BC1-D1AEF772440D}</a:tableStyleId>
              </a:tblPr>
              <a:tblGrid>
                <a:gridCol w="245442">
                  <a:extLst>
                    <a:ext uri="{9D8B030D-6E8A-4147-A177-3AD203B41FA5}">
                      <a16:colId xmlns:a16="http://schemas.microsoft.com/office/drawing/2014/main" val="3274865870"/>
                    </a:ext>
                  </a:extLst>
                </a:gridCol>
                <a:gridCol w="1395697">
                  <a:extLst>
                    <a:ext uri="{9D8B030D-6E8A-4147-A177-3AD203B41FA5}">
                      <a16:colId xmlns:a16="http://schemas.microsoft.com/office/drawing/2014/main" val="1688413771"/>
                    </a:ext>
                  </a:extLst>
                </a:gridCol>
                <a:gridCol w="2561756">
                  <a:extLst>
                    <a:ext uri="{9D8B030D-6E8A-4147-A177-3AD203B41FA5}">
                      <a16:colId xmlns:a16="http://schemas.microsoft.com/office/drawing/2014/main" val="1406416240"/>
                    </a:ext>
                  </a:extLst>
                </a:gridCol>
                <a:gridCol w="675080">
                  <a:extLst>
                    <a:ext uri="{9D8B030D-6E8A-4147-A177-3AD203B41FA5}">
                      <a16:colId xmlns:a16="http://schemas.microsoft.com/office/drawing/2014/main" val="601120380"/>
                    </a:ext>
                  </a:extLst>
                </a:gridCol>
                <a:gridCol w="863127">
                  <a:extLst>
                    <a:ext uri="{9D8B030D-6E8A-4147-A177-3AD203B41FA5}">
                      <a16:colId xmlns:a16="http://schemas.microsoft.com/office/drawing/2014/main" val="31642278"/>
                    </a:ext>
                  </a:extLst>
                </a:gridCol>
                <a:gridCol w="845486">
                  <a:extLst>
                    <a:ext uri="{9D8B030D-6E8A-4147-A177-3AD203B41FA5}">
                      <a16:colId xmlns:a16="http://schemas.microsoft.com/office/drawing/2014/main" val="2901504474"/>
                    </a:ext>
                  </a:extLst>
                </a:gridCol>
                <a:gridCol w="940015">
                  <a:extLst>
                    <a:ext uri="{9D8B030D-6E8A-4147-A177-3AD203B41FA5}">
                      <a16:colId xmlns:a16="http://schemas.microsoft.com/office/drawing/2014/main" val="3216977020"/>
                    </a:ext>
                  </a:extLst>
                </a:gridCol>
                <a:gridCol w="1114357">
                  <a:extLst>
                    <a:ext uri="{9D8B030D-6E8A-4147-A177-3AD203B41FA5}">
                      <a16:colId xmlns:a16="http://schemas.microsoft.com/office/drawing/2014/main" val="4180921764"/>
                    </a:ext>
                  </a:extLst>
                </a:gridCol>
              </a:tblGrid>
              <a:tr h="352697">
                <a:tc>
                  <a:txBody>
                    <a:bodyPr/>
                    <a:lstStyle/>
                    <a:p>
                      <a:pPr marL="0" algn="ctr" defTabSz="914400" rtl="0" eaLnBrk="1" fontAlgn="t" latinLnBrk="0" hangingPunct="1"/>
                      <a:r>
                        <a:rPr lang="en-US" sz="1100" b="1" u="none" strike="noStrike" kern="1200" dirty="0">
                          <a:effectLst/>
                        </a:rPr>
                        <a:t>#</a:t>
                      </a:r>
                      <a:endParaRPr lang="en-US" sz="1100" b="1" u="none" strike="noStrike" kern="1200" dirty="0">
                        <a:solidFill>
                          <a:schemeClr val="dk1"/>
                        </a:solidFill>
                        <a:effectLst/>
                        <a:latin typeface="+mn-lt"/>
                        <a:ea typeface="+mn-ea"/>
                        <a:cs typeface="+mn-cs"/>
                      </a:endParaRPr>
                    </a:p>
                  </a:txBody>
                  <a:tcPr marL="6188" marR="6188" marT="6188" marB="0">
                    <a:solidFill>
                      <a:schemeClr val="accent1"/>
                    </a:solidFill>
                  </a:tcPr>
                </a:tc>
                <a:tc>
                  <a:txBody>
                    <a:bodyPr/>
                    <a:lstStyle/>
                    <a:p>
                      <a:pPr marL="0" algn="ctr" defTabSz="914400" rtl="0" eaLnBrk="1" fontAlgn="t" latinLnBrk="0" hangingPunct="1"/>
                      <a:r>
                        <a:rPr lang="en-US" sz="1100" b="1" u="none" strike="noStrike" kern="1200" dirty="0">
                          <a:effectLst/>
                        </a:rPr>
                        <a:t>Stage</a:t>
                      </a:r>
                      <a:endParaRPr lang="en-US" sz="1100" b="1" u="none" strike="noStrike" kern="1200" dirty="0">
                        <a:solidFill>
                          <a:schemeClr val="dk1"/>
                        </a:solidFill>
                        <a:effectLst/>
                        <a:latin typeface="+mn-lt"/>
                        <a:ea typeface="+mn-ea"/>
                        <a:cs typeface="+mn-cs"/>
                      </a:endParaRPr>
                    </a:p>
                  </a:txBody>
                  <a:tcPr marL="6188" marR="6188" marT="6188" marB="0">
                    <a:solidFill>
                      <a:schemeClr val="accent1"/>
                    </a:solidFill>
                  </a:tcPr>
                </a:tc>
                <a:tc>
                  <a:txBody>
                    <a:bodyPr/>
                    <a:lstStyle/>
                    <a:p>
                      <a:pPr marL="0" algn="ctr" defTabSz="914400" rtl="0" eaLnBrk="1" fontAlgn="t" latinLnBrk="0" hangingPunct="1"/>
                      <a:r>
                        <a:rPr lang="en-US" sz="1100" b="1" u="none" strike="noStrike" kern="1200" dirty="0">
                          <a:effectLst/>
                        </a:rPr>
                        <a:t>Procedure</a:t>
                      </a:r>
                      <a:endParaRPr lang="en-US" sz="1100" b="1" u="none" strike="noStrike" kern="1200" dirty="0">
                        <a:solidFill>
                          <a:schemeClr val="dk1"/>
                        </a:solidFill>
                        <a:effectLst/>
                        <a:latin typeface="+mn-lt"/>
                        <a:ea typeface="+mn-ea"/>
                        <a:cs typeface="+mn-cs"/>
                      </a:endParaRPr>
                    </a:p>
                  </a:txBody>
                  <a:tcPr marL="6188" marR="6188" marT="6188" marB="0">
                    <a:solidFill>
                      <a:schemeClr val="accent1"/>
                    </a:solidFill>
                  </a:tcPr>
                </a:tc>
                <a:tc>
                  <a:txBody>
                    <a:bodyPr/>
                    <a:lstStyle/>
                    <a:p>
                      <a:pPr marL="0" algn="ctr" defTabSz="914400" rtl="0" eaLnBrk="1" fontAlgn="t" latinLnBrk="0" hangingPunct="1"/>
                      <a:r>
                        <a:rPr lang="en-US" sz="1100" b="1" u="none" strike="noStrike" kern="1200" dirty="0">
                          <a:effectLst/>
                        </a:rPr>
                        <a:t>Content, pilot stage, </a:t>
                      </a:r>
                      <a:r>
                        <a:rPr lang="en-US" sz="1100" b="1" u="none" strike="noStrike" kern="1200" dirty="0" err="1">
                          <a:effectLst/>
                        </a:rPr>
                        <a:t>apr</a:t>
                      </a:r>
                      <a:r>
                        <a:rPr lang="en-US" sz="1100" b="1" u="none" strike="noStrike" kern="1200" dirty="0">
                          <a:effectLst/>
                        </a:rPr>
                        <a:t> (fact)</a:t>
                      </a:r>
                      <a:endParaRPr lang="en-US" sz="1100" b="1" u="none" strike="noStrike" kern="1200" dirty="0">
                        <a:solidFill>
                          <a:schemeClr val="dk1"/>
                        </a:solidFill>
                        <a:effectLst/>
                        <a:latin typeface="+mn-lt"/>
                        <a:ea typeface="+mn-ea"/>
                        <a:cs typeface="+mn-cs"/>
                      </a:endParaRPr>
                    </a:p>
                  </a:txBody>
                  <a:tcPr marL="6188" marR="6188" marT="6188" marB="0">
                    <a:solidFill>
                      <a:schemeClr val="accent1"/>
                    </a:solidFill>
                  </a:tcPr>
                </a:tc>
                <a:tc>
                  <a:txBody>
                    <a:bodyPr/>
                    <a:lstStyle/>
                    <a:p>
                      <a:pPr marL="0" algn="ctr" defTabSz="914400" rtl="0" eaLnBrk="1" fontAlgn="t" latinLnBrk="0" hangingPunct="1"/>
                      <a:r>
                        <a:rPr lang="en-US" sz="1100" b="1" u="none" strike="noStrike" kern="1200" dirty="0">
                          <a:effectLst/>
                        </a:rPr>
                        <a:t>Content, early stage, </a:t>
                      </a:r>
                      <a:r>
                        <a:rPr lang="en-US" sz="1100" b="1" u="none" strike="noStrike" kern="1200" dirty="0" err="1">
                          <a:effectLst/>
                        </a:rPr>
                        <a:t>apr</a:t>
                      </a:r>
                      <a:r>
                        <a:rPr lang="en-US" sz="1100" b="1" u="none" strike="noStrike" kern="1200" dirty="0">
                          <a:effectLst/>
                        </a:rPr>
                        <a:t> (forecast)</a:t>
                      </a:r>
                      <a:endParaRPr lang="en-US" sz="1100" b="1" u="none" strike="noStrike" kern="1200" dirty="0">
                        <a:solidFill>
                          <a:schemeClr val="dk1"/>
                        </a:solidFill>
                        <a:effectLst/>
                        <a:latin typeface="+mn-lt"/>
                        <a:ea typeface="+mn-ea"/>
                        <a:cs typeface="+mn-cs"/>
                      </a:endParaRPr>
                    </a:p>
                  </a:txBody>
                  <a:tcPr marL="6188" marR="6188" marT="6188" marB="0">
                    <a:solidFill>
                      <a:schemeClr val="accent1"/>
                    </a:solidFill>
                  </a:tcPr>
                </a:tc>
                <a:tc>
                  <a:txBody>
                    <a:bodyPr/>
                    <a:lstStyle/>
                    <a:p>
                      <a:pPr marL="0" algn="ctr" defTabSz="914400" rtl="0" eaLnBrk="1" fontAlgn="t" latinLnBrk="0" hangingPunct="1"/>
                      <a:r>
                        <a:rPr lang="en-US" sz="1100" b="1" u="none" strike="noStrike" kern="1200" dirty="0">
                          <a:effectLst/>
                        </a:rPr>
                        <a:t>Content, mature stage, </a:t>
                      </a:r>
                      <a:r>
                        <a:rPr lang="en-US" sz="1100" b="1" u="none" strike="noStrike" kern="1200" dirty="0" err="1">
                          <a:effectLst/>
                        </a:rPr>
                        <a:t>apr</a:t>
                      </a:r>
                      <a:r>
                        <a:rPr lang="en-US" sz="1100" b="1" u="none" strike="noStrike" kern="1200" dirty="0">
                          <a:effectLst/>
                        </a:rPr>
                        <a:t> (forecast)</a:t>
                      </a:r>
                      <a:endParaRPr lang="en-US" sz="1100" b="1" u="none" strike="noStrike" kern="1200" dirty="0">
                        <a:solidFill>
                          <a:schemeClr val="dk1"/>
                        </a:solidFill>
                        <a:effectLst/>
                        <a:latin typeface="+mn-lt"/>
                        <a:ea typeface="+mn-ea"/>
                        <a:cs typeface="+mn-cs"/>
                      </a:endParaRPr>
                    </a:p>
                  </a:txBody>
                  <a:tcPr marL="6188" marR="6188" marT="6188" marB="0">
                    <a:solidFill>
                      <a:schemeClr val="accent1"/>
                    </a:solidFill>
                  </a:tcPr>
                </a:tc>
                <a:tc>
                  <a:txBody>
                    <a:bodyPr/>
                    <a:lstStyle/>
                    <a:p>
                      <a:pPr marL="0" algn="ctr" defTabSz="914400" rtl="0" eaLnBrk="1" fontAlgn="t" latinLnBrk="0" hangingPunct="1"/>
                      <a:r>
                        <a:rPr lang="en-US" sz="1100" b="1" u="none" strike="noStrike" kern="1200" dirty="0">
                          <a:solidFill>
                            <a:schemeClr val="dk1"/>
                          </a:solidFill>
                          <a:effectLst/>
                          <a:latin typeface="+mn-lt"/>
                          <a:ea typeface="+mn-ea"/>
                          <a:cs typeface="+mn-cs"/>
                        </a:rPr>
                        <a:t>CPC-based traffic, </a:t>
                      </a:r>
                      <a:r>
                        <a:rPr lang="en-US" sz="1100" b="1" u="none" strike="noStrike" kern="1200" dirty="0" err="1">
                          <a:solidFill>
                            <a:schemeClr val="dk1"/>
                          </a:solidFill>
                          <a:effectLst/>
                          <a:latin typeface="+mn-lt"/>
                          <a:ea typeface="+mn-ea"/>
                          <a:cs typeface="+mn-cs"/>
                        </a:rPr>
                        <a:t>apr</a:t>
                      </a:r>
                      <a:r>
                        <a:rPr lang="en-US" sz="1100" b="1" u="none" strike="noStrike" kern="1200" dirty="0">
                          <a:solidFill>
                            <a:schemeClr val="dk1"/>
                          </a:solidFill>
                          <a:effectLst/>
                          <a:latin typeface="+mn-lt"/>
                          <a:ea typeface="+mn-ea"/>
                          <a:cs typeface="+mn-cs"/>
                        </a:rPr>
                        <a:t> (forecast)</a:t>
                      </a:r>
                    </a:p>
                  </a:txBody>
                  <a:tcPr marL="6188" marR="6188" marT="6188" marB="0">
                    <a:solidFill>
                      <a:schemeClr val="accent1"/>
                    </a:solidFill>
                  </a:tcPr>
                </a:tc>
                <a:tc>
                  <a:txBody>
                    <a:bodyPr/>
                    <a:lstStyle/>
                    <a:p>
                      <a:pPr marL="0" algn="ctr" defTabSz="914400" rtl="0" eaLnBrk="1" fontAlgn="t" latinLnBrk="0" hangingPunct="1"/>
                      <a:r>
                        <a:rPr lang="en-US" sz="1100" b="1" u="none" strike="noStrike" kern="1200" dirty="0">
                          <a:effectLst/>
                        </a:rPr>
                        <a:t>$</a:t>
                      </a:r>
                      <a:endParaRPr lang="en-US" sz="1100" b="1" u="none" strike="noStrike" kern="1200" dirty="0">
                        <a:solidFill>
                          <a:schemeClr val="dk1"/>
                        </a:solidFill>
                        <a:effectLst/>
                        <a:latin typeface="+mn-lt"/>
                        <a:ea typeface="+mn-ea"/>
                        <a:cs typeface="+mn-cs"/>
                      </a:endParaRPr>
                    </a:p>
                  </a:txBody>
                  <a:tcPr marL="6188" marR="6188" marT="6188" marB="0">
                    <a:solidFill>
                      <a:schemeClr val="accent1"/>
                    </a:solidFill>
                  </a:tcPr>
                </a:tc>
                <a:extLst>
                  <a:ext uri="{0D108BD9-81ED-4DB2-BD59-A6C34878D82A}">
                    <a16:rowId xmlns:a16="http://schemas.microsoft.com/office/drawing/2014/main" val="2241562770"/>
                  </a:ext>
                </a:extLst>
              </a:tr>
              <a:tr h="649705">
                <a:tc>
                  <a:txBody>
                    <a:bodyPr/>
                    <a:lstStyle/>
                    <a:p>
                      <a:pPr algn="ctr" rtl="0" fontAlgn="t"/>
                      <a:r>
                        <a:rPr lang="en-US" sz="1000" u="none" strike="noStrike" dirty="0">
                          <a:effectLst/>
                        </a:rPr>
                        <a:t>1</a:t>
                      </a:r>
                      <a:endParaRPr lang="en-US" sz="10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000" u="none" strike="noStrike" dirty="0" err="1">
                          <a:effectLst/>
                        </a:rPr>
                        <a:t>Autochecks</a:t>
                      </a:r>
                      <a:r>
                        <a:rPr lang="en-US" sz="1000" u="none" strike="noStrike" dirty="0">
                          <a:effectLst/>
                        </a:rPr>
                        <a:t> from the Credit policy (Geo, Age, Social status, etc.)</a:t>
                      </a:r>
                      <a:endParaRPr lang="en-US" sz="10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100" u="none" strike="noStrike" dirty="0">
                          <a:effectLst/>
                        </a:rPr>
                        <a:t>Customer fills in his personal data, our system automatically decides to do “soft decline” because of stop factors or do requests to 3d party data </a:t>
                      </a:r>
                      <a:r>
                        <a:rPr lang="en-US" sz="1100" u="none" strike="noStrike" dirty="0" err="1">
                          <a:effectLst/>
                        </a:rPr>
                        <a:t>supplers</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20%</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60%</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b="0" i="0" u="none" strike="noStrike" dirty="0">
                          <a:solidFill>
                            <a:srgbClr val="000000"/>
                          </a:solidFill>
                          <a:effectLst/>
                          <a:latin typeface="Calibri" panose="020F0502020204030204" pitchFamily="34" charset="0"/>
                        </a:rPr>
                        <a:t>90%</a:t>
                      </a: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extLst>
                  <a:ext uri="{0D108BD9-81ED-4DB2-BD59-A6C34878D82A}">
                    <a16:rowId xmlns:a16="http://schemas.microsoft.com/office/drawing/2014/main" val="2917199815"/>
                  </a:ext>
                </a:extLst>
              </a:tr>
              <a:tr h="544515">
                <a:tc>
                  <a:txBody>
                    <a:bodyPr/>
                    <a:lstStyle/>
                    <a:p>
                      <a:pPr algn="ctr" rtl="0" fontAlgn="t"/>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000" u="none" strike="noStrike" dirty="0">
                          <a:effectLst/>
                        </a:rPr>
                        <a:t>Cell Phone statistic check</a:t>
                      </a:r>
                      <a:endParaRPr lang="en-US" sz="10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100" u="none" strike="noStrike" dirty="0">
                          <a:effectLst/>
                        </a:rPr>
                        <a:t>Authorization in customer’s private cabinet via his personal password and SMS, downloading and analyzing cell phone statistic</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b="0" i="0" u="none" strike="noStrike" dirty="0">
                          <a:solidFill>
                            <a:srgbClr val="000000"/>
                          </a:solidFill>
                          <a:effectLst/>
                          <a:latin typeface="Calibri" panose="020F0502020204030204" pitchFamily="34" charset="0"/>
                        </a:rPr>
                        <a:t>80%</a:t>
                      </a: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0,68</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extLst>
                  <a:ext uri="{0D108BD9-81ED-4DB2-BD59-A6C34878D82A}">
                    <a16:rowId xmlns:a16="http://schemas.microsoft.com/office/drawing/2014/main" val="2603793824"/>
                  </a:ext>
                </a:extLst>
              </a:tr>
              <a:tr h="903400">
                <a:tc>
                  <a:txBody>
                    <a:bodyPr/>
                    <a:lstStyle/>
                    <a:p>
                      <a:pPr algn="ctr" rtl="0" fontAlgn="t"/>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000" u="none" strike="noStrike">
                          <a:effectLst/>
                        </a:rPr>
                        <a:t>Antifraud check</a:t>
                      </a:r>
                      <a:endParaRPr lang="en-US" sz="10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100" u="none" strike="noStrike" dirty="0">
                          <a:effectLst/>
                        </a:rPr>
                        <a:t>Our IT system automatically does request to </a:t>
                      </a:r>
                      <a:r>
                        <a:rPr lang="en-US" sz="1100" u="none" strike="noStrike" dirty="0" err="1">
                          <a:effectLst/>
                        </a:rPr>
                        <a:t>Toungdung</a:t>
                      </a:r>
                      <a:r>
                        <a:rPr lang="en-US" sz="1100" u="none" strike="noStrike" dirty="0">
                          <a:effectLst/>
                        </a:rPr>
                        <a:t> (and other anti-fraud systems in future), if customer rejected by antifraud rules, system shows him “soft decline” message and stops doing requests to other 3d party systems</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10%</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25%</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50%</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b="0" i="0" u="none" strike="noStrike" dirty="0">
                          <a:solidFill>
                            <a:srgbClr val="000000"/>
                          </a:solidFill>
                          <a:effectLst/>
                          <a:latin typeface="Calibri" panose="020F0502020204030204" pitchFamily="34" charset="0"/>
                        </a:rPr>
                        <a:t>60%</a:t>
                      </a: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0,15</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extLst>
                  <a:ext uri="{0D108BD9-81ED-4DB2-BD59-A6C34878D82A}">
                    <a16:rowId xmlns:a16="http://schemas.microsoft.com/office/drawing/2014/main" val="1675999326"/>
                  </a:ext>
                </a:extLst>
              </a:tr>
              <a:tr h="365072">
                <a:tc>
                  <a:txBody>
                    <a:bodyPr/>
                    <a:lstStyle/>
                    <a:p>
                      <a:pPr algn="ctr" rtl="0" fontAlgn="t"/>
                      <a:r>
                        <a:rPr lang="en-US" sz="1000" u="none" strike="noStrike">
                          <a:effectLst/>
                        </a:rPr>
                        <a:t>4</a:t>
                      </a:r>
                      <a:endParaRPr lang="en-US" sz="10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000" u="none" strike="noStrike">
                          <a:effectLst/>
                        </a:rPr>
                        <a:t>ID falsify check</a:t>
                      </a:r>
                      <a:endParaRPr lang="en-US" sz="10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100" u="none" strike="noStrike">
                          <a:effectLst/>
                        </a:rPr>
                        <a:t>Customer makes his ID photo, our system provides this phone to 3d party provided</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95%</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95%</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b="0" i="0" u="none" strike="noStrike" dirty="0">
                          <a:solidFill>
                            <a:srgbClr val="000000"/>
                          </a:solidFill>
                          <a:effectLst/>
                          <a:latin typeface="Calibri" panose="020F0502020204030204" pitchFamily="34" charset="0"/>
                        </a:rPr>
                        <a:t>95%</a:t>
                      </a: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0,15</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extLst>
                  <a:ext uri="{0D108BD9-81ED-4DB2-BD59-A6C34878D82A}">
                    <a16:rowId xmlns:a16="http://schemas.microsoft.com/office/drawing/2014/main" val="93616853"/>
                  </a:ext>
                </a:extLst>
              </a:tr>
              <a:tr h="365072">
                <a:tc>
                  <a:txBody>
                    <a:bodyPr/>
                    <a:lstStyle/>
                    <a:p>
                      <a:pPr algn="ctr" rtl="0" fontAlgn="t"/>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000" u="none" strike="noStrike">
                          <a:effectLst/>
                        </a:rPr>
                        <a:t>ID recognition</a:t>
                      </a:r>
                      <a:endParaRPr lang="en-US" sz="10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100" u="none" strike="noStrike">
                          <a:effectLst/>
                        </a:rPr>
                        <a:t>Customer makes selfie photo with his ID in front, we compare his face and photo from ID database</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60%</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60%</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b="0" i="0" u="none" strike="noStrike" dirty="0">
                          <a:solidFill>
                            <a:srgbClr val="000000"/>
                          </a:solidFill>
                          <a:effectLst/>
                          <a:latin typeface="Calibri" panose="020F0502020204030204" pitchFamily="34" charset="0"/>
                        </a:rPr>
                        <a:t>80%</a:t>
                      </a: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0,15</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extLst>
                  <a:ext uri="{0D108BD9-81ED-4DB2-BD59-A6C34878D82A}">
                    <a16:rowId xmlns:a16="http://schemas.microsoft.com/office/drawing/2014/main" val="814879150"/>
                  </a:ext>
                </a:extLst>
              </a:tr>
              <a:tr h="365072">
                <a:tc>
                  <a:txBody>
                    <a:bodyPr/>
                    <a:lstStyle/>
                    <a:p>
                      <a:pPr algn="ctr" rtl="0" fontAlgn="t"/>
                      <a:r>
                        <a:rPr lang="en-US" sz="1000" u="none" strike="noStrike">
                          <a:effectLst/>
                        </a:rPr>
                        <a:t>6</a:t>
                      </a:r>
                      <a:endParaRPr lang="en-US" sz="10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000" u="none" strike="noStrike" dirty="0">
                          <a:effectLst/>
                        </a:rPr>
                        <a:t>Verification</a:t>
                      </a:r>
                      <a:endParaRPr lang="en-US" sz="10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100" u="none" strike="noStrike">
                          <a:effectLst/>
                        </a:rPr>
                        <a:t>Interview with customer (and urgent contacts if necessary)</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80%</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80%</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b="0" i="0" u="none" strike="noStrike" dirty="0">
                          <a:solidFill>
                            <a:srgbClr val="000000"/>
                          </a:solidFill>
                          <a:effectLst/>
                          <a:latin typeface="Calibri" panose="020F0502020204030204" pitchFamily="34" charset="0"/>
                        </a:rPr>
                        <a:t>80%</a:t>
                      </a: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0</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extLst>
                  <a:ext uri="{0D108BD9-81ED-4DB2-BD59-A6C34878D82A}">
                    <a16:rowId xmlns:a16="http://schemas.microsoft.com/office/drawing/2014/main" val="2848186722"/>
                  </a:ext>
                </a:extLst>
              </a:tr>
              <a:tr h="185630">
                <a:tc>
                  <a:txBody>
                    <a:bodyPr/>
                    <a:lstStyle/>
                    <a:p>
                      <a:pPr algn="l" fontAlgn="b"/>
                      <a:endParaRPr lang="en-US" sz="1100" b="0" i="0" u="none" strike="noStrike">
                        <a:solidFill>
                          <a:srgbClr val="000000"/>
                        </a:solidFill>
                        <a:effectLst/>
                        <a:latin typeface="Calibri" panose="020F0502020204030204" pitchFamily="34" charset="0"/>
                      </a:endParaRPr>
                    </a:p>
                  </a:txBody>
                  <a:tcPr marL="6188" marR="6188" marT="6188" marB="0" anchor="b">
                    <a:solidFill>
                      <a:schemeClr val="accent1">
                        <a:lumMod val="20000"/>
                        <a:lumOff val="80000"/>
                      </a:schemeClr>
                    </a:solidFill>
                  </a:tcPr>
                </a:tc>
                <a:tc>
                  <a:txBody>
                    <a:bodyPr/>
                    <a:lstStyle/>
                    <a:p>
                      <a:pPr algn="l" rtl="0" fontAlgn="t"/>
                      <a:r>
                        <a:rPr lang="en-US" sz="1000" u="none" strike="noStrike">
                          <a:effectLst/>
                        </a:rPr>
                        <a:t>Total</a:t>
                      </a:r>
                      <a:endParaRPr lang="en-US" sz="10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l" rtl="0" fontAlgn="t"/>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0.18%</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a:effectLst/>
                        </a:rPr>
                        <a:t>1.82%</a:t>
                      </a:r>
                      <a:endParaRPr lang="en-US" sz="1100" b="0" i="0" u="none" strike="noStrike">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rtl="0" fontAlgn="t"/>
                      <a:r>
                        <a:rPr lang="en-US" sz="1100" u="none" strike="noStrike" dirty="0">
                          <a:effectLst/>
                        </a:rPr>
                        <a:t>14.59%</a:t>
                      </a:r>
                      <a:endParaRPr lang="en-US" sz="1100" b="0" i="0" u="none" strike="noStrike" dirty="0">
                        <a:solidFill>
                          <a:srgbClr val="000000"/>
                        </a:solidFill>
                        <a:effectLst/>
                        <a:latin typeface="Calibri" panose="020F0502020204030204" pitchFamily="34" charset="0"/>
                      </a:endParaRPr>
                    </a:p>
                  </a:txBody>
                  <a:tcPr marL="6188" marR="6188" marT="6188" marB="0">
                    <a:solidFill>
                      <a:schemeClr val="accent1">
                        <a:lumMod val="20000"/>
                        <a:lumOff val="80000"/>
                      </a:schemeClr>
                    </a:solidFill>
                  </a:tcPr>
                </a:tc>
                <a:tc>
                  <a:txBody>
                    <a:bodyPr/>
                    <a:lstStyle/>
                    <a:p>
                      <a:pPr algn="ctr" fontAlgn="b"/>
                      <a:r>
                        <a:rPr lang="en-US" sz="1100" b="0" i="0" u="none" strike="noStrike" dirty="0">
                          <a:solidFill>
                            <a:srgbClr val="000000"/>
                          </a:solidFill>
                          <a:effectLst/>
                          <a:latin typeface="Calibri" panose="020F0502020204030204" pitchFamily="34" charset="0"/>
                        </a:rPr>
                        <a:t>26%</a:t>
                      </a:r>
                    </a:p>
                  </a:txBody>
                  <a:tcPr marL="6188" marR="6188" marT="6188" marB="0" anchor="b">
                    <a:solidFill>
                      <a:schemeClr val="accent1">
                        <a:lumMod val="20000"/>
                        <a:lumOff val="80000"/>
                      </a:schemeClr>
                    </a:solidFill>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6188" marR="6188" marT="6188" marB="0" anchor="b">
                    <a:solidFill>
                      <a:schemeClr val="accent1">
                        <a:lumMod val="20000"/>
                        <a:lumOff val="80000"/>
                      </a:schemeClr>
                    </a:solidFill>
                  </a:tcPr>
                </a:tc>
                <a:extLst>
                  <a:ext uri="{0D108BD9-81ED-4DB2-BD59-A6C34878D82A}">
                    <a16:rowId xmlns:a16="http://schemas.microsoft.com/office/drawing/2014/main" val="603776101"/>
                  </a:ext>
                </a:extLst>
              </a:tr>
            </a:tbl>
          </a:graphicData>
        </a:graphic>
      </p:graphicFrame>
    </p:spTree>
    <p:extLst>
      <p:ext uri="{BB962C8B-B14F-4D97-AF65-F5344CB8AC3E}">
        <p14:creationId xmlns:p14="http://schemas.microsoft.com/office/powerpoint/2010/main" val="1565437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6.6 Post-Loan Collection Strategy </a:t>
            </a:r>
            <a:endParaRPr lang="zh-CN" altLang="en-US" dirty="0"/>
          </a:p>
        </p:txBody>
      </p:sp>
      <p:sp>
        <p:nvSpPr>
          <p:cNvPr id="4" name="灯片编号占位符 3"/>
          <p:cNvSpPr>
            <a:spLocks noGrp="1"/>
          </p:cNvSpPr>
          <p:nvPr>
            <p:ph type="sldNum" sz="quarter" idx="12"/>
          </p:nvPr>
        </p:nvSpPr>
        <p:spPr/>
        <p:txBody>
          <a:bodyPr/>
          <a:lstStyle/>
          <a:p>
            <a:fld id="{D7F305DA-160D-498F-B102-A1D8643B4A2C}" type="slidenum">
              <a:rPr lang="ru-RU" smtClean="0"/>
              <a:t>39</a:t>
            </a:fld>
            <a:endParaRPr lang="ru-RU"/>
          </a:p>
        </p:txBody>
      </p:sp>
      <p:sp>
        <p:nvSpPr>
          <p:cNvPr id="8" name="文本框 7"/>
          <p:cNvSpPr txBox="1"/>
          <p:nvPr/>
        </p:nvSpPr>
        <p:spPr>
          <a:xfrm>
            <a:off x="231419" y="6523887"/>
            <a:ext cx="4644516" cy="215444"/>
          </a:xfrm>
          <a:prstGeom prst="rect">
            <a:avLst/>
          </a:prstGeom>
          <a:noFill/>
        </p:spPr>
        <p:txBody>
          <a:bodyPr wrap="square" rtlCol="0">
            <a:spAutoFit/>
          </a:bodyPr>
          <a:lstStyle/>
          <a:p>
            <a:r>
              <a:rPr lang="en-US" altLang="zh-CN" sz="800" dirty="0"/>
              <a:t>*Note: The risk rank is based on the score bands of collection models.</a:t>
            </a:r>
            <a:endParaRPr lang="zh-CN" altLang="en-US" sz="800" dirty="0"/>
          </a:p>
        </p:txBody>
      </p:sp>
      <p:sp>
        <p:nvSpPr>
          <p:cNvPr id="5" name="TextBox 4"/>
          <p:cNvSpPr txBox="1"/>
          <p:nvPr/>
        </p:nvSpPr>
        <p:spPr>
          <a:xfrm>
            <a:off x="231419" y="4039976"/>
            <a:ext cx="8515464"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First call – at the half tenor of loan to remind about due date and prolongation option</a:t>
            </a:r>
          </a:p>
          <a:p>
            <a:pPr marL="285750" indent="-285750">
              <a:buFont typeface="Arial" panose="020B0604020202020204" pitchFamily="34" charset="0"/>
              <a:buChar char="•"/>
            </a:pPr>
            <a:r>
              <a:rPr lang="en-US" sz="1400" dirty="0"/>
              <a:t>1-3 days before due day we will remind borrower about payment (depend on weekend)</a:t>
            </a:r>
          </a:p>
          <a:p>
            <a:pPr marL="285750" indent="-285750">
              <a:buFont typeface="Arial" panose="020B0604020202020204" pitchFamily="34" charset="0"/>
              <a:buChar char="•"/>
            </a:pPr>
            <a:r>
              <a:rPr lang="en-US" sz="1400" dirty="0"/>
              <a:t>In the case of overdue contact to customer each day till </a:t>
            </a:r>
            <a:r>
              <a:rPr lang="en-US" sz="1400" dirty="0" err="1"/>
              <a:t>dpd</a:t>
            </a:r>
            <a:r>
              <a:rPr lang="en-US" sz="1400" dirty="0"/>
              <a:t> 30</a:t>
            </a:r>
          </a:p>
          <a:p>
            <a:pPr marL="285750" indent="-285750">
              <a:buFont typeface="Arial" panose="020B0604020202020204" pitchFamily="34" charset="0"/>
              <a:buChar char="•"/>
            </a:pPr>
            <a:r>
              <a:rPr lang="en-US" sz="1400" dirty="0"/>
              <a:t>If customer cannot afford full repayment we will propose him prolongation</a:t>
            </a:r>
          </a:p>
          <a:p>
            <a:pPr marL="285750" indent="-285750">
              <a:buFont typeface="Arial" panose="020B0604020202020204" pitchFamily="34" charset="0"/>
              <a:buChar char="•"/>
            </a:pPr>
            <a:r>
              <a:rPr lang="en-US" sz="1400" dirty="0"/>
              <a:t>We will use direct debit service to increase collection rates after establishing cooperation with the Trust company</a:t>
            </a:r>
          </a:p>
          <a:p>
            <a:pPr marL="285750" indent="-285750">
              <a:buFont typeface="Arial" panose="020B0604020202020204" pitchFamily="34" charset="0"/>
              <a:buChar char="•"/>
            </a:pPr>
            <a:r>
              <a:rPr lang="en-US" sz="1400" dirty="0"/>
              <a:t>To do site visits we will use only outsource collection agencies</a:t>
            </a:r>
          </a:p>
        </p:txBody>
      </p:sp>
      <p:sp>
        <p:nvSpPr>
          <p:cNvPr id="10" name="文本框 7"/>
          <p:cNvSpPr txBox="1"/>
          <p:nvPr/>
        </p:nvSpPr>
        <p:spPr>
          <a:xfrm>
            <a:off x="175551" y="3339167"/>
            <a:ext cx="4644516" cy="261610"/>
          </a:xfrm>
          <a:prstGeom prst="rect">
            <a:avLst/>
          </a:prstGeom>
          <a:noFill/>
        </p:spPr>
        <p:txBody>
          <a:bodyPr wrap="square" rtlCol="0">
            <a:spAutoFit/>
          </a:bodyPr>
          <a:lstStyle/>
          <a:p>
            <a:r>
              <a:rPr lang="en-US" altLang="zh-CN" sz="1100" b="1" dirty="0"/>
              <a:t>*Note: The risk rank is based on the score bands of collection models.</a:t>
            </a:r>
            <a:endParaRPr lang="zh-CN" altLang="en-US" sz="1100" b="1" dirty="0"/>
          </a:p>
        </p:txBody>
      </p:sp>
      <p:sp>
        <p:nvSpPr>
          <p:cNvPr id="11" name="文本框 8"/>
          <p:cNvSpPr txBox="1"/>
          <p:nvPr/>
        </p:nvSpPr>
        <p:spPr>
          <a:xfrm>
            <a:off x="395536" y="561395"/>
            <a:ext cx="8087532" cy="369332"/>
          </a:xfrm>
          <a:prstGeom prst="rect">
            <a:avLst/>
          </a:prstGeom>
          <a:noFill/>
        </p:spPr>
        <p:txBody>
          <a:bodyPr wrap="square" rtlCol="0">
            <a:spAutoFit/>
          </a:bodyPr>
          <a:lstStyle/>
          <a:p>
            <a:pPr algn="ctr"/>
            <a:r>
              <a:rPr lang="en-US" altLang="zh-CN" b="1" dirty="0"/>
              <a:t>Collection Strategy Based on Account Age and Days (sample for 30 days loan)</a:t>
            </a:r>
            <a:endParaRPr lang="zh-CN" altLang="en-US" b="1" dirty="0"/>
          </a:p>
        </p:txBody>
      </p:sp>
      <p:sp>
        <p:nvSpPr>
          <p:cNvPr id="12" name="Прямоугольник 98"/>
          <p:cNvSpPr/>
          <p:nvPr/>
        </p:nvSpPr>
        <p:spPr>
          <a:xfrm>
            <a:off x="6905803" y="3593108"/>
            <a:ext cx="162018" cy="162018"/>
          </a:xfrm>
          <a:prstGeom prst="rect">
            <a:avLst/>
          </a:prstGeom>
          <a:solidFill>
            <a:srgbClr val="67E8F9"/>
          </a:solidFill>
          <a:ln w="3175" cap="flat" cmpd="sng" algn="ctr">
            <a:solidFill>
              <a:srgbClr val="5B9BD5">
                <a:shade val="50000"/>
              </a:srgbClr>
            </a:solidFill>
            <a:prstDash val="solid"/>
            <a:miter lim="800000"/>
          </a:ln>
          <a:effectLst/>
        </p:spPr>
        <p:txBody>
          <a:bodyPr rtlCol="0" anchor="ctr"/>
          <a:lstStyle/>
          <a:p>
            <a:pPr algn="ctr">
              <a:defRPr/>
            </a:pPr>
            <a:endParaRPr lang="en-US" sz="1400" kern="0">
              <a:solidFill>
                <a:srgbClr val="00B0F0"/>
              </a:solidFill>
              <a:latin typeface="Calibri" panose="020F0502020204030204"/>
            </a:endParaRPr>
          </a:p>
        </p:txBody>
      </p:sp>
      <p:sp>
        <p:nvSpPr>
          <p:cNvPr id="13" name="TextBox 12"/>
          <p:cNvSpPr txBox="1"/>
          <p:nvPr/>
        </p:nvSpPr>
        <p:spPr>
          <a:xfrm>
            <a:off x="7067822" y="3499157"/>
            <a:ext cx="801823" cy="338554"/>
          </a:xfrm>
          <a:prstGeom prst="rect">
            <a:avLst/>
          </a:prstGeom>
          <a:noFill/>
        </p:spPr>
        <p:txBody>
          <a:bodyPr wrap="none" rtlCol="0">
            <a:spAutoFit/>
          </a:bodyPr>
          <a:lstStyle/>
          <a:p>
            <a:r>
              <a:rPr lang="en-US" sz="1600" dirty="0"/>
              <a:t>Actions</a:t>
            </a:r>
          </a:p>
        </p:txBody>
      </p:sp>
      <p:graphicFrame>
        <p:nvGraphicFramePr>
          <p:cNvPr id="14" name="表格 11"/>
          <p:cNvGraphicFramePr>
            <a:graphicFrameLocks noGrp="1"/>
          </p:cNvGraphicFramePr>
          <p:nvPr>
            <p:extLst/>
          </p:nvPr>
        </p:nvGraphicFramePr>
        <p:xfrm>
          <a:off x="157127" y="1073700"/>
          <a:ext cx="8703009" cy="1777145"/>
        </p:xfrm>
        <a:graphic>
          <a:graphicData uri="http://schemas.openxmlformats.org/drawingml/2006/table">
            <a:tbl>
              <a:tblPr/>
              <a:tblGrid>
                <a:gridCol w="806935">
                  <a:extLst>
                    <a:ext uri="{9D8B030D-6E8A-4147-A177-3AD203B41FA5}">
                      <a16:colId xmlns:a16="http://schemas.microsoft.com/office/drawing/2014/main" val="2263264041"/>
                    </a:ext>
                  </a:extLst>
                </a:gridCol>
                <a:gridCol w="1117295">
                  <a:extLst>
                    <a:ext uri="{9D8B030D-6E8A-4147-A177-3AD203B41FA5}">
                      <a16:colId xmlns:a16="http://schemas.microsoft.com/office/drawing/2014/main" val="2741788836"/>
                    </a:ext>
                  </a:extLst>
                </a:gridCol>
                <a:gridCol w="186216">
                  <a:extLst>
                    <a:ext uri="{9D8B030D-6E8A-4147-A177-3AD203B41FA5}">
                      <a16:colId xmlns:a16="http://schemas.microsoft.com/office/drawing/2014/main" val="3146817555"/>
                    </a:ext>
                  </a:extLst>
                </a:gridCol>
                <a:gridCol w="186216">
                  <a:extLst>
                    <a:ext uri="{9D8B030D-6E8A-4147-A177-3AD203B41FA5}">
                      <a16:colId xmlns:a16="http://schemas.microsoft.com/office/drawing/2014/main" val="3151547697"/>
                    </a:ext>
                  </a:extLst>
                </a:gridCol>
                <a:gridCol w="186216">
                  <a:extLst>
                    <a:ext uri="{9D8B030D-6E8A-4147-A177-3AD203B41FA5}">
                      <a16:colId xmlns:a16="http://schemas.microsoft.com/office/drawing/2014/main" val="1974612380"/>
                    </a:ext>
                  </a:extLst>
                </a:gridCol>
                <a:gridCol w="186216">
                  <a:extLst>
                    <a:ext uri="{9D8B030D-6E8A-4147-A177-3AD203B41FA5}">
                      <a16:colId xmlns:a16="http://schemas.microsoft.com/office/drawing/2014/main" val="3160560791"/>
                    </a:ext>
                  </a:extLst>
                </a:gridCol>
                <a:gridCol w="186216">
                  <a:extLst>
                    <a:ext uri="{9D8B030D-6E8A-4147-A177-3AD203B41FA5}">
                      <a16:colId xmlns:a16="http://schemas.microsoft.com/office/drawing/2014/main" val="3326120491"/>
                    </a:ext>
                  </a:extLst>
                </a:gridCol>
                <a:gridCol w="186216">
                  <a:extLst>
                    <a:ext uri="{9D8B030D-6E8A-4147-A177-3AD203B41FA5}">
                      <a16:colId xmlns:a16="http://schemas.microsoft.com/office/drawing/2014/main" val="4170771906"/>
                    </a:ext>
                  </a:extLst>
                </a:gridCol>
                <a:gridCol w="186216">
                  <a:extLst>
                    <a:ext uri="{9D8B030D-6E8A-4147-A177-3AD203B41FA5}">
                      <a16:colId xmlns:a16="http://schemas.microsoft.com/office/drawing/2014/main" val="733553932"/>
                    </a:ext>
                  </a:extLst>
                </a:gridCol>
                <a:gridCol w="186216">
                  <a:extLst>
                    <a:ext uri="{9D8B030D-6E8A-4147-A177-3AD203B41FA5}">
                      <a16:colId xmlns:a16="http://schemas.microsoft.com/office/drawing/2014/main" val="1062893014"/>
                    </a:ext>
                  </a:extLst>
                </a:gridCol>
                <a:gridCol w="237942">
                  <a:extLst>
                    <a:ext uri="{9D8B030D-6E8A-4147-A177-3AD203B41FA5}">
                      <a16:colId xmlns:a16="http://schemas.microsoft.com/office/drawing/2014/main" val="1784923236"/>
                    </a:ext>
                  </a:extLst>
                </a:gridCol>
                <a:gridCol w="240529">
                  <a:extLst>
                    <a:ext uri="{9D8B030D-6E8A-4147-A177-3AD203B41FA5}">
                      <a16:colId xmlns:a16="http://schemas.microsoft.com/office/drawing/2014/main" val="654827123"/>
                    </a:ext>
                  </a:extLst>
                </a:gridCol>
                <a:gridCol w="240529">
                  <a:extLst>
                    <a:ext uri="{9D8B030D-6E8A-4147-A177-3AD203B41FA5}">
                      <a16:colId xmlns:a16="http://schemas.microsoft.com/office/drawing/2014/main" val="1233747852"/>
                    </a:ext>
                  </a:extLst>
                </a:gridCol>
                <a:gridCol w="240529">
                  <a:extLst>
                    <a:ext uri="{9D8B030D-6E8A-4147-A177-3AD203B41FA5}">
                      <a16:colId xmlns:a16="http://schemas.microsoft.com/office/drawing/2014/main" val="677848262"/>
                    </a:ext>
                  </a:extLst>
                </a:gridCol>
                <a:gridCol w="240529">
                  <a:extLst>
                    <a:ext uri="{9D8B030D-6E8A-4147-A177-3AD203B41FA5}">
                      <a16:colId xmlns:a16="http://schemas.microsoft.com/office/drawing/2014/main" val="2071897615"/>
                    </a:ext>
                  </a:extLst>
                </a:gridCol>
                <a:gridCol w="240529">
                  <a:extLst>
                    <a:ext uri="{9D8B030D-6E8A-4147-A177-3AD203B41FA5}">
                      <a16:colId xmlns:a16="http://schemas.microsoft.com/office/drawing/2014/main" val="857368305"/>
                    </a:ext>
                  </a:extLst>
                </a:gridCol>
                <a:gridCol w="240529">
                  <a:extLst>
                    <a:ext uri="{9D8B030D-6E8A-4147-A177-3AD203B41FA5}">
                      <a16:colId xmlns:a16="http://schemas.microsoft.com/office/drawing/2014/main" val="325424041"/>
                    </a:ext>
                  </a:extLst>
                </a:gridCol>
                <a:gridCol w="240529">
                  <a:extLst>
                    <a:ext uri="{9D8B030D-6E8A-4147-A177-3AD203B41FA5}">
                      <a16:colId xmlns:a16="http://schemas.microsoft.com/office/drawing/2014/main" val="1305735284"/>
                    </a:ext>
                  </a:extLst>
                </a:gridCol>
                <a:gridCol w="240529">
                  <a:extLst>
                    <a:ext uri="{9D8B030D-6E8A-4147-A177-3AD203B41FA5}">
                      <a16:colId xmlns:a16="http://schemas.microsoft.com/office/drawing/2014/main" val="436363341"/>
                    </a:ext>
                  </a:extLst>
                </a:gridCol>
                <a:gridCol w="240529">
                  <a:extLst>
                    <a:ext uri="{9D8B030D-6E8A-4147-A177-3AD203B41FA5}">
                      <a16:colId xmlns:a16="http://schemas.microsoft.com/office/drawing/2014/main" val="2631248706"/>
                    </a:ext>
                  </a:extLst>
                </a:gridCol>
                <a:gridCol w="240529">
                  <a:extLst>
                    <a:ext uri="{9D8B030D-6E8A-4147-A177-3AD203B41FA5}">
                      <a16:colId xmlns:a16="http://schemas.microsoft.com/office/drawing/2014/main" val="1523591349"/>
                    </a:ext>
                  </a:extLst>
                </a:gridCol>
                <a:gridCol w="240529">
                  <a:extLst>
                    <a:ext uri="{9D8B030D-6E8A-4147-A177-3AD203B41FA5}">
                      <a16:colId xmlns:a16="http://schemas.microsoft.com/office/drawing/2014/main" val="3270806950"/>
                    </a:ext>
                  </a:extLst>
                </a:gridCol>
                <a:gridCol w="240529">
                  <a:extLst>
                    <a:ext uri="{9D8B030D-6E8A-4147-A177-3AD203B41FA5}">
                      <a16:colId xmlns:a16="http://schemas.microsoft.com/office/drawing/2014/main" val="2464191027"/>
                    </a:ext>
                  </a:extLst>
                </a:gridCol>
                <a:gridCol w="240529">
                  <a:extLst>
                    <a:ext uri="{9D8B030D-6E8A-4147-A177-3AD203B41FA5}">
                      <a16:colId xmlns:a16="http://schemas.microsoft.com/office/drawing/2014/main" val="2947692019"/>
                    </a:ext>
                  </a:extLst>
                </a:gridCol>
                <a:gridCol w="240529">
                  <a:extLst>
                    <a:ext uri="{9D8B030D-6E8A-4147-A177-3AD203B41FA5}">
                      <a16:colId xmlns:a16="http://schemas.microsoft.com/office/drawing/2014/main" val="1826814617"/>
                    </a:ext>
                  </a:extLst>
                </a:gridCol>
                <a:gridCol w="240529">
                  <a:extLst>
                    <a:ext uri="{9D8B030D-6E8A-4147-A177-3AD203B41FA5}">
                      <a16:colId xmlns:a16="http://schemas.microsoft.com/office/drawing/2014/main" val="1984602906"/>
                    </a:ext>
                  </a:extLst>
                </a:gridCol>
                <a:gridCol w="240529">
                  <a:extLst>
                    <a:ext uri="{9D8B030D-6E8A-4147-A177-3AD203B41FA5}">
                      <a16:colId xmlns:a16="http://schemas.microsoft.com/office/drawing/2014/main" val="2518832777"/>
                    </a:ext>
                  </a:extLst>
                </a:gridCol>
                <a:gridCol w="240529">
                  <a:extLst>
                    <a:ext uri="{9D8B030D-6E8A-4147-A177-3AD203B41FA5}">
                      <a16:colId xmlns:a16="http://schemas.microsoft.com/office/drawing/2014/main" val="1019331956"/>
                    </a:ext>
                  </a:extLst>
                </a:gridCol>
                <a:gridCol w="240529">
                  <a:extLst>
                    <a:ext uri="{9D8B030D-6E8A-4147-A177-3AD203B41FA5}">
                      <a16:colId xmlns:a16="http://schemas.microsoft.com/office/drawing/2014/main" val="1912840757"/>
                    </a:ext>
                  </a:extLst>
                </a:gridCol>
                <a:gridCol w="240529">
                  <a:extLst>
                    <a:ext uri="{9D8B030D-6E8A-4147-A177-3AD203B41FA5}">
                      <a16:colId xmlns:a16="http://schemas.microsoft.com/office/drawing/2014/main" val="3651791415"/>
                    </a:ext>
                  </a:extLst>
                </a:gridCol>
                <a:gridCol w="240529">
                  <a:extLst>
                    <a:ext uri="{9D8B030D-6E8A-4147-A177-3AD203B41FA5}">
                      <a16:colId xmlns:a16="http://schemas.microsoft.com/office/drawing/2014/main" val="3993189028"/>
                    </a:ext>
                  </a:extLst>
                </a:gridCol>
                <a:gridCol w="240529">
                  <a:extLst>
                    <a:ext uri="{9D8B030D-6E8A-4147-A177-3AD203B41FA5}">
                      <a16:colId xmlns:a16="http://schemas.microsoft.com/office/drawing/2014/main" val="837965998"/>
                    </a:ext>
                  </a:extLst>
                </a:gridCol>
              </a:tblGrid>
              <a:tr h="257986">
                <a:tc gridSpan="2">
                  <a:txBody>
                    <a:bodyPr/>
                    <a:lstStyle/>
                    <a:p>
                      <a:pPr algn="ctr" rtl="0" fontAlgn="ctr"/>
                      <a:r>
                        <a:rPr lang="en-US" sz="1200" b="1" i="0" u="none" strike="noStrike">
                          <a:solidFill>
                            <a:srgbClr val="000000"/>
                          </a:solidFill>
                          <a:effectLst/>
                          <a:latin typeface="Verdana" panose="020B0604030504040204" pitchFamily="34" charset="0"/>
                          <a:ea typeface="等线" panose="02010600030101010101" pitchFamily="2" charset="-122"/>
                        </a:rPr>
                        <a:t>Collection</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30">
                  <a:txBody>
                    <a:bodyPr/>
                    <a:lstStyle/>
                    <a:p>
                      <a:pPr algn="ctr" rtl="0" fontAlgn="ctr"/>
                      <a:r>
                        <a:rPr lang="en-US" sz="1200" b="1" i="0" u="none" strike="noStrike">
                          <a:solidFill>
                            <a:srgbClr val="000000"/>
                          </a:solidFill>
                          <a:effectLst/>
                          <a:latin typeface="Verdana" panose="020B0604030504040204" pitchFamily="34" charset="0"/>
                          <a:ea typeface="等线" panose="02010600030101010101" pitchFamily="2" charset="-122"/>
                        </a:rPr>
                        <a:t>Days after Due Date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87029744"/>
                  </a:ext>
                </a:extLst>
              </a:tr>
              <a:tr h="245701">
                <a:tc>
                  <a:txBody>
                    <a:bodyPr/>
                    <a:lstStyle/>
                    <a:p>
                      <a:pPr algn="ctr" rtl="0" fontAlgn="ctr"/>
                      <a:r>
                        <a:rPr lang="en-US" sz="900" b="1" i="0" u="none" strike="noStrike">
                          <a:solidFill>
                            <a:srgbClr val="000000"/>
                          </a:solidFill>
                          <a:effectLst/>
                          <a:latin typeface="Verdana" panose="020B0604030504040204" pitchFamily="34" charset="0"/>
                          <a:ea typeface="等线" panose="02010600030101010101" pitchFamily="2" charset="-122"/>
                        </a:rPr>
                        <a:t>Account Age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900" b="1" i="0" u="none" strike="noStrike">
                          <a:solidFill>
                            <a:srgbClr val="000000"/>
                          </a:solidFill>
                          <a:effectLst/>
                          <a:latin typeface="Verdana" panose="020B0604030504040204" pitchFamily="34" charset="0"/>
                          <a:ea typeface="等线" panose="02010600030101010101" pitchFamily="2" charset="-122"/>
                        </a:rPr>
                        <a:t>Tools &amp; Actions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ctr"/>
                      <a:r>
                        <a:rPr lang="en-US" altLang="zh-CN" sz="800" b="1" i="0" u="none" strike="noStrike">
                          <a:solidFill>
                            <a:srgbClr val="000000"/>
                          </a:solidFill>
                          <a:effectLst/>
                          <a:latin typeface="Verdana" panose="020B0604030504040204" pitchFamily="34" charset="0"/>
                          <a:ea typeface="等线" panose="02010600030101010101" pitchFamily="2" charset="-122"/>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39331647"/>
                  </a:ext>
                </a:extLst>
              </a:tr>
              <a:tr h="245701">
                <a:tc>
                  <a:txBody>
                    <a:bodyPr/>
                    <a:lstStyle/>
                    <a:p>
                      <a:pPr algn="ctr" rtl="0" fontAlgn="ctr"/>
                      <a:r>
                        <a:rPr lang="en-US" sz="900" b="1" i="0" u="none" strike="noStrike">
                          <a:solidFill>
                            <a:srgbClr val="000000"/>
                          </a:solidFill>
                          <a:effectLst/>
                          <a:latin typeface="Verdana" panose="020B0604030504040204" pitchFamily="34" charset="0"/>
                          <a:ea typeface="等线" panose="02010600030101010101" pitchFamily="2" charset="-122"/>
                        </a:rPr>
                        <a:t>M0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900" b="0" i="0" u="none" strike="noStrike">
                          <a:solidFill>
                            <a:srgbClr val="000000"/>
                          </a:solidFill>
                          <a:effectLst/>
                          <a:latin typeface="Verdana" panose="020B0604030504040204" pitchFamily="34" charset="0"/>
                          <a:ea typeface="等线" panose="02010600030101010101" pitchFamily="2" charset="-122"/>
                        </a:rPr>
                        <a:t>SMS reminder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extLst>
                  <a:ext uri="{0D108BD9-81ED-4DB2-BD59-A6C34878D82A}">
                    <a16:rowId xmlns:a16="http://schemas.microsoft.com/office/drawing/2014/main" val="2546701085"/>
                  </a:ext>
                </a:extLst>
              </a:tr>
              <a:tr h="233416">
                <a:tc rowSpan="2">
                  <a:txBody>
                    <a:bodyPr/>
                    <a:lstStyle/>
                    <a:p>
                      <a:pPr algn="ctr" rtl="0" fontAlgn="ctr"/>
                      <a:r>
                        <a:rPr lang="en-US" sz="900" b="1" i="0" u="none" strike="noStrike">
                          <a:solidFill>
                            <a:srgbClr val="000000"/>
                          </a:solidFill>
                          <a:effectLst/>
                          <a:latin typeface="Verdana" panose="020B0604030504040204" pitchFamily="34" charset="0"/>
                          <a:ea typeface="等线" panose="02010600030101010101" pitchFamily="2" charset="-122"/>
                        </a:rPr>
                        <a:t>M1</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900" b="0" i="0" u="none" strike="noStrike">
                          <a:solidFill>
                            <a:srgbClr val="000000"/>
                          </a:solidFill>
                          <a:effectLst/>
                          <a:latin typeface="Verdana" panose="020B0604030504040204" pitchFamily="34" charset="0"/>
                          <a:ea typeface="等线" panose="02010600030101010101" pitchFamily="2" charset="-122"/>
                        </a:rPr>
                        <a:t>SMS reminder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extLst>
                  <a:ext uri="{0D108BD9-81ED-4DB2-BD59-A6C34878D82A}">
                    <a16:rowId xmlns:a16="http://schemas.microsoft.com/office/drawing/2014/main" val="3955931648"/>
                  </a:ext>
                </a:extLst>
              </a:tr>
              <a:tr h="245701">
                <a:tc vMerge="1">
                  <a:txBody>
                    <a:bodyPr/>
                    <a:lstStyle/>
                    <a:p>
                      <a:endParaRPr lang="zh-CN" altLang="en-US"/>
                    </a:p>
                  </a:txBody>
                  <a:tcPr/>
                </a:tc>
                <a:tc>
                  <a:txBody>
                    <a:bodyPr/>
                    <a:lstStyle/>
                    <a:p>
                      <a:pPr algn="l" rtl="0" fontAlgn="ctr"/>
                      <a:r>
                        <a:rPr lang="en-US" sz="900" b="0" i="0" u="none" strike="noStrike">
                          <a:solidFill>
                            <a:srgbClr val="000000"/>
                          </a:solidFill>
                          <a:effectLst/>
                          <a:latin typeface="Verdana" panose="020B0604030504040204" pitchFamily="34" charset="0"/>
                          <a:ea typeface="等线" panose="02010600030101010101" pitchFamily="2" charset="-122"/>
                        </a:rPr>
                        <a:t>phone calls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宋体" panose="02010600030101010101" pitchFamily="2" charset="-122"/>
                          <a:ea typeface="宋体"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extLst>
                  <a:ext uri="{0D108BD9-81ED-4DB2-BD59-A6C34878D82A}">
                    <a16:rowId xmlns:a16="http://schemas.microsoft.com/office/drawing/2014/main" val="132381492"/>
                  </a:ext>
                </a:extLst>
              </a:tr>
              <a:tr h="274320">
                <a:tc rowSpan="2">
                  <a:txBody>
                    <a:bodyPr/>
                    <a:lstStyle/>
                    <a:p>
                      <a:pPr algn="ctr" rtl="0" fontAlgn="ctr"/>
                      <a:r>
                        <a:rPr lang="en-US" altLang="zh-CN" sz="900" b="1" i="0" u="none" strike="noStrike" dirty="0">
                          <a:solidFill>
                            <a:srgbClr val="000000"/>
                          </a:solidFill>
                          <a:effectLst/>
                          <a:latin typeface="Verdana" panose="020B0604030504040204" pitchFamily="34" charset="0"/>
                          <a:ea typeface="等线" panose="02010600030101010101" pitchFamily="2" charset="-122"/>
                        </a:rPr>
                        <a:t>M</a:t>
                      </a:r>
                      <a:endParaRPr lang="en-US" sz="900" b="1" i="0" u="none" strike="noStrike" dirty="0">
                        <a:solidFill>
                          <a:srgbClr val="000000"/>
                        </a:solidFill>
                        <a:effectLst/>
                        <a:latin typeface="Verdana" panose="020B0604030504040204" pitchFamily="34" charset="0"/>
                        <a:ea typeface="等线" panose="02010600030101010101" pitchFamily="2" charset="-122"/>
                      </a:endParaRP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en-US" sz="900" b="0" i="0" u="none" strike="noStrike">
                          <a:solidFill>
                            <a:srgbClr val="000000"/>
                          </a:solidFill>
                          <a:effectLst/>
                          <a:latin typeface="Verdana" panose="020B0604030504040204" pitchFamily="34" charset="0"/>
                          <a:ea typeface="等线" panose="02010600030101010101" pitchFamily="2" charset="-122"/>
                        </a:rPr>
                        <a:t>legal dunning letter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4561585"/>
                  </a:ext>
                </a:extLst>
              </a:tr>
              <a:tr h="253868">
                <a:tc vMerge="1">
                  <a:txBody>
                    <a:bodyPr/>
                    <a:lstStyle/>
                    <a:p>
                      <a:endParaRPr lang="zh-CN" altLang="en-US"/>
                    </a:p>
                  </a:txBody>
                  <a:tcPr/>
                </a:tc>
                <a:tc>
                  <a:txBody>
                    <a:bodyPr/>
                    <a:lstStyle/>
                    <a:p>
                      <a:pPr algn="l" rtl="0" fontAlgn="ctr"/>
                      <a:r>
                        <a:rPr lang="en-US" sz="900" b="0" i="0" u="none" strike="noStrike">
                          <a:solidFill>
                            <a:srgbClr val="000000"/>
                          </a:solidFill>
                          <a:effectLst/>
                          <a:latin typeface="Verdana" panose="020B0604030504040204" pitchFamily="34" charset="0"/>
                          <a:ea typeface="等线" panose="02010600030101010101" pitchFamily="2" charset="-122"/>
                        </a:rPr>
                        <a:t>Site Visit (outsourced)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tc>
                  <a:txBody>
                    <a:bodyPr/>
                    <a:lstStyle/>
                    <a:p>
                      <a:pPr algn="l" rtl="0" fontAlgn="ctr"/>
                      <a:r>
                        <a:rPr lang="zh-CN" altLang="en-US" sz="900" b="0" i="0" u="none" strike="noStrike" dirty="0">
                          <a:solidFill>
                            <a:srgbClr val="000000"/>
                          </a:solidFill>
                          <a:effectLst/>
                          <a:latin typeface="Arial" panose="020B0604020202020204" pitchFamily="34" charset="0"/>
                          <a:ea typeface="等线" panose="02010600030101010101" pitchFamily="2" charset="-122"/>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FFFF"/>
                    </a:solidFill>
                  </a:tcPr>
                </a:tc>
                <a:extLst>
                  <a:ext uri="{0D108BD9-81ED-4DB2-BD59-A6C34878D82A}">
                    <a16:rowId xmlns:a16="http://schemas.microsoft.com/office/drawing/2014/main" val="368327584"/>
                  </a:ext>
                </a:extLst>
              </a:tr>
            </a:tbl>
          </a:graphicData>
        </a:graphic>
      </p:graphicFrame>
    </p:spTree>
    <p:extLst>
      <p:ext uri="{BB962C8B-B14F-4D97-AF65-F5344CB8AC3E}">
        <p14:creationId xmlns:p14="http://schemas.microsoft.com/office/powerpoint/2010/main" val="2357544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1. Investment summary</a:t>
            </a:r>
            <a:endParaRPr lang="ru-RU" dirty="0"/>
          </a:p>
        </p:txBody>
      </p:sp>
      <p:sp>
        <p:nvSpPr>
          <p:cNvPr id="6" name="Номер слайда 5"/>
          <p:cNvSpPr>
            <a:spLocks noGrp="1"/>
          </p:cNvSpPr>
          <p:nvPr>
            <p:ph type="sldNum" sz="quarter" idx="12"/>
          </p:nvPr>
        </p:nvSpPr>
        <p:spPr/>
        <p:txBody>
          <a:bodyPr/>
          <a:lstStyle/>
          <a:p>
            <a:fld id="{D7F305DA-160D-498F-B102-A1D8643B4A2C}" type="slidenum">
              <a:rPr lang="ru-RU" smtClean="0"/>
              <a:pPr/>
              <a:t>4</a:t>
            </a:fld>
            <a:endParaRPr lang="ru-RU"/>
          </a:p>
        </p:txBody>
      </p:sp>
      <p:sp>
        <p:nvSpPr>
          <p:cNvPr id="8" name="TextBox 7"/>
          <p:cNvSpPr txBox="1"/>
          <p:nvPr/>
        </p:nvSpPr>
        <p:spPr>
          <a:xfrm>
            <a:off x="467544" y="5445224"/>
            <a:ext cx="8208912" cy="861774"/>
          </a:xfrm>
          <a:prstGeom prst="rect">
            <a:avLst/>
          </a:prstGeom>
          <a:solidFill>
            <a:schemeClr val="accent1">
              <a:lumMod val="20000"/>
              <a:lumOff val="80000"/>
            </a:schemeClr>
          </a:solidFill>
          <a:ln>
            <a:solidFill>
              <a:schemeClr val="accent1"/>
            </a:solidFill>
          </a:ln>
        </p:spPr>
        <p:txBody>
          <a:bodyPr wrap="square" rtlCol="0">
            <a:spAutoFit/>
          </a:bodyPr>
          <a:lstStyle/>
          <a:p>
            <a:r>
              <a:rPr lang="en-US" sz="1000" dirty="0"/>
              <a:t>Break-even period – </a:t>
            </a:r>
            <a:r>
              <a:rPr lang="ru-RU" sz="1000" dirty="0"/>
              <a:t>24</a:t>
            </a:r>
            <a:r>
              <a:rPr lang="en-US" sz="1000" dirty="0"/>
              <a:t> months</a:t>
            </a:r>
          </a:p>
          <a:p>
            <a:r>
              <a:rPr lang="en-US" sz="1000" dirty="0"/>
              <a:t>Self-capitalization period – 35 months</a:t>
            </a:r>
          </a:p>
          <a:p>
            <a:r>
              <a:rPr lang="en-US" sz="1000" dirty="0"/>
              <a:t>Payback period – </a:t>
            </a:r>
            <a:r>
              <a:rPr lang="ru-RU" sz="1000" dirty="0"/>
              <a:t>61</a:t>
            </a:r>
            <a:r>
              <a:rPr lang="en-US" sz="1000" dirty="0"/>
              <a:t> months</a:t>
            </a:r>
            <a:endParaRPr lang="ru-RU" sz="1000" dirty="0"/>
          </a:p>
          <a:p>
            <a:r>
              <a:rPr lang="en-US" sz="1000" dirty="0"/>
              <a:t>Total investments from </a:t>
            </a:r>
            <a:r>
              <a:rPr lang="en-US" sz="1000" dirty="0" smtClean="0"/>
              <a:t>– </a:t>
            </a:r>
            <a:r>
              <a:rPr lang="en-US" sz="1000" dirty="0"/>
              <a:t>$21,7M</a:t>
            </a:r>
          </a:p>
          <a:p>
            <a:r>
              <a:rPr lang="en-US" sz="1000" dirty="0" err="1"/>
              <a:t>Unoptimized</a:t>
            </a:r>
            <a:r>
              <a:rPr lang="en-US" sz="1000" dirty="0"/>
              <a:t> Yr5 corporate tax – $4,9 M</a:t>
            </a:r>
            <a:endParaRPr lang="ru-RU" sz="1000" dirty="0"/>
          </a:p>
        </p:txBody>
      </p:sp>
      <p:graphicFrame>
        <p:nvGraphicFramePr>
          <p:cNvPr id="7" name="Таблица 6"/>
          <p:cNvGraphicFramePr>
            <a:graphicFrameLocks noGrp="1"/>
          </p:cNvGraphicFramePr>
          <p:nvPr>
            <p:extLst>
              <p:ext uri="{D42A27DB-BD31-4B8C-83A1-F6EECF244321}">
                <p14:modId xmlns:p14="http://schemas.microsoft.com/office/powerpoint/2010/main" val="96645138"/>
              </p:ext>
            </p:extLst>
          </p:nvPr>
        </p:nvGraphicFramePr>
        <p:xfrm>
          <a:off x="457199" y="774928"/>
          <a:ext cx="8229603" cy="4545840"/>
        </p:xfrm>
        <a:graphic>
          <a:graphicData uri="http://schemas.openxmlformats.org/drawingml/2006/table">
            <a:tbl>
              <a:tblPr/>
              <a:tblGrid>
                <a:gridCol w="3767769">
                  <a:extLst>
                    <a:ext uri="{9D8B030D-6E8A-4147-A177-3AD203B41FA5}">
                      <a16:colId xmlns:a16="http://schemas.microsoft.com/office/drawing/2014/main" val="20000"/>
                    </a:ext>
                  </a:extLst>
                </a:gridCol>
                <a:gridCol w="743639">
                  <a:extLst>
                    <a:ext uri="{9D8B030D-6E8A-4147-A177-3AD203B41FA5}">
                      <a16:colId xmlns:a16="http://schemas.microsoft.com/office/drawing/2014/main" val="20001"/>
                    </a:ext>
                  </a:extLst>
                </a:gridCol>
                <a:gridCol w="743639">
                  <a:extLst>
                    <a:ext uri="{9D8B030D-6E8A-4147-A177-3AD203B41FA5}">
                      <a16:colId xmlns:a16="http://schemas.microsoft.com/office/drawing/2014/main" val="20002"/>
                    </a:ext>
                  </a:extLst>
                </a:gridCol>
                <a:gridCol w="743639">
                  <a:extLst>
                    <a:ext uri="{9D8B030D-6E8A-4147-A177-3AD203B41FA5}">
                      <a16:colId xmlns:a16="http://schemas.microsoft.com/office/drawing/2014/main" val="20003"/>
                    </a:ext>
                  </a:extLst>
                </a:gridCol>
                <a:gridCol w="743639">
                  <a:extLst>
                    <a:ext uri="{9D8B030D-6E8A-4147-A177-3AD203B41FA5}">
                      <a16:colId xmlns:a16="http://schemas.microsoft.com/office/drawing/2014/main" val="20004"/>
                    </a:ext>
                  </a:extLst>
                </a:gridCol>
                <a:gridCol w="743639">
                  <a:extLst>
                    <a:ext uri="{9D8B030D-6E8A-4147-A177-3AD203B41FA5}">
                      <a16:colId xmlns:a16="http://schemas.microsoft.com/office/drawing/2014/main" val="20005"/>
                    </a:ext>
                  </a:extLst>
                </a:gridCol>
                <a:gridCol w="743639">
                  <a:extLst>
                    <a:ext uri="{9D8B030D-6E8A-4147-A177-3AD203B41FA5}">
                      <a16:colId xmlns:a16="http://schemas.microsoft.com/office/drawing/2014/main" val="20006"/>
                    </a:ext>
                  </a:extLst>
                </a:gridCol>
              </a:tblGrid>
              <a:tr h="144000">
                <a:tc>
                  <a:txBody>
                    <a:bodyPr/>
                    <a:lstStyle/>
                    <a:p>
                      <a:pPr algn="l" fontAlgn="b"/>
                      <a:r>
                        <a:rPr lang="en-US" sz="1100" b="1" i="0" u="none" strike="noStrike" dirty="0">
                          <a:solidFill>
                            <a:srgbClr val="000000"/>
                          </a:solidFill>
                          <a:effectLst/>
                          <a:latin typeface="Calibri"/>
                        </a:rPr>
                        <a:t>Investments, </a:t>
                      </a:r>
                      <a:r>
                        <a:rPr lang="en-US" sz="1100" b="1" i="0" u="none" strike="noStrike" dirty="0" err="1">
                          <a:solidFill>
                            <a:srgbClr val="000000"/>
                          </a:solidFill>
                          <a:effectLst/>
                          <a:latin typeface="Calibri"/>
                        </a:rPr>
                        <a:t>thsd</a:t>
                      </a:r>
                      <a:r>
                        <a:rPr lang="en-US" sz="1100" b="1" i="0" u="none" strike="noStrike" dirty="0">
                          <a:solidFill>
                            <a:srgbClr val="000000"/>
                          </a:solidFill>
                          <a:effectLst/>
                          <a:latin typeface="Calibri"/>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144000">
                <a:tc>
                  <a:txBody>
                    <a:bodyPr/>
                    <a:lstStyle/>
                    <a:p>
                      <a:pPr algn="l" fontAlgn="b"/>
                      <a:r>
                        <a:rPr lang="en-US" sz="1100" b="1" i="0" u="none" strike="noStrike">
                          <a:solidFill>
                            <a:srgbClr val="000000"/>
                          </a:solidFill>
                          <a:effectLst/>
                          <a:latin typeface="Calibri"/>
                        </a:rPr>
                        <a:t>Portfolio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4 114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7 160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3 941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15 252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144000">
                <a:tc>
                  <a:txBody>
                    <a:bodyPr/>
                    <a:lstStyle/>
                    <a:p>
                      <a:pPr algn="l" fontAlgn="b"/>
                      <a:r>
                        <a:rPr lang="en-US" sz="1100" b="1" i="0" u="none" strike="noStrike">
                          <a:solidFill>
                            <a:srgbClr val="000000"/>
                          </a:solidFill>
                          <a:effectLst/>
                          <a:latin typeface="Calibri"/>
                        </a:rPr>
                        <a:t>OPEX and CAPEX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3 075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3 422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6 497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44000">
                <a:tc>
                  <a:txBody>
                    <a:bodyPr/>
                    <a:lstStyle/>
                    <a:p>
                      <a:pPr algn="l" fontAlgn="b"/>
                      <a:r>
                        <a:rPr lang="en-US" sz="1100" b="1" i="0" u="none" strike="noStrike" dirty="0">
                          <a:solidFill>
                            <a:srgbClr val="000000"/>
                          </a:solidFill>
                          <a:effectLst/>
                          <a:latin typeface="Calibri"/>
                        </a:rPr>
                        <a:t>Total </a:t>
                      </a:r>
                      <a:r>
                        <a:rPr lang="en-US" sz="1100" b="1" i="0" u="none" strike="noStrike" dirty="0" smtClean="0">
                          <a:solidFill>
                            <a:srgbClr val="000000"/>
                          </a:solidFill>
                          <a:effectLst/>
                          <a:latin typeface="Calibri"/>
                        </a:rPr>
                        <a:t>investments</a:t>
                      </a:r>
                      <a:endParaRPr lang="en-US" sz="1100" b="1" i="0" u="none" strike="noStrike" dirty="0">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7 190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10 582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3 941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21 749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4"/>
                  </a:ext>
                </a:extLst>
              </a:tr>
              <a:tr h="144000">
                <a:tc>
                  <a:txBody>
                    <a:bodyPr/>
                    <a:lstStyle/>
                    <a:p>
                      <a:pPr algn="l" fontAlgn="b"/>
                      <a:r>
                        <a:rPr lang="en-US" sz="1100" b="1" i="0" u="none" strike="noStrike">
                          <a:solidFill>
                            <a:srgbClr val="000000"/>
                          </a:solidFill>
                          <a:effectLst/>
                          <a:latin typeface="Calibri"/>
                        </a:rPr>
                        <a:t>Volume indicators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44000">
                <a:tc>
                  <a:txBody>
                    <a:bodyPr/>
                    <a:lstStyle/>
                    <a:p>
                      <a:pPr algn="l" fontAlgn="b"/>
                      <a:r>
                        <a:rPr lang="en-US" sz="1100" b="1" i="0" u="none" strike="noStrike">
                          <a:solidFill>
                            <a:srgbClr val="000000"/>
                          </a:solidFill>
                          <a:effectLst/>
                          <a:latin typeface="Calibri"/>
                        </a:rPr>
                        <a:t>Number of loans issued, thsd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1 096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1 195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3 447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44000">
                <a:tc>
                  <a:txBody>
                    <a:bodyPr/>
                    <a:lstStyle/>
                    <a:p>
                      <a:pPr algn="l" fontAlgn="b"/>
                      <a:r>
                        <a:rPr lang="en-US" sz="1100" b="1" i="0" u="none" strike="noStrike">
                          <a:solidFill>
                            <a:srgbClr val="000000"/>
                          </a:solidFill>
                          <a:effectLst/>
                          <a:latin typeface="Calibri"/>
                        </a:rPr>
                        <a:t>Amount disbursed,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11 613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53 022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97 001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145 070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152 229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458 935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144000">
                <a:tc>
                  <a:txBody>
                    <a:bodyPr/>
                    <a:lstStyle/>
                    <a:p>
                      <a:pPr algn="l" fontAlgn="b"/>
                      <a:r>
                        <a:rPr lang="en-US" sz="1100" b="1" i="0" u="none" strike="noStrike">
                          <a:solidFill>
                            <a:srgbClr val="000000"/>
                          </a:solidFill>
                          <a:effectLst/>
                          <a:latin typeface="Calibri"/>
                        </a:rPr>
                        <a:t>Net portfolio (EoY),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3 246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9 304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16 507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21 824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22 148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22 148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144000">
                <a:tc>
                  <a:txBody>
                    <a:bodyPr/>
                    <a:lstStyle/>
                    <a:p>
                      <a:pPr algn="l" fontAlgn="b"/>
                      <a:r>
                        <a:rPr lang="en-US" sz="1100" b="1" i="0" u="none" strike="noStrike">
                          <a:solidFill>
                            <a:srgbClr val="000000"/>
                          </a:solidFill>
                          <a:effectLst/>
                          <a:latin typeface="Calibri"/>
                        </a:rPr>
                        <a:t>P&amp;L, thsd USD</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44000">
                <a:tc>
                  <a:txBody>
                    <a:bodyPr/>
                    <a:lstStyle/>
                    <a:p>
                      <a:pPr algn="l" fontAlgn="b"/>
                      <a:r>
                        <a:rPr lang="en-US" sz="1100" b="1" i="0" u="none" strike="noStrike">
                          <a:solidFill>
                            <a:srgbClr val="000000"/>
                          </a:solidFill>
                          <a:effectLst/>
                          <a:latin typeface="Calibri"/>
                        </a:rPr>
                        <a:t>Revenue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2 905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18 603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37 831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60 346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67 452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187 137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44000">
                <a:tc>
                  <a:txBody>
                    <a:bodyPr/>
                    <a:lstStyle/>
                    <a:p>
                      <a:pPr algn="l" fontAlgn="b"/>
                      <a:r>
                        <a:rPr lang="en-US" sz="1100" b="1" i="0" u="none" strike="noStrike">
                          <a:solidFill>
                            <a:srgbClr val="000000"/>
                          </a:solidFill>
                          <a:effectLst/>
                          <a:latin typeface="Calibri"/>
                        </a:rPr>
                        <a:t>Provisions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-2 630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-11 254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-18 742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-25 387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-27 293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-85 307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44000">
                <a:tc>
                  <a:txBody>
                    <a:bodyPr/>
                    <a:lstStyle/>
                    <a:p>
                      <a:pPr algn="l" fontAlgn="b"/>
                      <a:r>
                        <a:rPr lang="en-US" sz="1100" b="1" i="0" u="none" strike="noStrike">
                          <a:solidFill>
                            <a:srgbClr val="000000"/>
                          </a:solidFill>
                          <a:effectLst/>
                          <a:latin typeface="Calibri"/>
                        </a:rPr>
                        <a:t>Variable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-1 838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-7 762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-11 640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-16 304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-17 175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-54 719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44000">
                <a:tc>
                  <a:txBody>
                    <a:bodyPr/>
                    <a:lstStyle/>
                    <a:p>
                      <a:pPr algn="l" fontAlgn="b"/>
                      <a:r>
                        <a:rPr lang="en-US" sz="1100" b="0" i="0" u="none" strike="noStrike" dirty="0">
                          <a:solidFill>
                            <a:srgbClr val="000000"/>
                          </a:solidFill>
                          <a:effectLst/>
                          <a:latin typeface="Calibri"/>
                        </a:rPr>
                        <a:t>    Marketing acquisition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-641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-2 354</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-3 627</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-4 658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-4 526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-15 806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4"/>
                  </a:ext>
                </a:extLst>
              </a:tr>
              <a:tr h="144000">
                <a:tc>
                  <a:txBody>
                    <a:bodyPr/>
                    <a:lstStyle/>
                    <a:p>
                      <a:pPr algn="l" fontAlgn="b"/>
                      <a:r>
                        <a:rPr lang="en-US" sz="1100" b="0" i="0" u="none" strike="noStrike" dirty="0">
                          <a:solidFill>
                            <a:srgbClr val="000000"/>
                          </a:solidFill>
                          <a:effectLst/>
                          <a:latin typeface="Calibri"/>
                        </a:rPr>
                        <a:t>    Salary (variable part)</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-604</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-2 568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-3 717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-5 090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-5 523</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-17 502</a:t>
                      </a:r>
                    </a:p>
                  </a:txBody>
                  <a:tcPr marL="18000" marR="18000" marT="3600" marB="3600" anchor="b">
                    <a:lnL>
                      <a:noFill/>
                    </a:lnL>
                    <a:lnR>
                      <a:noFill/>
                    </a:lnR>
                    <a:lnT>
                      <a:noFill/>
                    </a:lnT>
                    <a:lnB>
                      <a:noFill/>
                    </a:lnB>
                  </a:tcPr>
                </a:tc>
                <a:extLst>
                  <a:ext uri="{0D108BD9-81ED-4DB2-BD59-A6C34878D82A}">
                    <a16:rowId xmlns:a16="http://schemas.microsoft.com/office/drawing/2014/main" val="10015"/>
                  </a:ext>
                </a:extLst>
              </a:tr>
              <a:tr h="144000">
                <a:tc>
                  <a:txBody>
                    <a:bodyPr/>
                    <a:lstStyle/>
                    <a:p>
                      <a:pPr algn="l" fontAlgn="b"/>
                      <a:r>
                        <a:rPr lang="en-US" sz="1100" b="0" i="0" u="none" strike="noStrike" dirty="0">
                          <a:solidFill>
                            <a:srgbClr val="000000"/>
                          </a:solidFill>
                          <a:effectLst/>
                          <a:latin typeface="Calibri"/>
                        </a:rPr>
                        <a:t>    Other variable costs</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-426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-1 774</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-2 128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-3 099</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-3 260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-10 687</a:t>
                      </a:r>
                    </a:p>
                  </a:txBody>
                  <a:tcPr marL="18000" marR="18000" marT="3600" marB="3600" anchor="b">
                    <a:lnL>
                      <a:noFill/>
                    </a:lnL>
                    <a:lnR>
                      <a:noFill/>
                    </a:lnR>
                    <a:lnT>
                      <a:noFill/>
                    </a:lnT>
                    <a:lnB>
                      <a:noFill/>
                    </a:lnB>
                  </a:tcPr>
                </a:tc>
                <a:extLst>
                  <a:ext uri="{0D108BD9-81ED-4DB2-BD59-A6C34878D82A}">
                    <a16:rowId xmlns:a16="http://schemas.microsoft.com/office/drawing/2014/main" val="10016"/>
                  </a:ext>
                </a:extLst>
              </a:tr>
              <a:tr h="144000">
                <a:tc>
                  <a:txBody>
                    <a:bodyPr/>
                    <a:lstStyle/>
                    <a:p>
                      <a:pPr algn="l" fontAlgn="b"/>
                      <a:r>
                        <a:rPr lang="en-US" sz="1100" b="0" i="0" u="none" strike="noStrike" dirty="0">
                          <a:solidFill>
                            <a:srgbClr val="000000"/>
                          </a:solidFill>
                          <a:effectLst/>
                          <a:latin typeface="Calibri"/>
                        </a:rPr>
                        <a:t>    VAT</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-166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-1 066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-2 168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-3 458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-3 865</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-10 724</a:t>
                      </a:r>
                    </a:p>
                  </a:txBody>
                  <a:tcPr marL="18000" marR="18000" marT="3600" marB="3600" anchor="b">
                    <a:lnL>
                      <a:noFill/>
                    </a:lnL>
                    <a:lnR>
                      <a:noFill/>
                    </a:lnR>
                    <a:lnT>
                      <a:noFill/>
                    </a:lnT>
                    <a:lnB>
                      <a:noFill/>
                    </a:lnB>
                  </a:tcPr>
                </a:tc>
                <a:extLst>
                  <a:ext uri="{0D108BD9-81ED-4DB2-BD59-A6C34878D82A}">
                    <a16:rowId xmlns:a16="http://schemas.microsoft.com/office/drawing/2014/main" val="10017"/>
                  </a:ext>
                </a:extLst>
              </a:tr>
              <a:tr h="144000">
                <a:tc>
                  <a:txBody>
                    <a:bodyPr/>
                    <a:lstStyle/>
                    <a:p>
                      <a:pPr algn="l" fontAlgn="b"/>
                      <a:r>
                        <a:rPr lang="en-US" sz="1100" b="1" i="0" u="none" strike="noStrike" dirty="0">
                          <a:solidFill>
                            <a:srgbClr val="000000"/>
                          </a:solidFill>
                          <a:effectLst/>
                          <a:latin typeface="Calibri"/>
                        </a:rPr>
                        <a:t>Fixed costs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-1 607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-3 203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-3 202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-3 307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-3 268</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-14 586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44000">
                <a:tc>
                  <a:txBody>
                    <a:bodyPr/>
                    <a:lstStyle/>
                    <a:p>
                      <a:pPr algn="l" fontAlgn="b"/>
                      <a:r>
                        <a:rPr lang="en-US" sz="1100" b="0" i="0" u="none" strike="noStrike" dirty="0">
                          <a:solidFill>
                            <a:srgbClr val="000000"/>
                          </a:solidFill>
                          <a:effectLst/>
                          <a:latin typeface="Calibri"/>
                        </a:rPr>
                        <a:t>    Salary (fixed part)</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-895</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-2 036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-2 036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-2 036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-2 036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-9 039</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9"/>
                  </a:ext>
                </a:extLst>
              </a:tr>
              <a:tr h="144000">
                <a:tc>
                  <a:txBody>
                    <a:bodyPr/>
                    <a:lstStyle/>
                    <a:p>
                      <a:pPr algn="l" fontAlgn="b"/>
                      <a:r>
                        <a:rPr lang="en-US" sz="1100" b="0" i="0" u="none" strike="noStrike" dirty="0">
                          <a:solidFill>
                            <a:srgbClr val="000000"/>
                          </a:solidFill>
                          <a:effectLst/>
                          <a:latin typeface="Calibri"/>
                        </a:rPr>
                        <a:t>    Other G&amp;A expenses</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-712</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-1 167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-1 166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-1 271</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-1 232</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-5 548</a:t>
                      </a:r>
                    </a:p>
                  </a:txBody>
                  <a:tcPr marL="18000" marR="18000" marT="3600" marB="3600" anchor="b">
                    <a:lnL>
                      <a:noFill/>
                    </a:lnL>
                    <a:lnR>
                      <a:noFill/>
                    </a:lnR>
                    <a:lnT>
                      <a:noFill/>
                    </a:lnT>
                    <a:lnB>
                      <a:noFill/>
                    </a:lnB>
                  </a:tcPr>
                </a:tc>
                <a:extLst>
                  <a:ext uri="{0D108BD9-81ED-4DB2-BD59-A6C34878D82A}">
                    <a16:rowId xmlns:a16="http://schemas.microsoft.com/office/drawing/2014/main" val="10020"/>
                  </a:ext>
                </a:extLst>
              </a:tr>
              <a:tr h="144000">
                <a:tc>
                  <a:txBody>
                    <a:bodyPr/>
                    <a:lstStyle/>
                    <a:p>
                      <a:pPr algn="l" fontAlgn="b"/>
                      <a:r>
                        <a:rPr lang="en-US" sz="1100" b="1" i="0" u="none" strike="noStrike">
                          <a:solidFill>
                            <a:srgbClr val="000000"/>
                          </a:solidFill>
                          <a:effectLst/>
                          <a:latin typeface="Calibri"/>
                        </a:rPr>
                        <a:t>One-off expenses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-211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-211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144000">
                <a:tc>
                  <a:txBody>
                    <a:bodyPr/>
                    <a:lstStyle/>
                    <a:p>
                      <a:pPr algn="l" fontAlgn="b"/>
                      <a:r>
                        <a:rPr lang="en-US" sz="1100" b="1" i="0" u="none" strike="noStrike">
                          <a:solidFill>
                            <a:srgbClr val="000000"/>
                          </a:solidFill>
                          <a:effectLst/>
                          <a:latin typeface="Calibri"/>
                        </a:rPr>
                        <a:t>Net profit before taxes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-3 381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-3 616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4 247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15 348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19 717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32 314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44000">
                <a:tc>
                  <a:txBody>
                    <a:bodyPr/>
                    <a:lstStyle/>
                    <a:p>
                      <a:pPr algn="l" fontAlgn="b"/>
                      <a:r>
                        <a:rPr lang="en-US" sz="1100" b="1" i="0" u="none" strike="noStrike">
                          <a:solidFill>
                            <a:srgbClr val="000000"/>
                          </a:solidFill>
                          <a:effectLst/>
                          <a:latin typeface="Calibri"/>
                        </a:rPr>
                        <a:t>Terminal value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96 103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144000">
                <a:tc>
                  <a:txBody>
                    <a:bodyPr/>
                    <a:lstStyle/>
                    <a:p>
                      <a:pPr algn="l" fontAlgn="b"/>
                      <a:r>
                        <a:rPr lang="en-US" sz="1100" b="1" i="0" u="none" strike="noStrike">
                          <a:solidFill>
                            <a:srgbClr val="000000"/>
                          </a:solidFill>
                          <a:effectLst/>
                          <a:latin typeface="Calibri"/>
                        </a:rPr>
                        <a:t>ROE (annualized)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59%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44000">
                <a:tc>
                  <a:txBody>
                    <a:bodyPr/>
                    <a:lstStyle/>
                    <a:p>
                      <a:pPr algn="l" fontAlgn="b"/>
                      <a:r>
                        <a:rPr lang="en-US" sz="1100" b="1" i="0" u="none" strike="noStrike">
                          <a:solidFill>
                            <a:srgbClr val="000000"/>
                          </a:solidFill>
                          <a:effectLst/>
                          <a:latin typeface="Calibri"/>
                        </a:rPr>
                        <a:t>ROAA (yearly)</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-208%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-58%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33%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63%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67%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dirty="0">
                          <a:solidFill>
                            <a:srgbClr val="000000"/>
                          </a:solidFill>
                          <a:effectLst/>
                          <a:latin typeface="Calibri"/>
                        </a:rPr>
                        <a:t>29%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1241498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6.7 Risk Costs Forecast</a:t>
            </a:r>
            <a:endParaRPr lang="zh-CN" altLang="en-US" dirty="0"/>
          </a:p>
        </p:txBody>
      </p:sp>
      <p:sp>
        <p:nvSpPr>
          <p:cNvPr id="4" name="灯片编号占位符 3"/>
          <p:cNvSpPr>
            <a:spLocks noGrp="1"/>
          </p:cNvSpPr>
          <p:nvPr>
            <p:ph type="sldNum" sz="quarter" idx="12"/>
          </p:nvPr>
        </p:nvSpPr>
        <p:spPr/>
        <p:txBody>
          <a:bodyPr/>
          <a:lstStyle/>
          <a:p>
            <a:fld id="{D7F305DA-160D-498F-B102-A1D8643B4A2C}" type="slidenum">
              <a:rPr lang="ru-RU" smtClean="0"/>
              <a:t>40</a:t>
            </a:fld>
            <a:endParaRPr lang="ru-RU"/>
          </a:p>
        </p:txBody>
      </p:sp>
      <p:sp>
        <p:nvSpPr>
          <p:cNvPr id="12" name="文本框 11"/>
          <p:cNvSpPr txBox="1"/>
          <p:nvPr/>
        </p:nvSpPr>
        <p:spPr>
          <a:xfrm>
            <a:off x="228924" y="5642084"/>
            <a:ext cx="8663556" cy="523220"/>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a:defRPr sz="1400"/>
            </a:lvl1pPr>
          </a:lstStyle>
          <a:p>
            <a:r>
              <a:rPr lang="en-US" altLang="zh-CN" dirty="0"/>
              <a:t>We expect new loans losses to be at 30~40% at the onset, gradually decreasing to 20% at EOY1 and then to 19% at EOY2, while repeats starting at 25% and stabilizing at 14% within the same timeframe</a:t>
            </a:r>
            <a:endParaRPr lang="zh-CN" altLang="en-US" dirty="0"/>
          </a:p>
        </p:txBody>
      </p:sp>
      <p:pic>
        <p:nvPicPr>
          <p:cNvPr id="13" name="Picture 12"/>
          <p:cNvPicPr>
            <a:picLocks noChangeAspect="1"/>
          </p:cNvPicPr>
          <p:nvPr/>
        </p:nvPicPr>
        <p:blipFill>
          <a:blip r:embed="rId3"/>
          <a:stretch>
            <a:fillRect/>
          </a:stretch>
        </p:blipFill>
        <p:spPr>
          <a:xfrm>
            <a:off x="251520" y="692696"/>
            <a:ext cx="8640960" cy="4680520"/>
          </a:xfrm>
          <a:prstGeom prst="rect">
            <a:avLst/>
          </a:prstGeom>
        </p:spPr>
      </p:pic>
      <p:cxnSp>
        <p:nvCxnSpPr>
          <p:cNvPr id="50" name="直接箭头连接符 49"/>
          <p:cNvCxnSpPr/>
          <p:nvPr/>
        </p:nvCxnSpPr>
        <p:spPr>
          <a:xfrm flipH="1" flipV="1">
            <a:off x="1115616" y="1767264"/>
            <a:ext cx="1" cy="1815694"/>
          </a:xfrm>
          <a:prstGeom prst="straightConnector1">
            <a:avLst/>
          </a:prstGeom>
          <a:ln w="25400">
            <a:solidFill>
              <a:srgbClr val="92D05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9" name="矩形 64"/>
          <p:cNvSpPr/>
          <p:nvPr/>
        </p:nvSpPr>
        <p:spPr>
          <a:xfrm>
            <a:off x="1115616" y="3573016"/>
            <a:ext cx="1413963" cy="11132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buSzPct val="50000"/>
            </a:pPr>
            <a:r>
              <a:rPr lang="en-US" altLang="zh-CN" sz="1200" dirty="0"/>
              <a:t>Starting with manual check for</a:t>
            </a:r>
          </a:p>
          <a:p>
            <a:pPr>
              <a:buSzPct val="50000"/>
            </a:pPr>
            <a:r>
              <a:rPr lang="en-US" altLang="zh-CN" sz="1100" dirty="0"/>
              <a:t>ID verification</a:t>
            </a:r>
          </a:p>
          <a:p>
            <a:pPr>
              <a:buSzPct val="50000"/>
            </a:pPr>
            <a:r>
              <a:rPr lang="en-US" altLang="zh-CN" sz="1100" dirty="0"/>
              <a:t>Antifraud</a:t>
            </a:r>
          </a:p>
          <a:p>
            <a:pPr>
              <a:buSzPct val="50000"/>
            </a:pPr>
            <a:r>
              <a:rPr lang="en-US" altLang="zh-CN" sz="1100" dirty="0"/>
              <a:t>Cellphone statistic</a:t>
            </a:r>
          </a:p>
          <a:p>
            <a:pPr>
              <a:buSzPct val="50000"/>
            </a:pPr>
            <a:r>
              <a:rPr lang="en-US" altLang="zh-CN" sz="1100" dirty="0"/>
              <a:t>Phone verification</a:t>
            </a:r>
            <a:endParaRPr lang="zh-CN" altLang="en-US" sz="1100" dirty="0"/>
          </a:p>
        </p:txBody>
      </p:sp>
      <p:cxnSp>
        <p:nvCxnSpPr>
          <p:cNvPr id="28" name="直接箭头连接符 41"/>
          <p:cNvCxnSpPr/>
          <p:nvPr/>
        </p:nvCxnSpPr>
        <p:spPr>
          <a:xfrm flipH="1" flipV="1">
            <a:off x="3133503" y="2041346"/>
            <a:ext cx="647626" cy="1814416"/>
          </a:xfrm>
          <a:prstGeom prst="straightConnector1">
            <a:avLst/>
          </a:prstGeom>
          <a:ln w="25400">
            <a:solidFill>
              <a:srgbClr val="92D05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9" name="直接箭头连接符 45"/>
          <p:cNvCxnSpPr/>
          <p:nvPr/>
        </p:nvCxnSpPr>
        <p:spPr>
          <a:xfrm flipH="1" flipV="1">
            <a:off x="2432969" y="1864875"/>
            <a:ext cx="1304510" cy="2115926"/>
          </a:xfrm>
          <a:prstGeom prst="straightConnector1">
            <a:avLst/>
          </a:prstGeom>
          <a:ln w="25400">
            <a:solidFill>
              <a:srgbClr val="92D05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0" name="直接箭头连接符 49"/>
          <p:cNvCxnSpPr>
            <a:stCxn id="33" idx="0"/>
          </p:cNvCxnSpPr>
          <p:nvPr/>
        </p:nvCxnSpPr>
        <p:spPr>
          <a:xfrm flipV="1">
            <a:off x="3760012" y="2248425"/>
            <a:ext cx="23967" cy="1452764"/>
          </a:xfrm>
          <a:prstGeom prst="straightConnector1">
            <a:avLst/>
          </a:prstGeom>
          <a:ln w="25400">
            <a:solidFill>
              <a:srgbClr val="92D05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1" name="直接箭头连接符 52"/>
          <p:cNvCxnSpPr/>
          <p:nvPr/>
        </p:nvCxnSpPr>
        <p:spPr>
          <a:xfrm flipV="1">
            <a:off x="3835885" y="2547142"/>
            <a:ext cx="631108" cy="1154048"/>
          </a:xfrm>
          <a:prstGeom prst="straightConnector1">
            <a:avLst/>
          </a:prstGeom>
          <a:ln w="25400">
            <a:solidFill>
              <a:srgbClr val="92D05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55"/>
          <p:cNvCxnSpPr/>
          <p:nvPr/>
        </p:nvCxnSpPr>
        <p:spPr>
          <a:xfrm flipV="1">
            <a:off x="3819368" y="3509414"/>
            <a:ext cx="1333490" cy="227962"/>
          </a:xfrm>
          <a:prstGeom prst="straightConnector1">
            <a:avLst/>
          </a:prstGeom>
          <a:ln w="25400">
            <a:solidFill>
              <a:srgbClr val="92D05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3" name="矩形 64"/>
          <p:cNvSpPr/>
          <p:nvPr/>
        </p:nvSpPr>
        <p:spPr>
          <a:xfrm>
            <a:off x="3053030" y="3701189"/>
            <a:ext cx="1413963" cy="9360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buSzPct val="50000"/>
            </a:pPr>
            <a:r>
              <a:rPr lang="en-US" altLang="zh-CN" sz="1200" dirty="0"/>
              <a:t>Decision making process automatization, data sources implementation</a:t>
            </a:r>
            <a:endParaRPr lang="zh-CN" altLang="en-US" sz="1200" dirty="0"/>
          </a:p>
        </p:txBody>
      </p:sp>
    </p:spTree>
    <p:extLst>
      <p:ext uri="{BB962C8B-B14F-4D97-AF65-F5344CB8AC3E}">
        <p14:creationId xmlns:p14="http://schemas.microsoft.com/office/powerpoint/2010/main" val="3389849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7.1 IT scope of work</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41</a:t>
            </a:fld>
            <a:endParaRPr lang="ru-RU"/>
          </a:p>
        </p:txBody>
      </p:sp>
      <p:graphicFrame>
        <p:nvGraphicFramePr>
          <p:cNvPr id="8" name="Таблица 12"/>
          <p:cNvGraphicFramePr>
            <a:graphicFrameLocks noGrp="1"/>
          </p:cNvGraphicFramePr>
          <p:nvPr>
            <p:extLst>
              <p:ext uri="{D42A27DB-BD31-4B8C-83A1-F6EECF244321}">
                <p14:modId xmlns:p14="http://schemas.microsoft.com/office/powerpoint/2010/main" val="3284480865"/>
              </p:ext>
            </p:extLst>
          </p:nvPr>
        </p:nvGraphicFramePr>
        <p:xfrm>
          <a:off x="251520" y="692696"/>
          <a:ext cx="8640960" cy="3312160"/>
        </p:xfrm>
        <a:graphic>
          <a:graphicData uri="http://schemas.openxmlformats.org/drawingml/2006/table">
            <a:tbl>
              <a:tblPr firstRow="1" bandRow="1">
                <a:tableStyleId>{5C22544A-7EE6-4342-B048-85BDC9FD1C3A}</a:tableStyleId>
              </a:tblPr>
              <a:tblGrid>
                <a:gridCol w="288032">
                  <a:extLst>
                    <a:ext uri="{9D8B030D-6E8A-4147-A177-3AD203B41FA5}">
                      <a16:colId xmlns:a16="http://schemas.microsoft.com/office/drawing/2014/main" val="20000"/>
                    </a:ext>
                  </a:extLst>
                </a:gridCol>
                <a:gridCol w="2736304">
                  <a:extLst>
                    <a:ext uri="{9D8B030D-6E8A-4147-A177-3AD203B41FA5}">
                      <a16:colId xmlns:a16="http://schemas.microsoft.com/office/drawing/2014/main" val="20001"/>
                    </a:ext>
                  </a:extLst>
                </a:gridCol>
                <a:gridCol w="5616624">
                  <a:extLst>
                    <a:ext uri="{9D8B030D-6E8A-4147-A177-3AD203B41FA5}">
                      <a16:colId xmlns:a16="http://schemas.microsoft.com/office/drawing/2014/main" val="20002"/>
                    </a:ext>
                  </a:extLst>
                </a:gridCol>
              </a:tblGrid>
              <a:tr h="370840">
                <a:tc>
                  <a:txBody>
                    <a:bodyPr/>
                    <a:lstStyle/>
                    <a:p>
                      <a:pPr algn="ctr"/>
                      <a:r>
                        <a:rPr lang="en-US" sz="1200" dirty="0"/>
                        <a:t># </a:t>
                      </a:r>
                    </a:p>
                  </a:txBody>
                  <a:tcPr/>
                </a:tc>
                <a:tc>
                  <a:txBody>
                    <a:bodyPr/>
                    <a:lstStyle/>
                    <a:p>
                      <a:pPr algn="ctr"/>
                      <a:r>
                        <a:rPr lang="en-US" sz="1200" dirty="0"/>
                        <a:t>New functionality </a:t>
                      </a:r>
                    </a:p>
                  </a:txBody>
                  <a:tcPr/>
                </a:tc>
                <a:tc>
                  <a:txBody>
                    <a:bodyPr/>
                    <a:lstStyle/>
                    <a:p>
                      <a:pPr algn="ctr"/>
                      <a:r>
                        <a:rPr lang="en-US" sz="1200" dirty="0"/>
                        <a:t>The essence </a:t>
                      </a:r>
                    </a:p>
                  </a:txBody>
                  <a:tcPr/>
                </a:tc>
                <a:extLst>
                  <a:ext uri="{0D108BD9-81ED-4DB2-BD59-A6C34878D82A}">
                    <a16:rowId xmlns:a16="http://schemas.microsoft.com/office/drawing/2014/main" val="10000"/>
                  </a:ext>
                </a:extLst>
              </a:tr>
              <a:tr h="370840">
                <a:tc>
                  <a:txBody>
                    <a:bodyPr/>
                    <a:lstStyle/>
                    <a:p>
                      <a:pPr algn="ctr"/>
                      <a:r>
                        <a:rPr lang="ru-RU" sz="1200" dirty="0"/>
                        <a:t>1</a:t>
                      </a:r>
                      <a:endParaRPr lang="en-US" sz="1200" dirty="0"/>
                    </a:p>
                  </a:txBody>
                  <a:tcPr/>
                </a:tc>
                <a:tc>
                  <a:txBody>
                    <a:bodyPr/>
                    <a:lstStyle/>
                    <a:p>
                      <a:r>
                        <a:rPr lang="en-US" sz="1200" baseline="0" dirty="0"/>
                        <a:t> ID verification</a:t>
                      </a:r>
                      <a:endParaRPr lang="en-US" sz="1200" dirty="0"/>
                    </a:p>
                  </a:txBody>
                  <a:tcPr/>
                </a:tc>
                <a:tc>
                  <a:txBody>
                    <a:bodyPr/>
                    <a:lstStyle/>
                    <a:p>
                      <a:r>
                        <a:rPr lang="en-US" sz="1200" dirty="0"/>
                        <a:t>Verification ID by</a:t>
                      </a:r>
                      <a:r>
                        <a:rPr lang="en-US" sz="1200" baseline="0" dirty="0"/>
                        <a:t> selfie photo of customer with his ID card before his face. (</a:t>
                      </a:r>
                      <a:r>
                        <a:rPr lang="en-US" sz="1200" baseline="0" dirty="0" err="1"/>
                        <a:t>Minshi</a:t>
                      </a:r>
                      <a:r>
                        <a:rPr lang="en-US" sz="1200" baseline="0" dirty="0"/>
                        <a:t>)</a:t>
                      </a:r>
                      <a:endParaRPr lang="en-US" sz="1200" dirty="0"/>
                    </a:p>
                  </a:txBody>
                  <a:tcPr/>
                </a:tc>
                <a:extLst>
                  <a:ext uri="{0D108BD9-81ED-4DB2-BD59-A6C34878D82A}">
                    <a16:rowId xmlns:a16="http://schemas.microsoft.com/office/drawing/2014/main" val="3181440677"/>
                  </a:ext>
                </a:extLst>
              </a:tr>
              <a:tr h="370840">
                <a:tc>
                  <a:txBody>
                    <a:bodyPr/>
                    <a:lstStyle/>
                    <a:p>
                      <a:pPr algn="ctr"/>
                      <a:r>
                        <a:rPr lang="ru-RU" sz="1200" dirty="0"/>
                        <a:t>2</a:t>
                      </a:r>
                      <a:endParaRPr lang="en-US" sz="1200" dirty="0"/>
                    </a:p>
                  </a:txBody>
                  <a:tcPr/>
                </a:tc>
                <a:tc>
                  <a:txBody>
                    <a:bodyPr/>
                    <a:lstStyle/>
                    <a:p>
                      <a:r>
                        <a:rPr lang="en-US" sz="1200" dirty="0"/>
                        <a:t>Warehouse</a:t>
                      </a:r>
                      <a:r>
                        <a:rPr lang="en-US" sz="1200" baseline="0" dirty="0"/>
                        <a:t> for Big Data</a:t>
                      </a:r>
                      <a:endParaRPr lang="en-US" sz="1200" dirty="0"/>
                    </a:p>
                  </a:txBody>
                  <a:tcPr/>
                </a:tc>
                <a:tc>
                  <a:txBody>
                    <a:bodyPr/>
                    <a:lstStyle/>
                    <a:p>
                      <a:r>
                        <a:rPr lang="en-US" sz="1200" dirty="0"/>
                        <a:t>Warehouse for</a:t>
                      </a:r>
                      <a:r>
                        <a:rPr lang="en-US" sz="1200" baseline="0" dirty="0"/>
                        <a:t> Big Data (</a:t>
                      </a:r>
                      <a:r>
                        <a:rPr lang="en-US" sz="1200" baseline="0" dirty="0" err="1"/>
                        <a:t>Alipay</a:t>
                      </a:r>
                      <a:r>
                        <a:rPr lang="en-US" sz="1200" baseline="0" dirty="0"/>
                        <a:t>, </a:t>
                      </a:r>
                      <a:r>
                        <a:rPr lang="en-US" sz="1200" baseline="0" dirty="0" err="1"/>
                        <a:t>Taobao</a:t>
                      </a:r>
                      <a:r>
                        <a:rPr lang="en-US" sz="1200" baseline="0" dirty="0"/>
                        <a:t>, JD, Cellphone, College, Travel, Credit Bureau, </a:t>
                      </a:r>
                      <a:r>
                        <a:rPr lang="en-US" sz="1200" baseline="0" dirty="0" err="1"/>
                        <a:t>etc</a:t>
                      </a:r>
                      <a:r>
                        <a:rPr lang="en-US" sz="1200" baseline="0" dirty="0"/>
                        <a:t>)</a:t>
                      </a:r>
                      <a:endParaRPr lang="en-US" sz="1200" dirty="0"/>
                    </a:p>
                  </a:txBody>
                  <a:tcPr/>
                </a:tc>
                <a:extLst>
                  <a:ext uri="{0D108BD9-81ED-4DB2-BD59-A6C34878D82A}">
                    <a16:rowId xmlns:a16="http://schemas.microsoft.com/office/drawing/2014/main" val="3712636108"/>
                  </a:ext>
                </a:extLst>
              </a:tr>
              <a:tr h="370840">
                <a:tc>
                  <a:txBody>
                    <a:bodyPr/>
                    <a:lstStyle/>
                    <a:p>
                      <a:pPr algn="ctr"/>
                      <a:r>
                        <a:rPr lang="ru-RU" sz="1200" dirty="0"/>
                        <a:t>3</a:t>
                      </a:r>
                      <a:endParaRPr lang="en-US" sz="1200" dirty="0"/>
                    </a:p>
                  </a:txBody>
                  <a:tcPr/>
                </a:tc>
                <a:tc>
                  <a:txBody>
                    <a:bodyPr/>
                    <a:lstStyle/>
                    <a:p>
                      <a:r>
                        <a:rPr lang="en-US" sz="1200" dirty="0"/>
                        <a:t>Integration</a:t>
                      </a:r>
                      <a:r>
                        <a:rPr lang="en-US" sz="1200" baseline="0" dirty="0"/>
                        <a:t> with Big Data suppliers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Obtaining</a:t>
                      </a:r>
                      <a:r>
                        <a:rPr lang="en-US" sz="1200" baseline="0" dirty="0"/>
                        <a:t> access to customers Big Data via SMS-authorization, extracting, parsing and collecting this Big Data ([</a:t>
                      </a:r>
                      <a:r>
                        <a:rPr lang="en-US" sz="1200" baseline="0" dirty="0" err="1"/>
                        <a:t>Youfen</a:t>
                      </a:r>
                      <a:r>
                        <a:rPr lang="en-US" sz="1200" baseline="0" dirty="0"/>
                        <a:t> or </a:t>
                      </a:r>
                      <a:r>
                        <a:rPr lang="en-US" sz="1200" baseline="0" dirty="0" err="1"/>
                        <a:t>Taiyue</a:t>
                      </a:r>
                      <a:r>
                        <a:rPr lang="en-US" sz="1200" baseline="0" dirty="0"/>
                        <a:t>], [</a:t>
                      </a:r>
                      <a:r>
                        <a:rPr lang="en-US" sz="1200" kern="1200" dirty="0" err="1">
                          <a:solidFill>
                            <a:schemeClr val="dk1"/>
                          </a:solidFill>
                          <a:latin typeface="+mn-lt"/>
                          <a:ea typeface="+mn-ea"/>
                          <a:cs typeface="+mn-cs"/>
                        </a:rPr>
                        <a:t>Juxinli</a:t>
                      </a:r>
                      <a:r>
                        <a:rPr lang="en-US" sz="1200" kern="1200" dirty="0">
                          <a:solidFill>
                            <a:schemeClr val="dk1"/>
                          </a:solidFill>
                          <a:latin typeface="+mn-lt"/>
                          <a:ea typeface="+mn-ea"/>
                          <a:cs typeface="+mn-cs"/>
                        </a:rPr>
                        <a:t>, </a:t>
                      </a:r>
                      <a:r>
                        <a:rPr lang="en-US" sz="1200" kern="1200" dirty="0" err="1">
                          <a:solidFill>
                            <a:schemeClr val="dk1"/>
                          </a:solidFill>
                          <a:latin typeface="+mn-lt"/>
                          <a:ea typeface="+mn-ea"/>
                          <a:cs typeface="+mn-cs"/>
                        </a:rPr>
                        <a:t>QuantGroup</a:t>
                      </a:r>
                      <a:r>
                        <a:rPr lang="en-US" sz="1200" kern="1200" dirty="0">
                          <a:solidFill>
                            <a:schemeClr val="dk1"/>
                          </a:solidFill>
                          <a:latin typeface="+mn-lt"/>
                          <a:ea typeface="+mn-ea"/>
                          <a:cs typeface="+mn-cs"/>
                        </a:rPr>
                        <a:t> or </a:t>
                      </a:r>
                      <a:r>
                        <a:rPr lang="en-US" sz="1200" kern="1200" dirty="0" err="1">
                          <a:solidFill>
                            <a:schemeClr val="dk1"/>
                          </a:solidFill>
                          <a:latin typeface="+mn-lt"/>
                          <a:ea typeface="+mn-ea"/>
                          <a:cs typeface="+mn-cs"/>
                        </a:rPr>
                        <a:t>ppdai</a:t>
                      </a:r>
                      <a:r>
                        <a:rPr lang="en-US" sz="1200" kern="1200" dirty="0">
                          <a:solidFill>
                            <a:schemeClr val="dk1"/>
                          </a:solidFill>
                          <a:latin typeface="+mn-lt"/>
                          <a:ea typeface="+mn-ea"/>
                          <a:cs typeface="+mn-cs"/>
                        </a:rPr>
                        <a:t>],</a:t>
                      </a:r>
                      <a:r>
                        <a:rPr lang="en-US" sz="1200" kern="1200" baseline="0" dirty="0">
                          <a:solidFill>
                            <a:schemeClr val="dk1"/>
                          </a:solidFill>
                          <a:latin typeface="+mn-lt"/>
                          <a:ea typeface="+mn-ea"/>
                          <a:cs typeface="+mn-cs"/>
                        </a:rPr>
                        <a:t> </a:t>
                      </a:r>
                      <a:r>
                        <a:rPr lang="en-US" sz="1200" kern="1200" baseline="0" dirty="0" err="1">
                          <a:solidFill>
                            <a:schemeClr val="dk1"/>
                          </a:solidFill>
                          <a:latin typeface="+mn-lt"/>
                          <a:ea typeface="+mn-ea"/>
                          <a:cs typeface="+mn-cs"/>
                        </a:rPr>
                        <a:t>Fotic</a:t>
                      </a:r>
                      <a:r>
                        <a:rPr lang="en-US" sz="1200" kern="1200" baseline="0" dirty="0">
                          <a:solidFill>
                            <a:schemeClr val="dk1"/>
                          </a:solidFill>
                          <a:latin typeface="+mn-lt"/>
                          <a:ea typeface="+mn-ea"/>
                          <a:cs typeface="+mn-cs"/>
                        </a:rPr>
                        <a:t>)</a:t>
                      </a: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2725475464"/>
                  </a:ext>
                </a:extLst>
              </a:tr>
              <a:tr h="370840">
                <a:tc>
                  <a:txBody>
                    <a:bodyPr/>
                    <a:lstStyle/>
                    <a:p>
                      <a:pPr algn="ctr"/>
                      <a:r>
                        <a:rPr lang="ru-RU" sz="1200" dirty="0"/>
                        <a:t>4</a:t>
                      </a:r>
                      <a:endParaRPr lang="en-US" sz="1200" dirty="0"/>
                    </a:p>
                  </a:txBody>
                  <a:tcPr/>
                </a:tc>
                <a:tc>
                  <a:txBody>
                    <a:bodyPr/>
                    <a:lstStyle/>
                    <a:p>
                      <a:r>
                        <a:rPr lang="en-US" sz="1200" dirty="0"/>
                        <a:t>Digital contract signing</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Signing a digital contract with</a:t>
                      </a:r>
                      <a:r>
                        <a:rPr lang="en-US" sz="1200" baseline="0" dirty="0"/>
                        <a:t> 6-digit SMS, integration with CFCA</a:t>
                      </a:r>
                      <a:endParaRPr lang="en-US" sz="1200" b="0" u="none" dirty="0">
                        <a:solidFill>
                          <a:schemeClr val="tx1"/>
                        </a:solidFill>
                      </a:endParaRPr>
                    </a:p>
                  </a:txBody>
                  <a:tcPr/>
                </a:tc>
                <a:extLst>
                  <a:ext uri="{0D108BD9-81ED-4DB2-BD59-A6C34878D82A}">
                    <a16:rowId xmlns:a16="http://schemas.microsoft.com/office/drawing/2014/main" val="451160906"/>
                  </a:ext>
                </a:extLst>
              </a:tr>
              <a:tr h="370840">
                <a:tc>
                  <a:txBody>
                    <a:bodyPr/>
                    <a:lstStyle/>
                    <a:p>
                      <a:pPr algn="ctr"/>
                      <a:r>
                        <a:rPr lang="ru-RU" sz="1200" dirty="0"/>
                        <a:t>5</a:t>
                      </a:r>
                      <a:endParaRPr lang="en-US" sz="1200" dirty="0"/>
                    </a:p>
                  </a:txBody>
                  <a:tcPr/>
                </a:tc>
                <a:tc>
                  <a:txBody>
                    <a:bodyPr/>
                    <a:lstStyle/>
                    <a:p>
                      <a:r>
                        <a:rPr lang="en-US" sz="1200" dirty="0"/>
                        <a:t>Web portal for individuals </a:t>
                      </a:r>
                      <a:r>
                        <a:rPr lang="en-US" sz="1200" dirty="0" err="1"/>
                        <a:t>Investors&amp;Borowers</a:t>
                      </a:r>
                      <a:r>
                        <a:rPr lang="en-US" sz="1200" dirty="0"/>
                        <a:t> development</a:t>
                      </a:r>
                    </a:p>
                  </a:txBody>
                  <a:tcPr/>
                </a:tc>
                <a:tc>
                  <a:txBody>
                    <a:bodyPr/>
                    <a:lstStyle/>
                    <a:p>
                      <a:r>
                        <a:rPr lang="en-US" sz="1200" dirty="0"/>
                        <a:t>Web portal with online applications for both credit and deposit products,</a:t>
                      </a:r>
                      <a:r>
                        <a:rPr lang="en-US" sz="1200" baseline="0" dirty="0"/>
                        <a:t> personal accounts for Borrowers and Investors with possibility to get related services (Phase 2).</a:t>
                      </a:r>
                      <a:endParaRPr lang="en-US" sz="1200" dirty="0"/>
                    </a:p>
                  </a:txBody>
                  <a:tcPr/>
                </a:tc>
                <a:extLst>
                  <a:ext uri="{0D108BD9-81ED-4DB2-BD59-A6C34878D82A}">
                    <a16:rowId xmlns:a16="http://schemas.microsoft.com/office/drawing/2014/main" val="3608862267"/>
                  </a:ext>
                </a:extLst>
              </a:tr>
              <a:tr h="370840">
                <a:tc>
                  <a:txBody>
                    <a:bodyPr/>
                    <a:lstStyle/>
                    <a:p>
                      <a:pPr algn="ctr"/>
                      <a:r>
                        <a:rPr lang="ru-RU" sz="1200" dirty="0"/>
                        <a:t>6</a:t>
                      </a:r>
                      <a:endParaRPr lang="en-US" sz="1200" dirty="0"/>
                    </a:p>
                  </a:txBody>
                  <a:tcPr/>
                </a:tc>
                <a:tc>
                  <a:txBody>
                    <a:bodyPr/>
                    <a:lstStyle/>
                    <a:p>
                      <a:r>
                        <a:rPr lang="en-US" sz="1200" dirty="0"/>
                        <a:t>Online Disbursement and Repayment</a:t>
                      </a:r>
                    </a:p>
                  </a:txBody>
                  <a:tcPr/>
                </a:tc>
                <a:tc>
                  <a:txBody>
                    <a:bodyPr/>
                    <a:lstStyle/>
                    <a:p>
                      <a:r>
                        <a:rPr lang="en-US" sz="1200" dirty="0"/>
                        <a:t>Online disbursement and repayment</a:t>
                      </a:r>
                      <a:r>
                        <a:rPr lang="en-US" sz="1200" baseline="0" dirty="0"/>
                        <a:t> via payment company (</a:t>
                      </a:r>
                      <a:r>
                        <a:rPr lang="en-US" sz="1200" baseline="0" dirty="0" err="1"/>
                        <a:t>Yeepay</a:t>
                      </a:r>
                      <a:r>
                        <a:rPr lang="en-US" sz="1200" baseline="0" dirty="0"/>
                        <a:t>)</a:t>
                      </a:r>
                      <a:endParaRPr lang="en-US" sz="1200" dirty="0"/>
                    </a:p>
                  </a:txBody>
                  <a:tcPr/>
                </a:tc>
                <a:extLst>
                  <a:ext uri="{0D108BD9-81ED-4DB2-BD59-A6C34878D82A}">
                    <a16:rowId xmlns:a16="http://schemas.microsoft.com/office/drawing/2014/main" val="2327501005"/>
                  </a:ext>
                </a:extLst>
              </a:tr>
              <a:tr h="370840">
                <a:tc>
                  <a:txBody>
                    <a:bodyPr/>
                    <a:lstStyle/>
                    <a:p>
                      <a:pPr algn="ctr"/>
                      <a:r>
                        <a:rPr lang="ru-RU" sz="1200" dirty="0"/>
                        <a:t>7</a:t>
                      </a:r>
                      <a:endParaRPr lang="en-US" sz="1200" dirty="0"/>
                    </a:p>
                  </a:txBody>
                  <a:tcPr/>
                </a:tc>
                <a:tc>
                  <a:txBody>
                    <a:bodyPr/>
                    <a:lstStyle/>
                    <a:p>
                      <a:r>
                        <a:rPr lang="en-US" sz="1200" dirty="0"/>
                        <a:t>WeChat</a:t>
                      </a:r>
                      <a:r>
                        <a:rPr lang="en-US" sz="1200" baseline="0" dirty="0"/>
                        <a:t> public account</a:t>
                      </a:r>
                      <a:endParaRPr lang="en-US" sz="1200" dirty="0"/>
                    </a:p>
                  </a:txBody>
                  <a:tcPr/>
                </a:tc>
                <a:tc>
                  <a:txBody>
                    <a:bodyPr/>
                    <a:lstStyle/>
                    <a:p>
                      <a:r>
                        <a:rPr lang="en-US" sz="1200" dirty="0"/>
                        <a:t>WeChat</a:t>
                      </a:r>
                      <a:r>
                        <a:rPr lang="en-US" sz="1200" baseline="0" dirty="0"/>
                        <a:t> internal application with front-end functionality: filing the application form, authorization for Big Data access, contract signing (WeChat)</a:t>
                      </a:r>
                      <a:endParaRPr lang="en-US" sz="1200" dirty="0"/>
                    </a:p>
                  </a:txBody>
                  <a:tcPr/>
                </a:tc>
                <a:extLst>
                  <a:ext uri="{0D108BD9-81ED-4DB2-BD59-A6C34878D82A}">
                    <a16:rowId xmlns:a16="http://schemas.microsoft.com/office/drawing/2014/main" val="4016812793"/>
                  </a:ext>
                </a:extLst>
              </a:tr>
            </a:tbl>
          </a:graphicData>
        </a:graphic>
      </p:graphicFrame>
    </p:spTree>
    <p:extLst>
      <p:ext uri="{BB962C8B-B14F-4D97-AF65-F5344CB8AC3E}">
        <p14:creationId xmlns:p14="http://schemas.microsoft.com/office/powerpoint/2010/main" val="3270017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7.2 IT integration partners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42</a:t>
            </a:fld>
            <a:endParaRPr lang="ru-RU"/>
          </a:p>
        </p:txBody>
      </p:sp>
      <p:graphicFrame>
        <p:nvGraphicFramePr>
          <p:cNvPr id="6" name="Таблица 2"/>
          <p:cNvGraphicFramePr>
            <a:graphicFrameLocks noGrp="1"/>
          </p:cNvGraphicFramePr>
          <p:nvPr>
            <p:extLst>
              <p:ext uri="{D42A27DB-BD31-4B8C-83A1-F6EECF244321}">
                <p14:modId xmlns:p14="http://schemas.microsoft.com/office/powerpoint/2010/main" val="3158170559"/>
              </p:ext>
            </p:extLst>
          </p:nvPr>
        </p:nvGraphicFramePr>
        <p:xfrm>
          <a:off x="251520" y="692696"/>
          <a:ext cx="8640960" cy="5250388"/>
        </p:xfrm>
        <a:graphic>
          <a:graphicData uri="http://schemas.openxmlformats.org/drawingml/2006/table">
            <a:tbl>
              <a:tblPr firstRow="1" bandRow="1">
                <a:tableStyleId>{5C22544A-7EE6-4342-B048-85BDC9FD1C3A}</a:tableStyleId>
              </a:tblPr>
              <a:tblGrid>
                <a:gridCol w="28803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2304256">
                  <a:extLst>
                    <a:ext uri="{9D8B030D-6E8A-4147-A177-3AD203B41FA5}">
                      <a16:colId xmlns:a16="http://schemas.microsoft.com/office/drawing/2014/main" val="20002"/>
                    </a:ext>
                  </a:extLst>
                </a:gridCol>
                <a:gridCol w="4104456">
                  <a:extLst>
                    <a:ext uri="{9D8B030D-6E8A-4147-A177-3AD203B41FA5}">
                      <a16:colId xmlns:a16="http://schemas.microsoft.com/office/drawing/2014/main" val="20003"/>
                    </a:ext>
                  </a:extLst>
                </a:gridCol>
              </a:tblGrid>
              <a:tr h="365935">
                <a:tc>
                  <a:txBody>
                    <a:bodyPr/>
                    <a:lstStyle/>
                    <a:p>
                      <a:pPr algn="ctr"/>
                      <a:r>
                        <a:rPr lang="en-US" sz="1200" dirty="0"/>
                        <a:t># </a:t>
                      </a:r>
                    </a:p>
                  </a:txBody>
                  <a:tcPr/>
                </a:tc>
                <a:tc>
                  <a:txBody>
                    <a:bodyPr/>
                    <a:lstStyle/>
                    <a:p>
                      <a:pPr algn="ctr"/>
                      <a:r>
                        <a:rPr lang="en-US" sz="1200" dirty="0"/>
                        <a:t>Integration partner</a:t>
                      </a:r>
                    </a:p>
                  </a:txBody>
                  <a:tcPr/>
                </a:tc>
                <a:tc>
                  <a:txBody>
                    <a:bodyPr/>
                    <a:lstStyle/>
                    <a:p>
                      <a:pPr algn="ctr"/>
                      <a:r>
                        <a:rPr lang="en-US" sz="1200" dirty="0"/>
                        <a:t>Type</a:t>
                      </a:r>
                    </a:p>
                  </a:txBody>
                  <a:tcPr/>
                </a:tc>
                <a:tc>
                  <a:txBody>
                    <a:bodyPr/>
                    <a:lstStyle/>
                    <a:p>
                      <a:pPr algn="ctr"/>
                      <a:r>
                        <a:rPr lang="en-US" sz="1200" dirty="0"/>
                        <a:t>Comments </a:t>
                      </a:r>
                    </a:p>
                  </a:txBody>
                  <a:tcPr/>
                </a:tc>
                <a:extLst>
                  <a:ext uri="{0D108BD9-81ED-4DB2-BD59-A6C34878D82A}">
                    <a16:rowId xmlns:a16="http://schemas.microsoft.com/office/drawing/2014/main" val="10000"/>
                  </a:ext>
                </a:extLst>
              </a:tr>
              <a:tr h="511307">
                <a:tc>
                  <a:txBody>
                    <a:bodyPr/>
                    <a:lstStyle/>
                    <a:p>
                      <a:pPr algn="ctr"/>
                      <a:r>
                        <a:rPr lang="en-US" sz="1200" dirty="0"/>
                        <a:t>1</a:t>
                      </a:r>
                    </a:p>
                  </a:txBody>
                  <a:tcPr/>
                </a:tc>
                <a:tc>
                  <a:txBody>
                    <a:bodyPr/>
                    <a:lstStyle/>
                    <a:p>
                      <a:r>
                        <a:rPr lang="en-US" sz="1200" b="0" dirty="0">
                          <a:solidFill>
                            <a:schemeClr val="tx1"/>
                          </a:solidFill>
                        </a:rPr>
                        <a:t>“</a:t>
                      </a:r>
                      <a:r>
                        <a:rPr lang="en-US" sz="1200" b="0" dirty="0" err="1">
                          <a:solidFill>
                            <a:schemeClr val="tx1"/>
                          </a:solidFill>
                        </a:rPr>
                        <a:t>Kingdee</a:t>
                      </a:r>
                      <a:r>
                        <a:rPr lang="en-US" sz="1200" b="0" dirty="0">
                          <a:solidFill>
                            <a:schemeClr val="tx1"/>
                          </a:solidFill>
                        </a:rPr>
                        <a:t>”</a:t>
                      </a:r>
                    </a:p>
                  </a:txBody>
                  <a:tcPr/>
                </a:tc>
                <a:tc>
                  <a:txBody>
                    <a:bodyPr/>
                    <a:lstStyle/>
                    <a:p>
                      <a:r>
                        <a:rPr lang="en-US" sz="1200" dirty="0"/>
                        <a:t>GL system supplier</a:t>
                      </a:r>
                    </a:p>
                  </a:txBody>
                  <a:tcPr/>
                </a:tc>
                <a:tc>
                  <a:txBody>
                    <a:bodyPr/>
                    <a:lstStyle/>
                    <a:p>
                      <a:r>
                        <a:rPr lang="en-US" sz="1200" dirty="0"/>
                        <a:t>First</a:t>
                      </a:r>
                      <a:r>
                        <a:rPr lang="en-US" sz="1200" baseline="0" dirty="0"/>
                        <a:t> stage – integration with excel files export/import</a:t>
                      </a:r>
                    </a:p>
                    <a:p>
                      <a:r>
                        <a:rPr lang="en-US" sz="1200" baseline="0" dirty="0"/>
                        <a:t>Agreement is available</a:t>
                      </a:r>
                      <a:endParaRPr lang="en-US" sz="1200" b="0" baseline="0" dirty="0">
                        <a:solidFill>
                          <a:srgbClr val="FF0000"/>
                        </a:solidFill>
                      </a:endParaRPr>
                    </a:p>
                  </a:txBody>
                  <a:tcPr/>
                </a:tc>
                <a:extLst>
                  <a:ext uri="{0D108BD9-81ED-4DB2-BD59-A6C34878D82A}">
                    <a16:rowId xmlns:a16="http://schemas.microsoft.com/office/drawing/2014/main" val="10001"/>
                  </a:ext>
                </a:extLst>
              </a:tr>
              <a:tr h="511307">
                <a:tc>
                  <a:txBody>
                    <a:bodyPr/>
                    <a:lstStyle/>
                    <a:p>
                      <a:pPr algn="ctr"/>
                      <a:r>
                        <a:rPr lang="ru-RU" sz="1200" dirty="0"/>
                        <a:t>2</a:t>
                      </a:r>
                      <a:endParaRPr lang="en-US" sz="1200" dirty="0"/>
                    </a:p>
                  </a:txBody>
                  <a:tcPr/>
                </a:tc>
                <a:tc>
                  <a:txBody>
                    <a:bodyPr/>
                    <a:lstStyle/>
                    <a:p>
                      <a:r>
                        <a:rPr lang="en-US" sz="1200" b="0" u="none" kern="1200" dirty="0">
                          <a:solidFill>
                            <a:schemeClr val="tx1"/>
                          </a:solidFill>
                          <a:latin typeface="+mn-lt"/>
                          <a:ea typeface="+mn-ea"/>
                          <a:cs typeface="+mn-cs"/>
                        </a:rPr>
                        <a:t>“Amazon”</a:t>
                      </a:r>
                    </a:p>
                  </a:txBody>
                  <a:tcPr/>
                </a:tc>
                <a:tc>
                  <a:txBody>
                    <a:bodyPr/>
                    <a:lstStyle/>
                    <a:p>
                      <a:r>
                        <a:rPr lang="en-US" sz="1200" baseline="0" dirty="0"/>
                        <a:t>Data center for CRM</a:t>
                      </a:r>
                    </a:p>
                  </a:txBody>
                  <a:tcPr/>
                </a:tc>
                <a:tc>
                  <a:txBody>
                    <a:bodyPr/>
                    <a:lstStyle/>
                    <a:p>
                      <a:r>
                        <a:rPr lang="en-US" sz="1200" baseline="0" dirty="0"/>
                        <a:t>Agreement is available</a:t>
                      </a:r>
                      <a:endParaRPr lang="en-US" sz="1200" b="0" baseline="0" dirty="0">
                        <a:solidFill>
                          <a:srgbClr val="FF0000"/>
                        </a:solidFill>
                      </a:endParaRPr>
                    </a:p>
                  </a:txBody>
                  <a:tcPr/>
                </a:tc>
                <a:extLst>
                  <a:ext uri="{0D108BD9-81ED-4DB2-BD59-A6C34878D82A}">
                    <a16:rowId xmlns:a16="http://schemas.microsoft.com/office/drawing/2014/main" val="1903109150"/>
                  </a:ext>
                </a:extLst>
              </a:tr>
              <a:tr h="511307">
                <a:tc>
                  <a:txBody>
                    <a:bodyPr/>
                    <a:lstStyle/>
                    <a:p>
                      <a:pPr algn="ctr"/>
                      <a:r>
                        <a:rPr lang="en-US" sz="1200" dirty="0"/>
                        <a:t>3</a:t>
                      </a:r>
                    </a:p>
                  </a:txBody>
                  <a:tcPr/>
                </a:tc>
                <a:tc>
                  <a:txBody>
                    <a:bodyPr/>
                    <a:lstStyle/>
                    <a:p>
                      <a:r>
                        <a:rPr lang="en-US" sz="1200" b="0" u="none" kern="1200" dirty="0">
                          <a:solidFill>
                            <a:schemeClr val="tx1"/>
                          </a:solidFill>
                          <a:latin typeface="+mn-lt"/>
                          <a:ea typeface="+mn-ea"/>
                          <a:cs typeface="+mn-cs"/>
                        </a:rPr>
                        <a:t>“Amazon”</a:t>
                      </a:r>
                    </a:p>
                  </a:txBody>
                  <a:tcPr/>
                </a:tc>
                <a:tc>
                  <a:txBody>
                    <a:bodyPr/>
                    <a:lstStyle/>
                    <a:p>
                      <a:r>
                        <a:rPr lang="en-US" sz="1200" dirty="0"/>
                        <a:t>Call-center service provider</a:t>
                      </a:r>
                      <a:endParaRPr lang="en-US" sz="1200" baseline="0" dirty="0"/>
                    </a:p>
                  </a:txBody>
                  <a:tcPr/>
                </a:tc>
                <a:tc>
                  <a:txBody>
                    <a:bodyPr/>
                    <a:lstStyle/>
                    <a:p>
                      <a:r>
                        <a:rPr lang="en-US" sz="1200" baseline="0" dirty="0"/>
                        <a:t>Agreement is available</a:t>
                      </a:r>
                      <a:endParaRPr lang="en-US" sz="1200" b="0" baseline="0" dirty="0">
                        <a:solidFill>
                          <a:srgbClr val="FF0000"/>
                        </a:solidFill>
                      </a:endParaRPr>
                    </a:p>
                  </a:txBody>
                  <a:tcPr/>
                </a:tc>
                <a:extLst>
                  <a:ext uri="{0D108BD9-81ED-4DB2-BD59-A6C34878D82A}">
                    <a16:rowId xmlns:a16="http://schemas.microsoft.com/office/drawing/2014/main" val="10002"/>
                  </a:ext>
                </a:extLst>
              </a:tr>
              <a:tr h="515892">
                <a:tc>
                  <a:txBody>
                    <a:bodyPr/>
                    <a:lstStyle/>
                    <a:p>
                      <a:pPr algn="ctr"/>
                      <a:r>
                        <a:rPr lang="en-US" sz="1200" dirty="0"/>
                        <a:t>4</a:t>
                      </a:r>
                    </a:p>
                  </a:txBody>
                  <a:tcPr/>
                </a:tc>
                <a:tc>
                  <a:txBody>
                    <a:bodyPr/>
                    <a:lstStyle/>
                    <a:p>
                      <a:r>
                        <a:rPr lang="en-US" sz="1200" b="0" u="none" dirty="0">
                          <a:solidFill>
                            <a:schemeClr val="tx1"/>
                          </a:solidFill>
                        </a:rPr>
                        <a:t>“luosimao.com”</a:t>
                      </a:r>
                    </a:p>
                  </a:txBody>
                  <a:tcPr/>
                </a:tc>
                <a:tc>
                  <a:txBody>
                    <a:bodyPr/>
                    <a:lstStyle/>
                    <a:p>
                      <a:r>
                        <a:rPr lang="en-US" sz="1200" dirty="0"/>
                        <a:t>SMS-provider</a:t>
                      </a:r>
                    </a:p>
                  </a:txBody>
                  <a:tcPr/>
                </a:tc>
                <a:tc>
                  <a:txBody>
                    <a:bodyPr/>
                    <a:lstStyle/>
                    <a:p>
                      <a:r>
                        <a:rPr lang="en-US" sz="1100" baseline="0" dirty="0"/>
                        <a:t>Integration via API, API description and agreement are available</a:t>
                      </a:r>
                      <a:endParaRPr lang="en-US" sz="1100" b="0" dirty="0">
                        <a:solidFill>
                          <a:schemeClr val="tx2">
                            <a:lumMod val="60000"/>
                            <a:lumOff val="40000"/>
                          </a:schemeClr>
                        </a:solidFill>
                      </a:endParaRPr>
                    </a:p>
                  </a:txBody>
                  <a:tcPr/>
                </a:tc>
                <a:extLst>
                  <a:ext uri="{0D108BD9-81ED-4DB2-BD59-A6C34878D82A}">
                    <a16:rowId xmlns:a16="http://schemas.microsoft.com/office/drawing/2014/main" val="10003"/>
                  </a:ext>
                </a:extLst>
              </a:tr>
              <a:tr h="365935">
                <a:tc>
                  <a:txBody>
                    <a:bodyPr/>
                    <a:lstStyle/>
                    <a:p>
                      <a:pPr algn="ctr"/>
                      <a:r>
                        <a:rPr lang="en-US" sz="1200" dirty="0"/>
                        <a:t>5</a:t>
                      </a:r>
                    </a:p>
                  </a:txBody>
                  <a:tcPr/>
                </a:tc>
                <a:tc>
                  <a:txBody>
                    <a:bodyPr/>
                    <a:lstStyle/>
                    <a:p>
                      <a:r>
                        <a:rPr lang="en-US" sz="1200" dirty="0"/>
                        <a:t>“KFT</a:t>
                      </a:r>
                      <a:r>
                        <a:rPr lang="en-US" sz="1200" baseline="0" dirty="0"/>
                        <a:t> Pay”, “CFCA”</a:t>
                      </a:r>
                      <a:endParaRPr lang="en-US" sz="1200" dirty="0"/>
                    </a:p>
                  </a:txBody>
                  <a:tcPr/>
                </a:tc>
                <a:tc>
                  <a:txBody>
                    <a:bodyPr/>
                    <a:lstStyle/>
                    <a:p>
                      <a:r>
                        <a:rPr lang="en-US" sz="1200" dirty="0"/>
                        <a:t>Repayment, Digital signature provider</a:t>
                      </a:r>
                    </a:p>
                  </a:txBody>
                  <a:tcPr/>
                </a:tc>
                <a:tc>
                  <a:txBody>
                    <a:bodyPr/>
                    <a:lstStyle/>
                    <a:p>
                      <a:r>
                        <a:rPr lang="en-US" sz="1100" baseline="0" dirty="0"/>
                        <a:t>Integration via API, API description and agreement are available</a:t>
                      </a:r>
                      <a:endParaRPr lang="en-US" sz="1100" b="0" dirty="0">
                        <a:solidFill>
                          <a:schemeClr val="tx2">
                            <a:lumMod val="60000"/>
                            <a:lumOff val="40000"/>
                          </a:schemeClr>
                        </a:solidFill>
                      </a:endParaRPr>
                    </a:p>
                  </a:txBody>
                  <a:tcPr/>
                </a:tc>
                <a:extLst>
                  <a:ext uri="{0D108BD9-81ED-4DB2-BD59-A6C34878D82A}">
                    <a16:rowId xmlns:a16="http://schemas.microsoft.com/office/drawing/2014/main" val="10004"/>
                  </a:ext>
                </a:extLst>
              </a:tr>
              <a:tr h="365935">
                <a:tc>
                  <a:txBody>
                    <a:bodyPr/>
                    <a:lstStyle/>
                    <a:p>
                      <a:pPr algn="ctr"/>
                      <a:r>
                        <a:rPr lang="en-US" sz="1200" dirty="0"/>
                        <a:t>6</a:t>
                      </a:r>
                    </a:p>
                  </a:txBody>
                  <a:tcPr/>
                </a:tc>
                <a:tc>
                  <a:txBody>
                    <a:bodyPr/>
                    <a:lstStyle/>
                    <a:p>
                      <a:r>
                        <a:rPr lang="en-US" sz="1200" dirty="0"/>
                        <a:t>“</a:t>
                      </a:r>
                      <a:r>
                        <a:rPr lang="en-US" sz="1200" dirty="0" err="1"/>
                        <a:t>MinShi</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Online customer’s data validation (ID/Facial</a:t>
                      </a:r>
                      <a:r>
                        <a:rPr lang="en-US" sz="1200" baseline="0" dirty="0"/>
                        <a:t> recognition + ID info verification)</a:t>
                      </a:r>
                      <a:r>
                        <a:rPr lang="en-US" sz="1200" dirty="0"/>
                        <a:t> </a:t>
                      </a:r>
                    </a:p>
                  </a:txBody>
                  <a:tcPr/>
                </a:tc>
                <a:tc>
                  <a:txBody>
                    <a:bodyPr/>
                    <a:lstStyle/>
                    <a:p>
                      <a:r>
                        <a:rPr lang="en-US" sz="1200" baseline="0" dirty="0"/>
                        <a:t>Integration via API, API description and agreement are available</a:t>
                      </a:r>
                      <a:endParaRPr lang="en-US" sz="1200" b="0" dirty="0">
                        <a:solidFill>
                          <a:schemeClr val="tx2">
                            <a:lumMod val="60000"/>
                            <a:lumOff val="40000"/>
                          </a:schemeClr>
                        </a:solidFill>
                      </a:endParaRPr>
                    </a:p>
                  </a:txBody>
                  <a:tcPr/>
                </a:tc>
                <a:extLst>
                  <a:ext uri="{0D108BD9-81ED-4DB2-BD59-A6C34878D82A}">
                    <a16:rowId xmlns:a16="http://schemas.microsoft.com/office/drawing/2014/main" val="10005"/>
                  </a:ext>
                </a:extLst>
              </a:tr>
              <a:tr h="365935">
                <a:tc>
                  <a:txBody>
                    <a:bodyPr/>
                    <a:lstStyle/>
                    <a:p>
                      <a:pPr algn="ctr"/>
                      <a:r>
                        <a:rPr lang="en-US" sz="1200" dirty="0"/>
                        <a:t>7</a:t>
                      </a:r>
                    </a:p>
                  </a:txBody>
                  <a:tcPr/>
                </a:tc>
                <a:tc>
                  <a:txBody>
                    <a:bodyPr/>
                    <a:lstStyle/>
                    <a:p>
                      <a:r>
                        <a:rPr lang="en-US" sz="1200" dirty="0"/>
                        <a:t>“</a:t>
                      </a:r>
                      <a:r>
                        <a:rPr lang="en-US" sz="1200" dirty="0" err="1"/>
                        <a:t>Tongdun</a:t>
                      </a:r>
                      <a:r>
                        <a:rPr lang="en-US" sz="1200" dirty="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Black lists supplier</a:t>
                      </a:r>
                    </a:p>
                  </a:txBody>
                  <a:tcPr/>
                </a:tc>
                <a:tc>
                  <a:txBody>
                    <a:bodyPr/>
                    <a:lstStyle/>
                    <a:p>
                      <a:r>
                        <a:rPr lang="en-US" sz="1200" baseline="0" dirty="0"/>
                        <a:t>Integration via API, API description and agreement are available</a:t>
                      </a:r>
                      <a:endParaRPr lang="en-US" sz="1200" b="0" dirty="0">
                        <a:solidFill>
                          <a:schemeClr val="tx2">
                            <a:lumMod val="60000"/>
                            <a:lumOff val="40000"/>
                          </a:schemeClr>
                        </a:solidFill>
                      </a:endParaRPr>
                    </a:p>
                  </a:txBody>
                  <a:tcPr/>
                </a:tc>
                <a:extLst>
                  <a:ext uri="{0D108BD9-81ED-4DB2-BD59-A6C34878D82A}">
                    <a16:rowId xmlns:a16="http://schemas.microsoft.com/office/drawing/2014/main" val="2123819119"/>
                  </a:ext>
                </a:extLst>
              </a:tr>
              <a:tr h="365935">
                <a:tc>
                  <a:txBody>
                    <a:bodyPr/>
                    <a:lstStyle/>
                    <a:p>
                      <a:pPr algn="ctr"/>
                      <a:r>
                        <a:rPr lang="en-US" sz="1200" dirty="0"/>
                        <a:t>8</a:t>
                      </a:r>
                    </a:p>
                  </a:txBody>
                  <a:tcPr/>
                </a:tc>
                <a:tc>
                  <a:txBody>
                    <a:bodyPr/>
                    <a:lstStyle/>
                    <a:p>
                      <a:r>
                        <a:rPr lang="en-US" sz="1200" kern="1200" dirty="0">
                          <a:solidFill>
                            <a:schemeClr val="dk1"/>
                          </a:solidFill>
                          <a:latin typeface="+mn-lt"/>
                          <a:ea typeface="+mn-ea"/>
                          <a:cs typeface="+mn-cs"/>
                        </a:rPr>
                        <a:t>“</a:t>
                      </a:r>
                      <a:r>
                        <a:rPr lang="en-US" sz="1200" kern="1200" dirty="0" err="1">
                          <a:solidFill>
                            <a:schemeClr val="dk1"/>
                          </a:solidFill>
                          <a:latin typeface="+mn-lt"/>
                          <a:ea typeface="+mn-ea"/>
                          <a:cs typeface="+mn-cs"/>
                        </a:rPr>
                        <a:t>Quantgroup</a:t>
                      </a:r>
                      <a:r>
                        <a:rPr lang="en-US" sz="1200" kern="1200" dirty="0">
                          <a:solidFill>
                            <a:schemeClr val="dk1"/>
                          </a:solidFill>
                          <a:latin typeface="+mn-lt"/>
                          <a:ea typeface="+mn-ea"/>
                          <a:cs typeface="+mn-cs"/>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Online customer’s data validation (Cell phone, </a:t>
                      </a:r>
                      <a:r>
                        <a:rPr lang="en-US" sz="1200" kern="1200" dirty="0" err="1">
                          <a:solidFill>
                            <a:schemeClr val="dk1"/>
                          </a:solidFill>
                          <a:latin typeface="+mn-lt"/>
                          <a:ea typeface="+mn-ea"/>
                          <a:cs typeface="+mn-cs"/>
                        </a:rPr>
                        <a:t>Taobao</a:t>
                      </a:r>
                      <a:r>
                        <a:rPr lang="en-US" sz="1200" kern="1200" dirty="0">
                          <a:solidFill>
                            <a:schemeClr val="dk1"/>
                          </a:solidFill>
                          <a:latin typeface="+mn-lt"/>
                          <a:ea typeface="+mn-ea"/>
                          <a:cs typeface="+mn-cs"/>
                        </a:rPr>
                        <a:t>, JD.com, College Degree, Travel(Railway, Lodging &amp; Airlines) statistic)</a:t>
                      </a:r>
                    </a:p>
                  </a:txBody>
                  <a:tcPr/>
                </a:tc>
                <a:tc>
                  <a:txBody>
                    <a:bodyPr/>
                    <a:lstStyle/>
                    <a:p>
                      <a:r>
                        <a:rPr lang="en-US" sz="1200" baseline="0" dirty="0"/>
                        <a:t>Integration via API, API description and agreement are available</a:t>
                      </a:r>
                      <a:endParaRPr lang="en-US" sz="1200" b="0" dirty="0">
                        <a:solidFill>
                          <a:schemeClr val="tx2">
                            <a:lumMod val="60000"/>
                            <a:lumOff val="40000"/>
                          </a:schemeClr>
                        </a:solidFill>
                      </a:endParaRPr>
                    </a:p>
                  </a:txBody>
                  <a:tcPr/>
                </a:tc>
                <a:extLst>
                  <a:ext uri="{0D108BD9-81ED-4DB2-BD59-A6C34878D82A}">
                    <a16:rowId xmlns:a16="http://schemas.microsoft.com/office/drawing/2014/main" val="407512450"/>
                  </a:ext>
                </a:extLst>
              </a:tr>
              <a:tr h="365935">
                <a:tc>
                  <a:txBody>
                    <a:bodyPr/>
                    <a:lstStyle/>
                    <a:p>
                      <a:pPr algn="ctr"/>
                      <a:r>
                        <a:rPr lang="en-US" sz="1200" dirty="0"/>
                        <a:t>9</a:t>
                      </a:r>
                    </a:p>
                  </a:txBody>
                  <a:tcPr/>
                </a:tc>
                <a:tc>
                  <a:txBody>
                    <a:bodyPr/>
                    <a:lstStyle/>
                    <a:p>
                      <a:r>
                        <a:rPr lang="en-US" sz="1200" kern="1200" dirty="0">
                          <a:solidFill>
                            <a:schemeClr val="dk1"/>
                          </a:solidFill>
                          <a:latin typeface="+mn-lt"/>
                          <a:ea typeface="+mn-ea"/>
                          <a:cs typeface="+mn-cs"/>
                        </a:rPr>
                        <a:t>“FOTIC”</a:t>
                      </a:r>
                      <a:r>
                        <a:rPr lang="en-US" sz="1200" kern="1200" baseline="0" dirty="0">
                          <a:solidFill>
                            <a:schemeClr val="dk1"/>
                          </a:solidFill>
                          <a:latin typeface="+mn-lt"/>
                          <a:ea typeface="+mn-ea"/>
                          <a:cs typeface="+mn-cs"/>
                        </a:rPr>
                        <a:t> Trust company</a:t>
                      </a:r>
                      <a:endParaRPr lang="en-US" sz="1200" kern="1200" dirty="0">
                        <a:solidFill>
                          <a:schemeClr val="dk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Disbursement, credit bureau access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First stage – integration</a:t>
                      </a:r>
                      <a:r>
                        <a:rPr lang="en-US" sz="1200" kern="1200" baseline="0" dirty="0">
                          <a:solidFill>
                            <a:schemeClr val="dk1"/>
                          </a:solidFill>
                          <a:latin typeface="+mn-lt"/>
                          <a:ea typeface="+mn-ea"/>
                          <a:cs typeface="+mn-cs"/>
                        </a:rPr>
                        <a:t> via text files sending, API integration will be developed in second stage, agreement is available</a:t>
                      </a:r>
                      <a:endParaRPr lang="en-US" sz="1200" b="1" dirty="0">
                        <a:solidFill>
                          <a:srgbClr val="FF0000"/>
                        </a:solidFill>
                      </a:endParaRPr>
                    </a:p>
                  </a:txBody>
                  <a:tcPr/>
                </a:tc>
                <a:extLst>
                  <a:ext uri="{0D108BD9-81ED-4DB2-BD59-A6C34878D82A}">
                    <a16:rowId xmlns:a16="http://schemas.microsoft.com/office/drawing/2014/main" val="2182981795"/>
                  </a:ext>
                </a:extLst>
              </a:tr>
            </a:tbl>
          </a:graphicData>
        </a:graphic>
      </p:graphicFrame>
    </p:spTree>
    <p:extLst>
      <p:ext uri="{BB962C8B-B14F-4D97-AF65-F5344CB8AC3E}">
        <p14:creationId xmlns:p14="http://schemas.microsoft.com/office/powerpoint/2010/main" val="2488713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8.1. Financial model assumptions</a:t>
            </a:r>
            <a:endParaRPr lang="ru-RU" dirty="0"/>
          </a:p>
        </p:txBody>
      </p:sp>
      <p:sp>
        <p:nvSpPr>
          <p:cNvPr id="6"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43</a:t>
            </a:fld>
            <a:endParaRPr lang="ru-RU" dirty="0"/>
          </a:p>
        </p:txBody>
      </p:sp>
      <p:graphicFrame>
        <p:nvGraphicFramePr>
          <p:cNvPr id="9" name="Table 8"/>
          <p:cNvGraphicFramePr>
            <a:graphicFrameLocks noGrp="1"/>
          </p:cNvGraphicFramePr>
          <p:nvPr>
            <p:extLst/>
          </p:nvPr>
        </p:nvGraphicFramePr>
        <p:xfrm>
          <a:off x="4572000" y="766781"/>
          <a:ext cx="3594100" cy="946151"/>
        </p:xfrm>
        <a:graphic>
          <a:graphicData uri="http://schemas.openxmlformats.org/drawingml/2006/table">
            <a:tbl>
              <a:tblPr/>
              <a:tblGrid>
                <a:gridCol w="2984500">
                  <a:extLst>
                    <a:ext uri="{9D8B030D-6E8A-4147-A177-3AD203B41FA5}">
                      <a16:colId xmlns:a16="http://schemas.microsoft.com/office/drawing/2014/main" val="3166992397"/>
                    </a:ext>
                  </a:extLst>
                </a:gridCol>
                <a:gridCol w="609600">
                  <a:extLst>
                    <a:ext uri="{9D8B030D-6E8A-4147-A177-3AD203B41FA5}">
                      <a16:colId xmlns:a16="http://schemas.microsoft.com/office/drawing/2014/main" val="2901532990"/>
                    </a:ext>
                  </a:extLst>
                </a:gridCol>
              </a:tblGrid>
              <a:tr h="234516">
                <a:tc>
                  <a:txBody>
                    <a:bodyPr/>
                    <a:lstStyle/>
                    <a:p>
                      <a:pPr algn="l" fontAlgn="b"/>
                      <a:r>
                        <a:rPr lang="en-US" sz="1100" b="1" i="0" u="none" strike="noStrike">
                          <a:solidFill>
                            <a:srgbClr val="000000"/>
                          </a:solidFill>
                          <a:effectLst/>
                          <a:latin typeface="Calibri" panose="020F0502020204030204" pitchFamily="34" charset="0"/>
                        </a:rPr>
                        <a:t>Product parameters</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Value</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8385042"/>
                  </a:ext>
                </a:extLst>
              </a:tr>
              <a:tr h="234516">
                <a:tc>
                  <a:txBody>
                    <a:bodyPr/>
                    <a:lstStyle/>
                    <a:p>
                      <a:pPr algn="l" fontAlgn="b"/>
                      <a:r>
                        <a:rPr lang="en-US" sz="1100" b="0" i="0" u="none" strike="noStrike">
                          <a:solidFill>
                            <a:srgbClr val="000000"/>
                          </a:solidFill>
                          <a:effectLst/>
                          <a:latin typeface="Calibri" panose="020F0502020204030204" pitchFamily="34" charset="0"/>
                        </a:rPr>
                        <a:t>Normal interest rate, per day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5052736"/>
                  </a:ext>
                </a:extLst>
              </a:tr>
              <a:tr h="234516">
                <a:tc>
                  <a:txBody>
                    <a:bodyPr/>
                    <a:lstStyle/>
                    <a:p>
                      <a:pPr algn="l" fontAlgn="b"/>
                      <a:r>
                        <a:rPr lang="en-US" sz="1100" b="0" i="0" u="none" strike="noStrike">
                          <a:solidFill>
                            <a:srgbClr val="000000"/>
                          </a:solidFill>
                          <a:effectLst/>
                          <a:latin typeface="Calibri" panose="020F0502020204030204" pitchFamily="34" charset="0"/>
                        </a:rPr>
                        <a:t>Late penalty interest rate, per day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1.50%</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5979"/>
                  </a:ext>
                </a:extLst>
              </a:tr>
              <a:tr h="242603">
                <a:tc>
                  <a:txBody>
                    <a:bodyPr/>
                    <a:lstStyle/>
                    <a:p>
                      <a:pPr algn="l" fontAlgn="b"/>
                      <a:r>
                        <a:rPr lang="en-US" sz="1100" b="0" i="0" u="none" strike="noStrike">
                          <a:solidFill>
                            <a:srgbClr val="000000"/>
                          </a:solidFill>
                          <a:effectLst/>
                          <a:latin typeface="Calibri" panose="020F0502020204030204" pitchFamily="34" charset="0"/>
                        </a:rPr>
                        <a:t>Late payment fee, USD</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15</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104545"/>
                  </a:ext>
                </a:extLst>
              </a:tr>
            </a:tbl>
          </a:graphicData>
        </a:graphic>
      </p:graphicFrame>
      <p:graphicFrame>
        <p:nvGraphicFramePr>
          <p:cNvPr id="5" name="Table 4"/>
          <p:cNvGraphicFramePr>
            <a:graphicFrameLocks noGrp="1"/>
          </p:cNvGraphicFramePr>
          <p:nvPr>
            <p:extLst/>
          </p:nvPr>
        </p:nvGraphicFramePr>
        <p:xfrm>
          <a:off x="137743" y="2009525"/>
          <a:ext cx="4159250" cy="393700"/>
        </p:xfrm>
        <a:graphic>
          <a:graphicData uri="http://schemas.openxmlformats.org/drawingml/2006/table">
            <a:tbl>
              <a:tblPr/>
              <a:tblGrid>
                <a:gridCol w="1111250">
                  <a:extLst>
                    <a:ext uri="{9D8B030D-6E8A-4147-A177-3AD203B41FA5}">
                      <a16:colId xmlns:a16="http://schemas.microsoft.com/office/drawing/2014/main" val="2677595058"/>
                    </a:ext>
                  </a:extLst>
                </a:gridCol>
                <a:gridCol w="609600">
                  <a:extLst>
                    <a:ext uri="{9D8B030D-6E8A-4147-A177-3AD203B41FA5}">
                      <a16:colId xmlns:a16="http://schemas.microsoft.com/office/drawing/2014/main" val="2857368859"/>
                    </a:ext>
                  </a:extLst>
                </a:gridCol>
                <a:gridCol w="609600">
                  <a:extLst>
                    <a:ext uri="{9D8B030D-6E8A-4147-A177-3AD203B41FA5}">
                      <a16:colId xmlns:a16="http://schemas.microsoft.com/office/drawing/2014/main" val="1839830640"/>
                    </a:ext>
                  </a:extLst>
                </a:gridCol>
                <a:gridCol w="609600">
                  <a:extLst>
                    <a:ext uri="{9D8B030D-6E8A-4147-A177-3AD203B41FA5}">
                      <a16:colId xmlns:a16="http://schemas.microsoft.com/office/drawing/2014/main" val="2964729291"/>
                    </a:ext>
                  </a:extLst>
                </a:gridCol>
                <a:gridCol w="609600">
                  <a:extLst>
                    <a:ext uri="{9D8B030D-6E8A-4147-A177-3AD203B41FA5}">
                      <a16:colId xmlns:a16="http://schemas.microsoft.com/office/drawing/2014/main" val="2298094237"/>
                    </a:ext>
                  </a:extLst>
                </a:gridCol>
                <a:gridCol w="609600">
                  <a:extLst>
                    <a:ext uri="{9D8B030D-6E8A-4147-A177-3AD203B41FA5}">
                      <a16:colId xmlns:a16="http://schemas.microsoft.com/office/drawing/2014/main" val="69746267"/>
                    </a:ext>
                  </a:extLst>
                </a:gridCol>
              </a:tblGrid>
              <a:tr h="190500">
                <a:tc>
                  <a:txBody>
                    <a:bodyPr/>
                    <a:lstStyle/>
                    <a:p>
                      <a:pPr algn="l" fontAlgn="b"/>
                      <a:r>
                        <a:rPr lang="en-US" sz="1100" b="1" i="0" u="none" strike="noStrike" dirty="0">
                          <a:solidFill>
                            <a:srgbClr val="000000"/>
                          </a:solidFill>
                          <a:effectLst/>
                          <a:latin typeface="Calibri" panose="020F0502020204030204" pitchFamily="34" charset="0"/>
                        </a:rPr>
                        <a:t>Year of project</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2</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4</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580357553"/>
                  </a:ext>
                </a:extLst>
              </a:tr>
              <a:tr h="203200">
                <a:tc>
                  <a:txBody>
                    <a:bodyPr/>
                    <a:lstStyle/>
                    <a:p>
                      <a:pPr algn="l" fontAlgn="b"/>
                      <a:r>
                        <a:rPr lang="en-US" sz="1100" b="0" i="0" u="none" strike="noStrike" dirty="0">
                          <a:solidFill>
                            <a:srgbClr val="000000"/>
                          </a:solidFill>
                          <a:effectLst/>
                          <a:latin typeface="Calibri" panose="020F0502020204030204" pitchFamily="34" charset="0"/>
                        </a:rPr>
                        <a:t>MAC, USD per loan</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20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18</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panose="020F0502020204030204" pitchFamily="34" charset="0"/>
                        </a:rPr>
                        <a:t>16</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8706897"/>
                  </a:ext>
                </a:extLst>
              </a:tr>
            </a:tbl>
          </a:graphicData>
        </a:graphic>
      </p:graphicFrame>
      <p:graphicFrame>
        <p:nvGraphicFramePr>
          <p:cNvPr id="7" name="Table 6"/>
          <p:cNvGraphicFramePr>
            <a:graphicFrameLocks noGrp="1"/>
          </p:cNvGraphicFramePr>
          <p:nvPr>
            <p:extLst/>
          </p:nvPr>
        </p:nvGraphicFramePr>
        <p:xfrm>
          <a:off x="135366" y="766782"/>
          <a:ext cx="2994025" cy="946150"/>
        </p:xfrm>
        <a:graphic>
          <a:graphicData uri="http://schemas.openxmlformats.org/drawingml/2006/table">
            <a:tbl>
              <a:tblPr/>
              <a:tblGrid>
                <a:gridCol w="1165225">
                  <a:extLst>
                    <a:ext uri="{9D8B030D-6E8A-4147-A177-3AD203B41FA5}">
                      <a16:colId xmlns:a16="http://schemas.microsoft.com/office/drawing/2014/main" val="4139805946"/>
                    </a:ext>
                  </a:extLst>
                </a:gridCol>
                <a:gridCol w="609600">
                  <a:extLst>
                    <a:ext uri="{9D8B030D-6E8A-4147-A177-3AD203B41FA5}">
                      <a16:colId xmlns:a16="http://schemas.microsoft.com/office/drawing/2014/main" val="3658677688"/>
                    </a:ext>
                  </a:extLst>
                </a:gridCol>
                <a:gridCol w="609600">
                  <a:extLst>
                    <a:ext uri="{9D8B030D-6E8A-4147-A177-3AD203B41FA5}">
                      <a16:colId xmlns:a16="http://schemas.microsoft.com/office/drawing/2014/main" val="3150603150"/>
                    </a:ext>
                  </a:extLst>
                </a:gridCol>
                <a:gridCol w="609600">
                  <a:extLst>
                    <a:ext uri="{9D8B030D-6E8A-4147-A177-3AD203B41FA5}">
                      <a16:colId xmlns:a16="http://schemas.microsoft.com/office/drawing/2014/main" val="2340764695"/>
                    </a:ext>
                  </a:extLst>
                </a:gridCol>
              </a:tblGrid>
              <a:tr h="184150">
                <a:tc>
                  <a:txBody>
                    <a:bodyPr/>
                    <a:lstStyle/>
                    <a:p>
                      <a:pPr algn="l" fontAlgn="b"/>
                      <a:r>
                        <a:rPr lang="en-US" sz="1100" b="1" i="0" u="none" strike="noStrike">
                          <a:solidFill>
                            <a:srgbClr val="000000"/>
                          </a:solidFill>
                          <a:effectLst/>
                          <a:latin typeface="Calibri" panose="020F0502020204030204" pitchFamily="34" charset="0"/>
                        </a:rPr>
                        <a:t>Product</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Avg term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Avg ticket</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Losses,%</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908483348"/>
                  </a:ext>
                </a:extLst>
              </a:tr>
              <a:tr h="190500">
                <a:tc>
                  <a:txBody>
                    <a:bodyPr/>
                    <a:lstStyle/>
                    <a:p>
                      <a:pPr algn="l" fontAlgn="b"/>
                      <a:r>
                        <a:rPr lang="en-US" sz="1100" b="0" i="0" u="none" strike="noStrike" dirty="0">
                          <a:solidFill>
                            <a:srgbClr val="000000"/>
                          </a:solidFill>
                          <a:effectLst/>
                          <a:latin typeface="Calibri" panose="020F0502020204030204" pitchFamily="34" charset="0"/>
                        </a:rPr>
                        <a:t>New</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14.1%</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9830375"/>
                  </a:ext>
                </a:extLst>
              </a:tr>
              <a:tr h="190500">
                <a:tc>
                  <a:txBody>
                    <a:bodyPr/>
                    <a:lstStyle/>
                    <a:p>
                      <a:pPr algn="l" fontAlgn="b"/>
                      <a:r>
                        <a:rPr lang="en-US" sz="1100" b="0" i="0" u="none" strike="noStrike">
                          <a:solidFill>
                            <a:srgbClr val="000000"/>
                          </a:solidFill>
                          <a:effectLst/>
                          <a:latin typeface="Calibri" panose="020F0502020204030204" pitchFamily="34" charset="0"/>
                        </a:rPr>
                        <a:t>Repeat</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10.6%</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2950556"/>
                  </a:ext>
                </a:extLst>
              </a:tr>
              <a:tr h="190500">
                <a:tc>
                  <a:txBody>
                    <a:bodyPr/>
                    <a:lstStyle/>
                    <a:p>
                      <a:pPr algn="l" fontAlgn="b"/>
                      <a:r>
                        <a:rPr lang="en-US" sz="1100" b="0" i="0" u="none" strike="noStrike">
                          <a:solidFill>
                            <a:srgbClr val="000000"/>
                          </a:solidFill>
                          <a:effectLst/>
                          <a:latin typeface="Calibri" panose="020F0502020204030204" pitchFamily="34" charset="0"/>
                        </a:rPr>
                        <a:t>Prolongation new</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6399750"/>
                  </a:ext>
                </a:extLst>
              </a:tr>
              <a:tr h="190500">
                <a:tc>
                  <a:txBody>
                    <a:bodyPr/>
                    <a:lstStyle/>
                    <a:p>
                      <a:pPr algn="l" fontAlgn="b"/>
                      <a:r>
                        <a:rPr lang="en-US" sz="1100" b="0" i="0" u="none" strike="noStrike">
                          <a:solidFill>
                            <a:srgbClr val="000000"/>
                          </a:solidFill>
                          <a:effectLst/>
                          <a:latin typeface="Calibri" panose="020F0502020204030204" pitchFamily="34" charset="0"/>
                        </a:rPr>
                        <a:t>Prolongation repeat</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25.0%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0512037"/>
                  </a:ext>
                </a:extLst>
              </a:tr>
            </a:tbl>
          </a:graphicData>
        </a:graphic>
      </p:graphicFrame>
      <p:graphicFrame>
        <p:nvGraphicFramePr>
          <p:cNvPr id="10" name="Table 9"/>
          <p:cNvGraphicFramePr>
            <a:graphicFrameLocks noGrp="1"/>
          </p:cNvGraphicFramePr>
          <p:nvPr>
            <p:extLst/>
          </p:nvPr>
        </p:nvGraphicFramePr>
        <p:xfrm>
          <a:off x="135366" y="2689619"/>
          <a:ext cx="3098800" cy="381000"/>
        </p:xfrm>
        <a:graphic>
          <a:graphicData uri="http://schemas.openxmlformats.org/drawingml/2006/table">
            <a:tbl>
              <a:tblPr/>
              <a:tblGrid>
                <a:gridCol w="2489200">
                  <a:extLst>
                    <a:ext uri="{9D8B030D-6E8A-4147-A177-3AD203B41FA5}">
                      <a16:colId xmlns:a16="http://schemas.microsoft.com/office/drawing/2014/main" val="1543083347"/>
                    </a:ext>
                  </a:extLst>
                </a:gridCol>
                <a:gridCol w="609600">
                  <a:extLst>
                    <a:ext uri="{9D8B030D-6E8A-4147-A177-3AD203B41FA5}">
                      <a16:colId xmlns:a16="http://schemas.microsoft.com/office/drawing/2014/main" val="951673020"/>
                    </a:ext>
                  </a:extLst>
                </a:gridCol>
              </a:tblGrid>
              <a:tr h="190500">
                <a:tc>
                  <a:txBody>
                    <a:bodyPr/>
                    <a:lstStyle/>
                    <a:p>
                      <a:pPr algn="l" fontAlgn="b"/>
                      <a:r>
                        <a:rPr lang="en-US" sz="1100" b="0" i="0" u="none" strike="noStrike" dirty="0">
                          <a:solidFill>
                            <a:srgbClr val="000000"/>
                          </a:solidFill>
                          <a:effectLst/>
                          <a:latin typeface="Calibri" panose="020F0502020204030204" pitchFamily="34" charset="0"/>
                        </a:rPr>
                        <a:t>Repeat sales per new loans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123%</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2383072"/>
                  </a:ext>
                </a:extLst>
              </a:tr>
              <a:tr h="190500">
                <a:tc>
                  <a:txBody>
                    <a:bodyPr/>
                    <a:lstStyle/>
                    <a:p>
                      <a:pPr algn="l" fontAlgn="b"/>
                      <a:r>
                        <a:rPr lang="en-US" sz="1100" b="0" i="0" u="none" strike="noStrike" dirty="0">
                          <a:solidFill>
                            <a:srgbClr val="000000"/>
                          </a:solidFill>
                          <a:effectLst/>
                          <a:latin typeface="Calibri" panose="020F0502020204030204" pitchFamily="34" charset="0"/>
                        </a:rPr>
                        <a:t>Prolongations per all loans</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79%</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759478"/>
                  </a:ext>
                </a:extLst>
              </a:tr>
            </a:tbl>
          </a:graphicData>
        </a:graphic>
      </p:graphicFrame>
      <p:graphicFrame>
        <p:nvGraphicFramePr>
          <p:cNvPr id="12" name="Chart 11"/>
          <p:cNvGraphicFramePr>
            <a:graphicFrameLocks/>
          </p:cNvGraphicFramePr>
          <p:nvPr>
            <p:extLst>
              <p:ext uri="{D42A27DB-BD31-4B8C-83A1-F6EECF244321}">
                <p14:modId xmlns:p14="http://schemas.microsoft.com/office/powerpoint/2010/main" val="2455401111"/>
              </p:ext>
            </p:extLst>
          </p:nvPr>
        </p:nvGraphicFramePr>
        <p:xfrm>
          <a:off x="0" y="3602122"/>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1953531099"/>
              </p:ext>
            </p:extLst>
          </p:nvPr>
        </p:nvGraphicFramePr>
        <p:xfrm>
          <a:off x="4572000" y="3602122"/>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079059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8.2. Investment summary</a:t>
            </a:r>
            <a:endParaRPr lang="ru-RU" dirty="0"/>
          </a:p>
        </p:txBody>
      </p:sp>
      <p:sp>
        <p:nvSpPr>
          <p:cNvPr id="6" name="Номер слайда 5"/>
          <p:cNvSpPr>
            <a:spLocks noGrp="1"/>
          </p:cNvSpPr>
          <p:nvPr>
            <p:ph type="sldNum" sz="quarter" idx="12"/>
          </p:nvPr>
        </p:nvSpPr>
        <p:spPr/>
        <p:txBody>
          <a:bodyPr/>
          <a:lstStyle/>
          <a:p>
            <a:fld id="{D7F305DA-160D-498F-B102-A1D8643B4A2C}" type="slidenum">
              <a:rPr lang="ru-RU" smtClean="0"/>
              <a:pPr/>
              <a:t>44</a:t>
            </a:fld>
            <a:endParaRPr lang="ru-RU"/>
          </a:p>
        </p:txBody>
      </p:sp>
      <p:sp>
        <p:nvSpPr>
          <p:cNvPr id="12" name="TextBox 11"/>
          <p:cNvSpPr txBox="1"/>
          <p:nvPr/>
        </p:nvSpPr>
        <p:spPr>
          <a:xfrm>
            <a:off x="467544" y="5445224"/>
            <a:ext cx="8208912" cy="861774"/>
          </a:xfrm>
          <a:prstGeom prst="rect">
            <a:avLst/>
          </a:prstGeom>
          <a:solidFill>
            <a:schemeClr val="accent1">
              <a:lumMod val="20000"/>
              <a:lumOff val="80000"/>
            </a:schemeClr>
          </a:solidFill>
          <a:ln>
            <a:solidFill>
              <a:schemeClr val="accent1"/>
            </a:solidFill>
          </a:ln>
        </p:spPr>
        <p:txBody>
          <a:bodyPr wrap="square" rtlCol="0">
            <a:spAutoFit/>
          </a:bodyPr>
          <a:lstStyle/>
          <a:p>
            <a:r>
              <a:rPr lang="en-US" sz="1000" dirty="0"/>
              <a:t>Break-even period – </a:t>
            </a:r>
            <a:r>
              <a:rPr lang="ru-RU" sz="1000" dirty="0"/>
              <a:t>24</a:t>
            </a:r>
            <a:r>
              <a:rPr lang="en-US" sz="1000" dirty="0"/>
              <a:t> months</a:t>
            </a:r>
          </a:p>
          <a:p>
            <a:r>
              <a:rPr lang="en-US" sz="1000" dirty="0"/>
              <a:t>Self-capitalization period – 35 months</a:t>
            </a:r>
          </a:p>
          <a:p>
            <a:r>
              <a:rPr lang="en-US" sz="1000" dirty="0"/>
              <a:t>Payback period – </a:t>
            </a:r>
            <a:r>
              <a:rPr lang="ru-RU" sz="1000" dirty="0"/>
              <a:t>61</a:t>
            </a:r>
            <a:r>
              <a:rPr lang="en-US" sz="1000" dirty="0"/>
              <a:t> months</a:t>
            </a:r>
            <a:endParaRPr lang="ru-RU" sz="1000" dirty="0"/>
          </a:p>
          <a:p>
            <a:r>
              <a:rPr lang="en-US" sz="1000" dirty="0"/>
              <a:t>Total investments from </a:t>
            </a:r>
            <a:r>
              <a:rPr lang="en-US" sz="1000" dirty="0" smtClean="0"/>
              <a:t>– </a:t>
            </a:r>
            <a:r>
              <a:rPr lang="en-US" sz="1000" dirty="0"/>
              <a:t>$21,7M</a:t>
            </a:r>
          </a:p>
          <a:p>
            <a:r>
              <a:rPr lang="en-US" sz="1000" dirty="0" err="1"/>
              <a:t>Unoptimized</a:t>
            </a:r>
            <a:r>
              <a:rPr lang="en-US" sz="1000" dirty="0"/>
              <a:t> Yr5 corporate tax – $4,9 M</a:t>
            </a:r>
            <a:endParaRPr lang="ru-RU" sz="1000" dirty="0"/>
          </a:p>
        </p:txBody>
      </p:sp>
      <p:graphicFrame>
        <p:nvGraphicFramePr>
          <p:cNvPr id="13" name="Таблица 12"/>
          <p:cNvGraphicFramePr>
            <a:graphicFrameLocks noGrp="1"/>
          </p:cNvGraphicFramePr>
          <p:nvPr>
            <p:extLst>
              <p:ext uri="{D42A27DB-BD31-4B8C-83A1-F6EECF244321}">
                <p14:modId xmlns:p14="http://schemas.microsoft.com/office/powerpoint/2010/main" val="2045421742"/>
              </p:ext>
            </p:extLst>
          </p:nvPr>
        </p:nvGraphicFramePr>
        <p:xfrm>
          <a:off x="457199" y="774928"/>
          <a:ext cx="8229603" cy="4545840"/>
        </p:xfrm>
        <a:graphic>
          <a:graphicData uri="http://schemas.openxmlformats.org/drawingml/2006/table">
            <a:tbl>
              <a:tblPr/>
              <a:tblGrid>
                <a:gridCol w="3767769">
                  <a:extLst>
                    <a:ext uri="{9D8B030D-6E8A-4147-A177-3AD203B41FA5}">
                      <a16:colId xmlns:a16="http://schemas.microsoft.com/office/drawing/2014/main" val="20000"/>
                    </a:ext>
                  </a:extLst>
                </a:gridCol>
                <a:gridCol w="743639">
                  <a:extLst>
                    <a:ext uri="{9D8B030D-6E8A-4147-A177-3AD203B41FA5}">
                      <a16:colId xmlns:a16="http://schemas.microsoft.com/office/drawing/2014/main" val="20001"/>
                    </a:ext>
                  </a:extLst>
                </a:gridCol>
                <a:gridCol w="743639">
                  <a:extLst>
                    <a:ext uri="{9D8B030D-6E8A-4147-A177-3AD203B41FA5}">
                      <a16:colId xmlns:a16="http://schemas.microsoft.com/office/drawing/2014/main" val="20002"/>
                    </a:ext>
                  </a:extLst>
                </a:gridCol>
                <a:gridCol w="743639">
                  <a:extLst>
                    <a:ext uri="{9D8B030D-6E8A-4147-A177-3AD203B41FA5}">
                      <a16:colId xmlns:a16="http://schemas.microsoft.com/office/drawing/2014/main" val="20003"/>
                    </a:ext>
                  </a:extLst>
                </a:gridCol>
                <a:gridCol w="743639">
                  <a:extLst>
                    <a:ext uri="{9D8B030D-6E8A-4147-A177-3AD203B41FA5}">
                      <a16:colId xmlns:a16="http://schemas.microsoft.com/office/drawing/2014/main" val="20004"/>
                    </a:ext>
                  </a:extLst>
                </a:gridCol>
                <a:gridCol w="743639">
                  <a:extLst>
                    <a:ext uri="{9D8B030D-6E8A-4147-A177-3AD203B41FA5}">
                      <a16:colId xmlns:a16="http://schemas.microsoft.com/office/drawing/2014/main" val="20005"/>
                    </a:ext>
                  </a:extLst>
                </a:gridCol>
                <a:gridCol w="743639">
                  <a:extLst>
                    <a:ext uri="{9D8B030D-6E8A-4147-A177-3AD203B41FA5}">
                      <a16:colId xmlns:a16="http://schemas.microsoft.com/office/drawing/2014/main" val="20006"/>
                    </a:ext>
                  </a:extLst>
                </a:gridCol>
              </a:tblGrid>
              <a:tr h="144000">
                <a:tc>
                  <a:txBody>
                    <a:bodyPr/>
                    <a:lstStyle/>
                    <a:p>
                      <a:pPr algn="l" fontAlgn="b"/>
                      <a:r>
                        <a:rPr lang="en-US" sz="1100" b="1" i="0" u="none" strike="noStrike" dirty="0">
                          <a:solidFill>
                            <a:srgbClr val="000000"/>
                          </a:solidFill>
                          <a:effectLst/>
                          <a:latin typeface="Calibri"/>
                        </a:rPr>
                        <a:t>Investments, </a:t>
                      </a:r>
                      <a:r>
                        <a:rPr lang="en-US" sz="1100" b="1" i="0" u="none" strike="noStrike" dirty="0" err="1">
                          <a:solidFill>
                            <a:srgbClr val="000000"/>
                          </a:solidFill>
                          <a:effectLst/>
                          <a:latin typeface="Calibri"/>
                        </a:rPr>
                        <a:t>thsd</a:t>
                      </a:r>
                      <a:r>
                        <a:rPr lang="en-US" sz="1100" b="1" i="0" u="none" strike="noStrike" dirty="0">
                          <a:solidFill>
                            <a:srgbClr val="000000"/>
                          </a:solidFill>
                          <a:effectLst/>
                          <a:latin typeface="Calibri"/>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144000">
                <a:tc>
                  <a:txBody>
                    <a:bodyPr/>
                    <a:lstStyle/>
                    <a:p>
                      <a:pPr algn="l" fontAlgn="b"/>
                      <a:r>
                        <a:rPr lang="en-US" sz="1100" b="1" i="0" u="none" strike="noStrike">
                          <a:solidFill>
                            <a:srgbClr val="000000"/>
                          </a:solidFill>
                          <a:effectLst/>
                          <a:latin typeface="Calibri"/>
                        </a:rPr>
                        <a:t>Portfolio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4 114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7 160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3 941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15 252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144000">
                <a:tc>
                  <a:txBody>
                    <a:bodyPr/>
                    <a:lstStyle/>
                    <a:p>
                      <a:pPr algn="l" fontAlgn="b"/>
                      <a:r>
                        <a:rPr lang="en-US" sz="1100" b="1" i="0" u="none" strike="noStrike">
                          <a:solidFill>
                            <a:srgbClr val="000000"/>
                          </a:solidFill>
                          <a:effectLst/>
                          <a:latin typeface="Calibri"/>
                        </a:rPr>
                        <a:t>OPEX and CAPEX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3 075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3 422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6 497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44000">
                <a:tc>
                  <a:txBody>
                    <a:bodyPr/>
                    <a:lstStyle/>
                    <a:p>
                      <a:pPr algn="l" fontAlgn="b"/>
                      <a:r>
                        <a:rPr lang="en-US" sz="1100" b="1" i="0" u="none" strike="noStrike">
                          <a:solidFill>
                            <a:srgbClr val="000000"/>
                          </a:solidFill>
                          <a:effectLst/>
                          <a:latin typeface="Calibri"/>
                        </a:rPr>
                        <a:t>Total </a:t>
                      </a:r>
                      <a:r>
                        <a:rPr lang="en-US" sz="1100" b="1" i="0" u="none" strike="noStrike" smtClean="0">
                          <a:solidFill>
                            <a:srgbClr val="000000"/>
                          </a:solidFill>
                          <a:effectLst/>
                          <a:latin typeface="Calibri"/>
                        </a:rPr>
                        <a:t>investments</a:t>
                      </a:r>
                      <a:endParaRPr lang="en-US" sz="1100" b="1" i="0" u="none" strike="noStrike" dirty="0">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7 190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10 582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3 941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21 749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4"/>
                  </a:ext>
                </a:extLst>
              </a:tr>
              <a:tr h="144000">
                <a:tc>
                  <a:txBody>
                    <a:bodyPr/>
                    <a:lstStyle/>
                    <a:p>
                      <a:pPr algn="l" fontAlgn="b"/>
                      <a:r>
                        <a:rPr lang="en-US" sz="1100" b="1" i="0" u="none" strike="noStrike">
                          <a:solidFill>
                            <a:srgbClr val="000000"/>
                          </a:solidFill>
                          <a:effectLst/>
                          <a:latin typeface="Calibri"/>
                        </a:rPr>
                        <a:t>Volume indicators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44000">
                <a:tc>
                  <a:txBody>
                    <a:bodyPr/>
                    <a:lstStyle/>
                    <a:p>
                      <a:pPr algn="l" fontAlgn="b"/>
                      <a:r>
                        <a:rPr lang="en-US" sz="1100" b="1" i="0" u="none" strike="noStrike">
                          <a:solidFill>
                            <a:srgbClr val="000000"/>
                          </a:solidFill>
                          <a:effectLst/>
                          <a:latin typeface="Calibri"/>
                        </a:rPr>
                        <a:t>Number of loans issued, thsd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1 096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1 195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3 447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44000">
                <a:tc>
                  <a:txBody>
                    <a:bodyPr/>
                    <a:lstStyle/>
                    <a:p>
                      <a:pPr algn="l" fontAlgn="b"/>
                      <a:r>
                        <a:rPr lang="en-US" sz="1100" b="1" i="0" u="none" strike="noStrike">
                          <a:solidFill>
                            <a:srgbClr val="000000"/>
                          </a:solidFill>
                          <a:effectLst/>
                          <a:latin typeface="Calibri"/>
                        </a:rPr>
                        <a:t>Amount disbursed,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11 613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53 022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97 001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145 070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152 229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458 935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144000">
                <a:tc>
                  <a:txBody>
                    <a:bodyPr/>
                    <a:lstStyle/>
                    <a:p>
                      <a:pPr algn="l" fontAlgn="b"/>
                      <a:r>
                        <a:rPr lang="en-US" sz="1100" b="1" i="0" u="none" strike="noStrike">
                          <a:solidFill>
                            <a:srgbClr val="000000"/>
                          </a:solidFill>
                          <a:effectLst/>
                          <a:latin typeface="Calibri"/>
                        </a:rPr>
                        <a:t>Net portfolio (EoY),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3 246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9 304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16 507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21 824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22 148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22 148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144000">
                <a:tc>
                  <a:txBody>
                    <a:bodyPr/>
                    <a:lstStyle/>
                    <a:p>
                      <a:pPr algn="l" fontAlgn="b"/>
                      <a:r>
                        <a:rPr lang="en-US" sz="1100" b="1" i="0" u="none" strike="noStrike">
                          <a:solidFill>
                            <a:srgbClr val="000000"/>
                          </a:solidFill>
                          <a:effectLst/>
                          <a:latin typeface="Calibri"/>
                        </a:rPr>
                        <a:t>P&amp;L, thsd USD</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44000">
                <a:tc>
                  <a:txBody>
                    <a:bodyPr/>
                    <a:lstStyle/>
                    <a:p>
                      <a:pPr algn="l" fontAlgn="b"/>
                      <a:r>
                        <a:rPr lang="en-US" sz="1100" b="1" i="0" u="none" strike="noStrike">
                          <a:solidFill>
                            <a:srgbClr val="000000"/>
                          </a:solidFill>
                          <a:effectLst/>
                          <a:latin typeface="Calibri"/>
                        </a:rPr>
                        <a:t>Revenue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2 905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18 603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37 831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60 346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67 452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187 137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44000">
                <a:tc>
                  <a:txBody>
                    <a:bodyPr/>
                    <a:lstStyle/>
                    <a:p>
                      <a:pPr algn="l" fontAlgn="b"/>
                      <a:r>
                        <a:rPr lang="en-US" sz="1100" b="1" i="0" u="none" strike="noStrike">
                          <a:solidFill>
                            <a:srgbClr val="000000"/>
                          </a:solidFill>
                          <a:effectLst/>
                          <a:latin typeface="Calibri"/>
                        </a:rPr>
                        <a:t>Provisions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-2 630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-11 254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-18 742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-25 387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-27 293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-85 307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44000">
                <a:tc>
                  <a:txBody>
                    <a:bodyPr/>
                    <a:lstStyle/>
                    <a:p>
                      <a:pPr algn="l" fontAlgn="b"/>
                      <a:r>
                        <a:rPr lang="en-US" sz="1100" b="1" i="0" u="none" strike="noStrike">
                          <a:solidFill>
                            <a:srgbClr val="000000"/>
                          </a:solidFill>
                          <a:effectLst/>
                          <a:latin typeface="Calibri"/>
                        </a:rPr>
                        <a:t>Variable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-1 838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-7 762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-11 640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-16 304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-17 175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-54 719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44000">
                <a:tc>
                  <a:txBody>
                    <a:bodyPr/>
                    <a:lstStyle/>
                    <a:p>
                      <a:pPr algn="l" fontAlgn="b"/>
                      <a:r>
                        <a:rPr lang="en-US" sz="1100" b="0" i="0" u="none" strike="noStrike" dirty="0">
                          <a:solidFill>
                            <a:srgbClr val="000000"/>
                          </a:solidFill>
                          <a:effectLst/>
                          <a:latin typeface="Calibri"/>
                        </a:rPr>
                        <a:t>    Marketing acquisition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-641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-2 354</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-3 627</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-4 658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-4 526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-15 806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4"/>
                  </a:ext>
                </a:extLst>
              </a:tr>
              <a:tr h="144000">
                <a:tc>
                  <a:txBody>
                    <a:bodyPr/>
                    <a:lstStyle/>
                    <a:p>
                      <a:pPr algn="l" fontAlgn="b"/>
                      <a:r>
                        <a:rPr lang="en-US" sz="1100" b="0" i="0" u="none" strike="noStrike" dirty="0">
                          <a:solidFill>
                            <a:srgbClr val="000000"/>
                          </a:solidFill>
                          <a:effectLst/>
                          <a:latin typeface="+mn-lt"/>
                        </a:rPr>
                        <a:t>    </a:t>
                      </a:r>
                      <a:r>
                        <a:rPr lang="en-US" sz="1100" b="0" i="0" u="none" strike="noStrike" dirty="0">
                          <a:solidFill>
                            <a:srgbClr val="000000"/>
                          </a:solidFill>
                          <a:effectLst/>
                          <a:latin typeface="Calibri"/>
                        </a:rPr>
                        <a:t>Salary (variable part)</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-604</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-2 568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-3 717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-5 090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-5 523</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-17 502</a:t>
                      </a:r>
                    </a:p>
                  </a:txBody>
                  <a:tcPr marL="18000" marR="18000" marT="3600" marB="3600" anchor="b">
                    <a:lnL>
                      <a:noFill/>
                    </a:lnL>
                    <a:lnR>
                      <a:noFill/>
                    </a:lnR>
                    <a:lnT>
                      <a:noFill/>
                    </a:lnT>
                    <a:lnB>
                      <a:noFill/>
                    </a:lnB>
                  </a:tcPr>
                </a:tc>
                <a:extLst>
                  <a:ext uri="{0D108BD9-81ED-4DB2-BD59-A6C34878D82A}">
                    <a16:rowId xmlns:a16="http://schemas.microsoft.com/office/drawing/2014/main" val="10015"/>
                  </a:ext>
                </a:extLst>
              </a:tr>
              <a:tr h="144000">
                <a:tc>
                  <a:txBody>
                    <a:bodyPr/>
                    <a:lstStyle/>
                    <a:p>
                      <a:pPr algn="l" fontAlgn="b"/>
                      <a:r>
                        <a:rPr lang="en-US" sz="1100" b="0" i="0" u="none" strike="noStrike" baseline="0" dirty="0">
                          <a:solidFill>
                            <a:srgbClr val="000000"/>
                          </a:solidFill>
                          <a:effectLst/>
                          <a:latin typeface="+mn-lt"/>
                        </a:rPr>
                        <a:t>    </a:t>
                      </a:r>
                      <a:r>
                        <a:rPr lang="en-US" sz="1100" b="0" i="0" u="none" strike="noStrike" dirty="0">
                          <a:solidFill>
                            <a:srgbClr val="000000"/>
                          </a:solidFill>
                          <a:effectLst/>
                          <a:latin typeface="Calibri"/>
                        </a:rPr>
                        <a:t>Other variable costs</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-426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-1 774</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-2 128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-3 099</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-3 260</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-10 687</a:t>
                      </a:r>
                    </a:p>
                  </a:txBody>
                  <a:tcPr marL="18000" marR="18000" marT="3600" marB="3600" anchor="b">
                    <a:lnL>
                      <a:noFill/>
                    </a:lnL>
                    <a:lnR>
                      <a:noFill/>
                    </a:lnR>
                    <a:lnT>
                      <a:noFill/>
                    </a:lnT>
                    <a:lnB>
                      <a:noFill/>
                    </a:lnB>
                  </a:tcPr>
                </a:tc>
                <a:extLst>
                  <a:ext uri="{0D108BD9-81ED-4DB2-BD59-A6C34878D82A}">
                    <a16:rowId xmlns:a16="http://schemas.microsoft.com/office/drawing/2014/main" val="10016"/>
                  </a:ext>
                </a:extLst>
              </a:tr>
              <a:tr h="144000">
                <a:tc>
                  <a:txBody>
                    <a:bodyPr/>
                    <a:lstStyle/>
                    <a:p>
                      <a:pPr algn="l" fontAlgn="b"/>
                      <a:r>
                        <a:rPr lang="en-US" sz="1100" b="0" i="0" u="none" strike="noStrike" dirty="0">
                          <a:solidFill>
                            <a:srgbClr val="000000"/>
                          </a:solidFill>
                          <a:effectLst/>
                          <a:latin typeface="Calibri"/>
                        </a:rPr>
                        <a:t>    VAT</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-166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-1 066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-2 168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-3 458</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-3 865</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-10 724</a:t>
                      </a:r>
                    </a:p>
                  </a:txBody>
                  <a:tcPr marL="18000" marR="18000" marT="3600" marB="3600" anchor="b">
                    <a:lnL>
                      <a:noFill/>
                    </a:lnL>
                    <a:lnR>
                      <a:noFill/>
                    </a:lnR>
                    <a:lnT>
                      <a:noFill/>
                    </a:lnT>
                    <a:lnB>
                      <a:noFill/>
                    </a:lnB>
                  </a:tcPr>
                </a:tc>
                <a:extLst>
                  <a:ext uri="{0D108BD9-81ED-4DB2-BD59-A6C34878D82A}">
                    <a16:rowId xmlns:a16="http://schemas.microsoft.com/office/drawing/2014/main" val="10017"/>
                  </a:ext>
                </a:extLst>
              </a:tr>
              <a:tr h="144000">
                <a:tc>
                  <a:txBody>
                    <a:bodyPr/>
                    <a:lstStyle/>
                    <a:p>
                      <a:pPr algn="l" fontAlgn="b"/>
                      <a:r>
                        <a:rPr lang="en-US" sz="1100" b="1" i="0" u="none" strike="noStrike" dirty="0">
                          <a:solidFill>
                            <a:srgbClr val="000000"/>
                          </a:solidFill>
                          <a:effectLst/>
                          <a:latin typeface="Calibri"/>
                        </a:rPr>
                        <a:t>Fixed costs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-1 607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-3 203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-3 202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-3 307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-3 268</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-14 586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44000">
                <a:tc>
                  <a:txBody>
                    <a:bodyPr/>
                    <a:lstStyle/>
                    <a:p>
                      <a:pPr algn="l" fontAlgn="b"/>
                      <a:r>
                        <a:rPr lang="en-US" sz="1100" b="0" i="0" u="none" strike="noStrike" dirty="0">
                          <a:solidFill>
                            <a:srgbClr val="000000"/>
                          </a:solidFill>
                          <a:effectLst/>
                          <a:latin typeface="Calibri"/>
                        </a:rPr>
                        <a:t>    Salary (fixed part)</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-895</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-2 036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-2 036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-2 036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-2 036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a:solidFill>
                            <a:srgbClr val="000000"/>
                          </a:solidFill>
                          <a:effectLst/>
                          <a:latin typeface="Calibri"/>
                        </a:rPr>
                        <a:t>-9 039</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9"/>
                  </a:ext>
                </a:extLst>
              </a:tr>
              <a:tr h="144000">
                <a:tc>
                  <a:txBody>
                    <a:bodyPr/>
                    <a:lstStyle/>
                    <a:p>
                      <a:pPr algn="l" fontAlgn="b"/>
                      <a:r>
                        <a:rPr lang="en-US" sz="1100" b="0" i="0" u="none" strike="noStrike" dirty="0">
                          <a:solidFill>
                            <a:srgbClr val="000000"/>
                          </a:solidFill>
                          <a:effectLst/>
                          <a:latin typeface="Calibri"/>
                        </a:rPr>
                        <a:t>    Other G&amp;A expenses</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-712</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-1 167</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-1 166</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-1 271</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-1 232</a:t>
                      </a:r>
                    </a:p>
                  </a:txBody>
                  <a:tcPr marL="18000" marR="18000" marT="3600" marB="3600" anchor="b">
                    <a:lnL>
                      <a:noFill/>
                    </a:lnL>
                    <a:lnR>
                      <a:noFill/>
                    </a:lnR>
                    <a:lnT>
                      <a:noFill/>
                    </a:lnT>
                    <a:lnB>
                      <a:noFill/>
                    </a:lnB>
                  </a:tcPr>
                </a:tc>
                <a:tc>
                  <a:txBody>
                    <a:bodyPr/>
                    <a:lstStyle/>
                    <a:p>
                      <a:pPr algn="r" fontAlgn="b"/>
                      <a:r>
                        <a:rPr lang="ru-RU" sz="1100" b="0" i="0" u="none" strike="noStrike">
                          <a:solidFill>
                            <a:srgbClr val="000000"/>
                          </a:solidFill>
                          <a:effectLst/>
                          <a:latin typeface="Calibri"/>
                        </a:rPr>
                        <a:t>-5 548</a:t>
                      </a:r>
                    </a:p>
                  </a:txBody>
                  <a:tcPr marL="18000" marR="18000" marT="3600" marB="3600" anchor="b">
                    <a:lnL>
                      <a:noFill/>
                    </a:lnL>
                    <a:lnR>
                      <a:noFill/>
                    </a:lnR>
                    <a:lnT>
                      <a:noFill/>
                    </a:lnT>
                    <a:lnB>
                      <a:noFill/>
                    </a:lnB>
                  </a:tcPr>
                </a:tc>
                <a:extLst>
                  <a:ext uri="{0D108BD9-81ED-4DB2-BD59-A6C34878D82A}">
                    <a16:rowId xmlns:a16="http://schemas.microsoft.com/office/drawing/2014/main" val="10020"/>
                  </a:ext>
                </a:extLst>
              </a:tr>
              <a:tr h="144000">
                <a:tc>
                  <a:txBody>
                    <a:bodyPr/>
                    <a:lstStyle/>
                    <a:p>
                      <a:pPr algn="l" fontAlgn="b"/>
                      <a:r>
                        <a:rPr lang="en-US" sz="1100" b="1" i="0" u="none" strike="noStrike">
                          <a:solidFill>
                            <a:srgbClr val="000000"/>
                          </a:solidFill>
                          <a:effectLst/>
                          <a:latin typeface="Calibri"/>
                        </a:rPr>
                        <a:t>One-off expenses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-211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a:solidFill>
                            <a:srgbClr val="000000"/>
                          </a:solidFill>
                          <a:effectLst/>
                          <a:latin typeface="Calibri"/>
                        </a:rPr>
                        <a:t>-211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144000">
                <a:tc>
                  <a:txBody>
                    <a:bodyPr/>
                    <a:lstStyle/>
                    <a:p>
                      <a:pPr algn="l" fontAlgn="b"/>
                      <a:r>
                        <a:rPr lang="en-US" sz="1100" b="1" i="0" u="none" strike="noStrike">
                          <a:solidFill>
                            <a:srgbClr val="000000"/>
                          </a:solidFill>
                          <a:effectLst/>
                          <a:latin typeface="Calibri"/>
                        </a:rPr>
                        <a:t>Net profit before taxes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-3 381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-3 616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4 247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15 348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19 717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32 314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44000">
                <a:tc>
                  <a:txBody>
                    <a:bodyPr/>
                    <a:lstStyle/>
                    <a:p>
                      <a:pPr algn="l" fontAlgn="b"/>
                      <a:r>
                        <a:rPr lang="en-US" sz="1100" b="1" i="0" u="none" strike="noStrike">
                          <a:solidFill>
                            <a:srgbClr val="000000"/>
                          </a:solidFill>
                          <a:effectLst/>
                          <a:latin typeface="Calibri"/>
                        </a:rPr>
                        <a:t>Terminal value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a:solidFill>
                            <a:srgbClr val="000000"/>
                          </a:solidFill>
                          <a:effectLst/>
                          <a:latin typeface="Calibri"/>
                        </a:rPr>
                        <a:t>96 103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144000">
                <a:tc>
                  <a:txBody>
                    <a:bodyPr/>
                    <a:lstStyle/>
                    <a:p>
                      <a:pPr algn="l" fontAlgn="b"/>
                      <a:r>
                        <a:rPr lang="en-US" sz="1100" b="1" i="0" u="none" strike="noStrike">
                          <a:solidFill>
                            <a:srgbClr val="000000"/>
                          </a:solidFill>
                          <a:effectLst/>
                          <a:latin typeface="Calibri"/>
                        </a:rPr>
                        <a:t>ROE (annualized)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ru-RU" sz="1100" b="1" i="0" u="none" strike="noStrike">
                          <a:solidFill>
                            <a:srgbClr val="000000"/>
                          </a:solidFill>
                          <a:effectLst/>
                          <a:latin typeface="Calibri"/>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59%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44000">
                <a:tc>
                  <a:txBody>
                    <a:bodyPr/>
                    <a:lstStyle/>
                    <a:p>
                      <a:pPr algn="l" fontAlgn="b"/>
                      <a:r>
                        <a:rPr lang="en-US" sz="1100" b="1" i="0" u="none" strike="noStrike">
                          <a:solidFill>
                            <a:srgbClr val="000000"/>
                          </a:solidFill>
                          <a:effectLst/>
                          <a:latin typeface="Calibri"/>
                        </a:rPr>
                        <a:t>ROAA (yearly)</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-208%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-58%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33%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63%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a:solidFill>
                            <a:srgbClr val="000000"/>
                          </a:solidFill>
                          <a:effectLst/>
                          <a:latin typeface="Calibri"/>
                        </a:rPr>
                        <a:t>67%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100" b="1" i="0" u="none" strike="noStrike" dirty="0">
                          <a:solidFill>
                            <a:srgbClr val="000000"/>
                          </a:solidFill>
                          <a:effectLst/>
                          <a:latin typeface="Calibri"/>
                        </a:rPr>
                        <a:t>29%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bl>
          </a:graphicData>
        </a:graphic>
      </p:graphicFrame>
    </p:spTree>
    <p:extLst>
      <p:ext uri="{BB962C8B-B14F-4D97-AF65-F5344CB8AC3E}">
        <p14:creationId xmlns:p14="http://schemas.microsoft.com/office/powerpoint/2010/main" val="11192702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8.3. Balance sheet</a:t>
            </a:r>
            <a:endParaRPr lang="ru-RU" dirty="0"/>
          </a:p>
        </p:txBody>
      </p:sp>
      <p:sp>
        <p:nvSpPr>
          <p:cNvPr id="6" name="Rectangle 2"/>
          <p:cNvSpPr>
            <a:spLocks noChangeArrowheads="1"/>
          </p:cNvSpPr>
          <p:nvPr/>
        </p:nvSpPr>
        <p:spPr bwMode="auto">
          <a:xfrm>
            <a:off x="108520" y="5535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45</a:t>
            </a:fld>
            <a:endParaRPr lang="ru-RU" dirty="0"/>
          </a:p>
        </p:txBody>
      </p:sp>
      <p:graphicFrame>
        <p:nvGraphicFramePr>
          <p:cNvPr id="4" name="Таблица 3"/>
          <p:cNvGraphicFramePr>
            <a:graphicFrameLocks noGrp="1"/>
          </p:cNvGraphicFramePr>
          <p:nvPr>
            <p:extLst/>
          </p:nvPr>
        </p:nvGraphicFramePr>
        <p:xfrm>
          <a:off x="901699" y="1124744"/>
          <a:ext cx="7340601" cy="3516000"/>
        </p:xfrm>
        <a:graphic>
          <a:graphicData uri="http://schemas.openxmlformats.org/drawingml/2006/table">
            <a:tbl>
              <a:tblPr/>
              <a:tblGrid>
                <a:gridCol w="3283701">
                  <a:extLst>
                    <a:ext uri="{9D8B030D-6E8A-4147-A177-3AD203B41FA5}">
                      <a16:colId xmlns:a16="http://schemas.microsoft.com/office/drawing/2014/main" val="20000"/>
                    </a:ext>
                  </a:extLst>
                </a:gridCol>
                <a:gridCol w="811380">
                  <a:extLst>
                    <a:ext uri="{9D8B030D-6E8A-4147-A177-3AD203B41FA5}">
                      <a16:colId xmlns:a16="http://schemas.microsoft.com/office/drawing/2014/main" val="20001"/>
                    </a:ext>
                  </a:extLst>
                </a:gridCol>
                <a:gridCol w="811380">
                  <a:extLst>
                    <a:ext uri="{9D8B030D-6E8A-4147-A177-3AD203B41FA5}">
                      <a16:colId xmlns:a16="http://schemas.microsoft.com/office/drawing/2014/main" val="20002"/>
                    </a:ext>
                  </a:extLst>
                </a:gridCol>
                <a:gridCol w="811380">
                  <a:extLst>
                    <a:ext uri="{9D8B030D-6E8A-4147-A177-3AD203B41FA5}">
                      <a16:colId xmlns:a16="http://schemas.microsoft.com/office/drawing/2014/main" val="20003"/>
                    </a:ext>
                  </a:extLst>
                </a:gridCol>
                <a:gridCol w="811380">
                  <a:extLst>
                    <a:ext uri="{9D8B030D-6E8A-4147-A177-3AD203B41FA5}">
                      <a16:colId xmlns:a16="http://schemas.microsoft.com/office/drawing/2014/main" val="20004"/>
                    </a:ext>
                  </a:extLst>
                </a:gridCol>
                <a:gridCol w="811380">
                  <a:extLst>
                    <a:ext uri="{9D8B030D-6E8A-4147-A177-3AD203B41FA5}">
                      <a16:colId xmlns:a16="http://schemas.microsoft.com/office/drawing/2014/main" val="20005"/>
                    </a:ext>
                  </a:extLst>
                </a:gridCol>
              </a:tblGrid>
              <a:tr h="276225">
                <a:tc>
                  <a:txBody>
                    <a:bodyPr/>
                    <a:lstStyle/>
                    <a:p>
                      <a:pPr algn="l" fontAlgn="b"/>
                      <a:r>
                        <a:rPr lang="en-US" sz="1600" b="1" i="0" u="none" strike="noStrike">
                          <a:solidFill>
                            <a:srgbClr val="000000"/>
                          </a:solidFill>
                          <a:effectLst/>
                          <a:latin typeface="Calibri"/>
                        </a:rPr>
                        <a:t>Balance Sheet (EOY)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gridSpan="5">
                  <a:txBody>
                    <a:bodyPr/>
                    <a:lstStyle/>
                    <a:p>
                      <a:pPr algn="ctr" fontAlgn="b"/>
                      <a:r>
                        <a:rPr lang="ru-RU" sz="16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76225">
                <a:tc>
                  <a:txBody>
                    <a:bodyPr/>
                    <a:lstStyle/>
                    <a:p>
                      <a:pPr algn="l" fontAlgn="b"/>
                      <a:r>
                        <a:rPr lang="en-US" sz="1600" b="1" i="0" u="none" strike="noStrike">
                          <a:solidFill>
                            <a:srgbClr val="000000"/>
                          </a:solidFill>
                          <a:effectLst/>
                          <a:latin typeface="Calibri"/>
                        </a:rPr>
                        <a:t>thsd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76225">
                <a:tc>
                  <a:txBody>
                    <a:bodyPr/>
                    <a:lstStyle/>
                    <a:p>
                      <a:pPr algn="l" fontAlgn="b"/>
                      <a:r>
                        <a:rPr lang="en-US" sz="1600" b="1" i="0" u="none" strike="noStrike">
                          <a:solidFill>
                            <a:srgbClr val="000000"/>
                          </a:solidFill>
                          <a:effectLst/>
                          <a:latin typeface="Calibri"/>
                        </a:rPr>
                        <a:t>Assets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3 809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10 775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18 962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25 173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25 545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2"/>
                  </a:ext>
                </a:extLst>
              </a:tr>
              <a:tr h="266700">
                <a:tc>
                  <a:txBody>
                    <a:bodyPr/>
                    <a:lstStyle/>
                    <a:p>
                      <a:pPr algn="l" fontAlgn="b"/>
                      <a:r>
                        <a:rPr lang="en-US" sz="1600" b="0" i="0" u="none" strike="noStrike">
                          <a:solidFill>
                            <a:srgbClr val="000000"/>
                          </a:solidFill>
                          <a:effectLst/>
                          <a:latin typeface="Calibri"/>
                        </a:rPr>
                        <a:t>Liquid assets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487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1 396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2 380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3 274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3 322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algn="l" fontAlgn="b"/>
                      <a:r>
                        <a:rPr lang="en-US" sz="1600" b="0" i="0" u="none" strike="noStrike">
                          <a:solidFill>
                            <a:srgbClr val="000000"/>
                          </a:solidFill>
                          <a:effectLst/>
                          <a:latin typeface="Calibri"/>
                        </a:rPr>
                        <a:t>Loans to individuals (net of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3 246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9 304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16 507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21 824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22 148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0025">
                <a:tc>
                  <a:txBody>
                    <a:bodyPr/>
                    <a:lstStyle/>
                    <a:p>
                      <a:pPr algn="l" fontAlgn="b"/>
                      <a:r>
                        <a:rPr lang="en-US" sz="1200" b="0" i="0" u="none" strike="noStrike">
                          <a:solidFill>
                            <a:srgbClr val="000000"/>
                          </a:solidFill>
                          <a:effectLst/>
                          <a:latin typeface="Calibri"/>
                        </a:rPr>
                        <a:t>Total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5 877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23 188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49 134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79 837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107 454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0025">
                <a:tc>
                  <a:txBody>
                    <a:bodyPr/>
                    <a:lstStyle/>
                    <a:p>
                      <a:pPr algn="l" fontAlgn="b"/>
                      <a:r>
                        <a:rPr lang="en-US" sz="1200" b="0" i="0" u="none" strike="noStrike">
                          <a:solidFill>
                            <a:srgbClr val="000000"/>
                          </a:solidFill>
                          <a:effectLst/>
                          <a:latin typeface="Calibri"/>
                        </a:rPr>
                        <a:t>Risk provisions - PDL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-2 630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-13 884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-32 626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-58 013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200" b="0" i="0" u="none" strike="noStrike">
                          <a:solidFill>
                            <a:srgbClr val="000000"/>
                          </a:solidFill>
                          <a:effectLst/>
                          <a:latin typeface="Calibri"/>
                        </a:rPr>
                        <a:t>-85 307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6225">
                <a:tc>
                  <a:txBody>
                    <a:bodyPr/>
                    <a:lstStyle/>
                    <a:p>
                      <a:pPr algn="l" fontAlgn="b"/>
                      <a:r>
                        <a:rPr lang="en-US" sz="1600" b="0" i="0" u="none" strike="noStrike">
                          <a:solidFill>
                            <a:srgbClr val="000000"/>
                          </a:solidFill>
                          <a:effectLst/>
                          <a:latin typeface="Calibri"/>
                        </a:rPr>
                        <a:t>Other assets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6225">
                <a:tc>
                  <a:txBody>
                    <a:bodyPr/>
                    <a:lstStyle/>
                    <a:p>
                      <a:pPr algn="l" fontAlgn="b"/>
                      <a:r>
                        <a:rPr lang="en-US" sz="1600" b="1" i="0" u="none" strike="noStrike">
                          <a:solidFill>
                            <a:srgbClr val="000000"/>
                          </a:solidFill>
                          <a:effectLst/>
                          <a:latin typeface="Calibri"/>
                        </a:rPr>
                        <a:t>Shareholders' equity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3 809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10 775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18 962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25 173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25 545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8"/>
                  </a:ext>
                </a:extLst>
              </a:tr>
              <a:tr h="266700">
                <a:tc>
                  <a:txBody>
                    <a:bodyPr/>
                    <a:lstStyle/>
                    <a:p>
                      <a:pPr algn="l" fontAlgn="b"/>
                      <a:r>
                        <a:rPr lang="en-US" sz="1600" b="0" i="0" u="none" strike="noStrike">
                          <a:solidFill>
                            <a:srgbClr val="000000"/>
                          </a:solidFill>
                          <a:effectLst/>
                          <a:latin typeface="Calibri"/>
                        </a:rPr>
                        <a:t>Contributed equity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7 190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17 772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21 713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21 749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21 749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6700">
                <a:tc>
                  <a:txBody>
                    <a:bodyPr/>
                    <a:lstStyle/>
                    <a:p>
                      <a:pPr algn="l" fontAlgn="b"/>
                      <a:r>
                        <a:rPr lang="en-US" sz="1600" b="0" i="0" u="none" strike="noStrike">
                          <a:solidFill>
                            <a:srgbClr val="000000"/>
                          </a:solidFill>
                          <a:effectLst/>
                          <a:latin typeface="Calibri"/>
                        </a:rPr>
                        <a:t>Retained earnings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-3 381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-6 997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-2 751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9 245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24 032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6225">
                <a:tc>
                  <a:txBody>
                    <a:bodyPr/>
                    <a:lstStyle/>
                    <a:p>
                      <a:pPr algn="l" fontAlgn="b"/>
                      <a:r>
                        <a:rPr lang="en-US" sz="1600" b="0" i="0" u="none" strike="noStrike">
                          <a:solidFill>
                            <a:srgbClr val="000000"/>
                          </a:solidFill>
                          <a:effectLst/>
                          <a:latin typeface="Calibri"/>
                        </a:rPr>
                        <a:t>Dividens paid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-5 820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-20 236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6225">
                <a:tc>
                  <a:txBody>
                    <a:bodyPr/>
                    <a:lstStyle/>
                    <a:p>
                      <a:pPr algn="l" fontAlgn="b"/>
                      <a:r>
                        <a:rPr lang="en-US" sz="1600" b="1" i="0" u="none" strike="noStrike">
                          <a:solidFill>
                            <a:srgbClr val="000000"/>
                          </a:solidFill>
                          <a:effectLst/>
                          <a:latin typeface="Calibri"/>
                        </a:rPr>
                        <a:t>Equity+Liabilities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3 809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10 775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18 962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a:solidFill>
                            <a:srgbClr val="000000"/>
                          </a:solidFill>
                          <a:effectLst/>
                          <a:latin typeface="Calibri"/>
                        </a:rPr>
                        <a:t>25 173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600" b="1" i="0" u="none" strike="noStrike" dirty="0">
                          <a:solidFill>
                            <a:srgbClr val="000000"/>
                          </a:solidFill>
                          <a:effectLst/>
                          <a:latin typeface="Calibri"/>
                        </a:rPr>
                        <a:t>25 545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430185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8.4. P&amp;L Statement</a:t>
            </a:r>
            <a:endParaRPr lang="ru-RU" dirty="0"/>
          </a:p>
        </p:txBody>
      </p:sp>
      <p:sp>
        <p:nvSpPr>
          <p:cNvPr id="6" name="Rectangle 2"/>
          <p:cNvSpPr>
            <a:spLocks noChangeArrowheads="1"/>
          </p:cNvSpPr>
          <p:nvPr/>
        </p:nvSpPr>
        <p:spPr bwMode="auto">
          <a:xfrm>
            <a:off x="-108520" y="7232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sp>
        <p:nvSpPr>
          <p:cNvPr id="5"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46</a:t>
            </a:fld>
            <a:endParaRPr lang="ru-RU" dirty="0"/>
          </a:p>
        </p:txBody>
      </p:sp>
      <p:sp>
        <p:nvSpPr>
          <p:cNvPr id="8" name="TextBox 7"/>
          <p:cNvSpPr txBox="1"/>
          <p:nvPr/>
        </p:nvSpPr>
        <p:spPr>
          <a:xfrm>
            <a:off x="322625" y="5805264"/>
            <a:ext cx="8713091" cy="523220"/>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    See slide 8.7 and 8.8 for details</a:t>
            </a:r>
          </a:p>
          <a:p>
            <a:r>
              <a:rPr lang="en-US" sz="1400" dirty="0"/>
              <a:t>** Estimated amount of profit tax for 5</a:t>
            </a:r>
            <a:r>
              <a:rPr lang="en-US" sz="1400" baseline="30000" dirty="0"/>
              <a:t>th</a:t>
            </a:r>
            <a:r>
              <a:rPr lang="en-US" sz="1400" dirty="0"/>
              <a:t> year  is $4.9 </a:t>
            </a:r>
            <a:r>
              <a:rPr lang="en-US" sz="1400" dirty="0" err="1"/>
              <a:t>mln</a:t>
            </a:r>
            <a:r>
              <a:rPr lang="en-US" sz="1400" dirty="0"/>
              <a:t>.</a:t>
            </a:r>
          </a:p>
        </p:txBody>
      </p:sp>
      <p:graphicFrame>
        <p:nvGraphicFramePr>
          <p:cNvPr id="9" name="Таблица 8"/>
          <p:cNvGraphicFramePr>
            <a:graphicFrameLocks noGrp="1"/>
          </p:cNvGraphicFramePr>
          <p:nvPr>
            <p:extLst/>
          </p:nvPr>
        </p:nvGraphicFramePr>
        <p:xfrm>
          <a:off x="457200" y="980728"/>
          <a:ext cx="8229599" cy="4448280"/>
        </p:xfrm>
        <a:graphic>
          <a:graphicData uri="http://schemas.openxmlformats.org/drawingml/2006/table">
            <a:tbl>
              <a:tblPr/>
              <a:tblGrid>
                <a:gridCol w="2611481">
                  <a:extLst>
                    <a:ext uri="{9D8B030D-6E8A-4147-A177-3AD203B41FA5}">
                      <a16:colId xmlns:a16="http://schemas.microsoft.com/office/drawing/2014/main" val="20000"/>
                    </a:ext>
                  </a:extLst>
                </a:gridCol>
                <a:gridCol w="936353">
                  <a:extLst>
                    <a:ext uri="{9D8B030D-6E8A-4147-A177-3AD203B41FA5}">
                      <a16:colId xmlns:a16="http://schemas.microsoft.com/office/drawing/2014/main" val="20001"/>
                    </a:ext>
                  </a:extLst>
                </a:gridCol>
                <a:gridCol w="936353">
                  <a:extLst>
                    <a:ext uri="{9D8B030D-6E8A-4147-A177-3AD203B41FA5}">
                      <a16:colId xmlns:a16="http://schemas.microsoft.com/office/drawing/2014/main" val="20002"/>
                    </a:ext>
                  </a:extLst>
                </a:gridCol>
                <a:gridCol w="936353">
                  <a:extLst>
                    <a:ext uri="{9D8B030D-6E8A-4147-A177-3AD203B41FA5}">
                      <a16:colId xmlns:a16="http://schemas.microsoft.com/office/drawing/2014/main" val="20003"/>
                    </a:ext>
                  </a:extLst>
                </a:gridCol>
                <a:gridCol w="936353">
                  <a:extLst>
                    <a:ext uri="{9D8B030D-6E8A-4147-A177-3AD203B41FA5}">
                      <a16:colId xmlns:a16="http://schemas.microsoft.com/office/drawing/2014/main" val="20004"/>
                    </a:ext>
                  </a:extLst>
                </a:gridCol>
                <a:gridCol w="936353">
                  <a:extLst>
                    <a:ext uri="{9D8B030D-6E8A-4147-A177-3AD203B41FA5}">
                      <a16:colId xmlns:a16="http://schemas.microsoft.com/office/drawing/2014/main" val="20005"/>
                    </a:ext>
                  </a:extLst>
                </a:gridCol>
                <a:gridCol w="936353">
                  <a:extLst>
                    <a:ext uri="{9D8B030D-6E8A-4147-A177-3AD203B41FA5}">
                      <a16:colId xmlns:a16="http://schemas.microsoft.com/office/drawing/2014/main" val="20006"/>
                    </a:ext>
                  </a:extLst>
                </a:gridCol>
              </a:tblGrid>
              <a:tr h="222885">
                <a:tc>
                  <a:txBody>
                    <a:bodyPr/>
                    <a:lstStyle/>
                    <a:p>
                      <a:pPr algn="l" fontAlgn="b"/>
                      <a:r>
                        <a:rPr lang="en-US" sz="1300" b="1" i="0" u="none" strike="noStrike" dirty="0">
                          <a:solidFill>
                            <a:srgbClr val="000000"/>
                          </a:solidFill>
                          <a:effectLst/>
                          <a:latin typeface="Calibri"/>
                        </a:rPr>
                        <a:t>P&amp;L</a:t>
                      </a:r>
                    </a:p>
                  </a:txBody>
                  <a:tcPr marL="18000" marR="18000" marT="18000" marB="1800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gridSpan="6">
                  <a:txBody>
                    <a:bodyPr/>
                    <a:lstStyle/>
                    <a:p>
                      <a:pPr algn="ctr" fontAlgn="b"/>
                      <a:r>
                        <a:rPr lang="ru-RU" sz="1300" b="1" i="0" u="none" strike="noStrike" dirty="0">
                          <a:solidFill>
                            <a:srgbClr val="000000"/>
                          </a:solidFill>
                          <a:effectLst/>
                          <a:latin typeface="Calibri"/>
                        </a:rPr>
                        <a:t> </a:t>
                      </a:r>
                    </a:p>
                  </a:txBody>
                  <a:tcPr marL="18000" marR="18000" marT="18000" marB="1800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2885">
                <a:tc>
                  <a:txBody>
                    <a:bodyPr/>
                    <a:lstStyle/>
                    <a:p>
                      <a:pPr algn="l" fontAlgn="b"/>
                      <a:r>
                        <a:rPr lang="en-US" sz="1300" b="1" i="0" u="none" strike="noStrike">
                          <a:solidFill>
                            <a:srgbClr val="000000"/>
                          </a:solidFill>
                          <a:effectLst/>
                          <a:latin typeface="Calibri"/>
                        </a:rPr>
                        <a:t>thsd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dirty="0">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dirty="0">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dirty="0">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dirty="0">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dirty="0">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14313">
                <a:tc>
                  <a:txBody>
                    <a:bodyPr/>
                    <a:lstStyle/>
                    <a:p>
                      <a:pPr algn="l" fontAlgn="b"/>
                      <a:r>
                        <a:rPr lang="en-US" sz="1300" b="1" i="0" u="none" strike="noStrike">
                          <a:solidFill>
                            <a:srgbClr val="000000"/>
                          </a:solidFill>
                          <a:effectLst/>
                          <a:latin typeface="Calibri"/>
                        </a:rPr>
                        <a:t>Interest Income</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2 905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18 603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37 831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60 346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67 452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187 137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214313">
                <a:tc>
                  <a:txBody>
                    <a:bodyPr/>
                    <a:lstStyle/>
                    <a:p>
                      <a:pPr algn="l" fontAlgn="b"/>
                      <a:r>
                        <a:rPr lang="en-US" sz="1300" b="0" i="0" u="none" strike="noStrike">
                          <a:solidFill>
                            <a:srgbClr val="000000"/>
                          </a:solidFill>
                          <a:effectLst/>
                          <a:latin typeface="Calibri"/>
                        </a:rPr>
                        <a:t>    Primary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1 634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8 435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16 175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24 915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26 715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77 874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3"/>
                  </a:ext>
                </a:extLst>
              </a:tr>
              <a:tr h="214313">
                <a:tc>
                  <a:txBody>
                    <a:bodyPr/>
                    <a:lstStyle/>
                    <a:p>
                      <a:pPr algn="l" fontAlgn="b"/>
                      <a:r>
                        <a:rPr lang="en-US" sz="1300" b="0" i="0" u="none" strike="noStrike">
                          <a:solidFill>
                            <a:srgbClr val="000000"/>
                          </a:solidFill>
                          <a:effectLst/>
                          <a:latin typeface="Calibri"/>
                        </a:rPr>
                        <a:t>    Repeat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1 271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10 168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21 656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35 431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40 738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109 263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extLst>
                  <a:ext uri="{0D108BD9-81ED-4DB2-BD59-A6C34878D82A}">
                    <a16:rowId xmlns:a16="http://schemas.microsoft.com/office/drawing/2014/main" val="10004"/>
                  </a:ext>
                </a:extLst>
              </a:tr>
              <a:tr h="214313">
                <a:tc>
                  <a:txBody>
                    <a:bodyPr/>
                    <a:lstStyle/>
                    <a:p>
                      <a:pPr algn="l" fontAlgn="b"/>
                      <a:r>
                        <a:rPr lang="en-US" sz="1300" b="1" i="0" u="none" strike="noStrike">
                          <a:solidFill>
                            <a:srgbClr val="000000"/>
                          </a:solidFill>
                          <a:effectLst/>
                          <a:latin typeface="Calibri"/>
                        </a:rPr>
                        <a:t>Risk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-2 630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-11 254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-18 742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-25 387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-27 293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-85 307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5"/>
                  </a:ext>
                </a:extLst>
              </a:tr>
              <a:tr h="214313">
                <a:tc>
                  <a:txBody>
                    <a:bodyPr/>
                    <a:lstStyle/>
                    <a:p>
                      <a:pPr algn="l" fontAlgn="b"/>
                      <a:r>
                        <a:rPr lang="en-US" sz="1300" b="0" i="0" u="none" strike="noStrike">
                          <a:solidFill>
                            <a:srgbClr val="000000"/>
                          </a:solidFill>
                          <a:effectLst/>
                          <a:latin typeface="Calibri"/>
                        </a:rPr>
                        <a:t>    Primary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-1 710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-5 741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-9 007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-11 626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-12 057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-40 140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214313">
                <a:tc>
                  <a:txBody>
                    <a:bodyPr/>
                    <a:lstStyle/>
                    <a:p>
                      <a:pPr algn="l" fontAlgn="b"/>
                      <a:r>
                        <a:rPr lang="en-US" sz="1300" b="0" i="0" u="none" strike="noStrike">
                          <a:solidFill>
                            <a:srgbClr val="000000"/>
                          </a:solidFill>
                          <a:effectLst/>
                          <a:latin typeface="Calibri"/>
                        </a:rPr>
                        <a:t>    Repeat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-921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-5 513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-9 735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-13 760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-15 237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-45 166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extLst>
                  <a:ext uri="{0D108BD9-81ED-4DB2-BD59-A6C34878D82A}">
                    <a16:rowId xmlns:a16="http://schemas.microsoft.com/office/drawing/2014/main" val="10007"/>
                  </a:ext>
                </a:extLst>
              </a:tr>
              <a:tr h="214313">
                <a:tc>
                  <a:txBody>
                    <a:bodyPr/>
                    <a:lstStyle/>
                    <a:p>
                      <a:pPr algn="l" fontAlgn="b"/>
                      <a:r>
                        <a:rPr lang="en-US" sz="1300" b="1" i="0" u="none" strike="noStrike" dirty="0">
                          <a:solidFill>
                            <a:srgbClr val="000000"/>
                          </a:solidFill>
                          <a:effectLst/>
                          <a:latin typeface="Calibri"/>
                        </a:rPr>
                        <a:t>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-1 838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-7 762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-11 640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-16 304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-17 175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-54 719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214313">
                <a:tc>
                  <a:txBody>
                    <a:bodyPr/>
                    <a:lstStyle/>
                    <a:p>
                      <a:pPr algn="l" fontAlgn="b"/>
                      <a:r>
                        <a:rPr lang="en-US" sz="1300" b="0" i="0" u="none" strike="noStrike">
                          <a:solidFill>
                            <a:srgbClr val="000000"/>
                          </a:solidFill>
                          <a:effectLst/>
                          <a:latin typeface="Calibri"/>
                        </a:rPr>
                        <a:t>    Marketing acquisition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-641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-2 354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-3 627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-4 658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-4 526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-15 806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9"/>
                  </a:ext>
                </a:extLst>
              </a:tr>
              <a:tr h="214313">
                <a:tc>
                  <a:txBody>
                    <a:bodyPr/>
                    <a:lstStyle/>
                    <a:p>
                      <a:pPr algn="l" fontAlgn="b"/>
                      <a:r>
                        <a:rPr lang="en-US" sz="1300" b="0" i="0" u="none" strike="noStrike">
                          <a:solidFill>
                            <a:srgbClr val="000000"/>
                          </a:solidFill>
                          <a:effectLst/>
                          <a:latin typeface="Calibri"/>
                        </a:rPr>
                        <a:t>    Salary (variable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-604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-2 568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-3 717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-5 090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-5 523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-17 502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0"/>
                  </a:ext>
                </a:extLst>
              </a:tr>
              <a:tr h="214313">
                <a:tc>
                  <a:txBody>
                    <a:bodyPr/>
                    <a:lstStyle/>
                    <a:p>
                      <a:pPr algn="l" fontAlgn="b"/>
                      <a:r>
                        <a:rPr lang="en-US" sz="1300" b="0" i="0" u="none" strike="noStrike" dirty="0">
                          <a:solidFill>
                            <a:srgbClr val="000000"/>
                          </a:solidFill>
                          <a:effectLst/>
                          <a:latin typeface="Calibri"/>
                        </a:rPr>
                        <a:t>    Other 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-1 774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-2 128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-3 099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-3 260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-10 687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222885">
                <a:tc>
                  <a:txBody>
                    <a:bodyPr/>
                    <a:lstStyle/>
                    <a:p>
                      <a:pPr algn="l" fontAlgn="b"/>
                      <a:r>
                        <a:rPr lang="en-US" sz="1300" b="0" i="0" u="none" strike="noStrike">
                          <a:solidFill>
                            <a:srgbClr val="000000"/>
                          </a:solidFill>
                          <a:effectLst/>
                          <a:latin typeface="Calibri"/>
                        </a:rPr>
                        <a:t>    VAT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-166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-1 066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-2 168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-3 458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-3 865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-10 724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2885">
                <a:tc>
                  <a:txBody>
                    <a:bodyPr/>
                    <a:lstStyle/>
                    <a:p>
                      <a:pPr algn="l" fontAlgn="b"/>
                      <a:r>
                        <a:rPr lang="en-US" sz="1300" b="1" i="0" u="none" strike="noStrike">
                          <a:solidFill>
                            <a:srgbClr val="000000"/>
                          </a:solidFill>
                          <a:effectLst/>
                          <a:latin typeface="Calibri"/>
                        </a:rPr>
                        <a:t>Operating profit (before fixed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-1 397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653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9 617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22 113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26 850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57 835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3"/>
                  </a:ext>
                </a:extLst>
              </a:tr>
              <a:tr h="214313">
                <a:tc>
                  <a:txBody>
                    <a:bodyPr/>
                    <a:lstStyle/>
                    <a:p>
                      <a:pPr algn="l" fontAlgn="b"/>
                      <a:r>
                        <a:rPr lang="en-US" sz="1300" b="1" i="0" u="none" strike="noStrike" dirty="0">
                          <a:solidFill>
                            <a:srgbClr val="000000"/>
                          </a:solidFill>
                          <a:effectLst/>
                          <a:latin typeface="Calibri"/>
                        </a:rPr>
                        <a:t>Fixed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-1 607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-3 203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-3 202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-3 307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-3 268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-14 586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4"/>
                  </a:ext>
                </a:extLst>
              </a:tr>
              <a:tr h="214313">
                <a:tc>
                  <a:txBody>
                    <a:bodyPr/>
                    <a:lstStyle/>
                    <a:p>
                      <a:pPr algn="l" fontAlgn="b"/>
                      <a:r>
                        <a:rPr lang="en-US" sz="1300" b="0" i="0" u="none" strike="noStrike">
                          <a:solidFill>
                            <a:srgbClr val="000000"/>
                          </a:solidFill>
                          <a:effectLst/>
                          <a:latin typeface="Calibri"/>
                        </a:rPr>
                        <a:t>    Salary (fixed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-895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-2 036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-2 036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-2 036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-2 036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-9 039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5"/>
                  </a:ext>
                </a:extLst>
              </a:tr>
              <a:tr h="214313">
                <a:tc>
                  <a:txBody>
                    <a:bodyPr/>
                    <a:lstStyle/>
                    <a:p>
                      <a:pPr algn="l" fontAlgn="b"/>
                      <a:r>
                        <a:rPr lang="en-US" sz="1300" b="0" i="0" u="none" strike="noStrike">
                          <a:solidFill>
                            <a:srgbClr val="000000"/>
                          </a:solidFill>
                          <a:effectLst/>
                          <a:latin typeface="Calibri"/>
                        </a:rPr>
                        <a:t>    Other G&amp;A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-1 167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-1 166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-1 271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-1 232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300" b="0" i="0" u="none" strike="noStrike" dirty="0">
                          <a:solidFill>
                            <a:srgbClr val="000000"/>
                          </a:solidFill>
                          <a:effectLst/>
                          <a:latin typeface="Calibri"/>
                        </a:rPr>
                        <a:t>-5 548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extLst>
                  <a:ext uri="{0D108BD9-81ED-4DB2-BD59-A6C34878D82A}">
                    <a16:rowId xmlns:a16="http://schemas.microsoft.com/office/drawing/2014/main" val="10016"/>
                  </a:ext>
                </a:extLst>
              </a:tr>
              <a:tr h="222885">
                <a:tc>
                  <a:txBody>
                    <a:bodyPr/>
                    <a:lstStyle/>
                    <a:p>
                      <a:pPr algn="l" fontAlgn="b"/>
                      <a:r>
                        <a:rPr lang="en-US" sz="1300" b="1" i="0" u="none" strike="noStrike">
                          <a:solidFill>
                            <a:srgbClr val="000000"/>
                          </a:solidFill>
                          <a:effectLst/>
                          <a:latin typeface="Calibri"/>
                        </a:rPr>
                        <a:t>One-off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-211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-211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2885">
                <a:tc>
                  <a:txBody>
                    <a:bodyPr/>
                    <a:lstStyle/>
                    <a:p>
                      <a:pPr algn="l" fontAlgn="b"/>
                      <a:r>
                        <a:rPr lang="en-US" sz="1300" b="1" i="0" u="none" strike="noStrike" dirty="0">
                          <a:solidFill>
                            <a:srgbClr val="000000"/>
                          </a:solidFill>
                          <a:effectLst/>
                          <a:latin typeface="Calibri"/>
                        </a:rPr>
                        <a:t>Profit before Taxes**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-3 381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-3 616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4 247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15 348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a:solidFill>
                            <a:srgbClr val="000000"/>
                          </a:solidFill>
                          <a:effectLst/>
                          <a:latin typeface="Calibri"/>
                        </a:rPr>
                        <a:t>19 717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300" b="1" i="0" u="none" strike="noStrike" dirty="0">
                          <a:solidFill>
                            <a:srgbClr val="000000"/>
                          </a:solidFill>
                          <a:effectLst/>
                          <a:latin typeface="Calibri"/>
                        </a:rPr>
                        <a:t>32 314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8"/>
                  </a:ext>
                </a:extLst>
              </a:tr>
            </a:tbl>
          </a:graphicData>
        </a:graphic>
      </p:graphicFrame>
    </p:spTree>
    <p:extLst>
      <p:ext uri="{BB962C8B-B14F-4D97-AF65-F5344CB8AC3E}">
        <p14:creationId xmlns:p14="http://schemas.microsoft.com/office/powerpoint/2010/main" val="3698604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8.5. Cash flow Statement</a:t>
            </a:r>
            <a:endParaRPr lang="ru-RU" dirty="0"/>
          </a:p>
        </p:txBody>
      </p:sp>
      <p:sp>
        <p:nvSpPr>
          <p:cNvPr id="7" name="Номер слайда 6"/>
          <p:cNvSpPr>
            <a:spLocks noGrp="1"/>
          </p:cNvSpPr>
          <p:nvPr>
            <p:ph type="sldNum" sz="quarter" idx="12"/>
          </p:nvPr>
        </p:nvSpPr>
        <p:spPr/>
        <p:txBody>
          <a:bodyPr/>
          <a:lstStyle/>
          <a:p>
            <a:fld id="{D7F305DA-160D-498F-B102-A1D8643B4A2C}" type="slidenum">
              <a:rPr lang="ru-RU" smtClean="0"/>
              <a:pPr/>
              <a:t>47</a:t>
            </a:fld>
            <a:endParaRPr lang="ru-RU"/>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4" name="Таблица 3"/>
          <p:cNvGraphicFramePr>
            <a:graphicFrameLocks noGrp="1"/>
          </p:cNvGraphicFramePr>
          <p:nvPr>
            <p:extLst/>
          </p:nvPr>
        </p:nvGraphicFramePr>
        <p:xfrm>
          <a:off x="1248226" y="836158"/>
          <a:ext cx="6785292" cy="5400000"/>
        </p:xfrm>
        <a:graphic>
          <a:graphicData uri="http://schemas.openxmlformats.org/drawingml/2006/table">
            <a:tbl>
              <a:tblPr/>
              <a:tblGrid>
                <a:gridCol w="2340000">
                  <a:extLst>
                    <a:ext uri="{9D8B030D-6E8A-4147-A177-3AD203B41FA5}">
                      <a16:colId xmlns:a16="http://schemas.microsoft.com/office/drawing/2014/main" val="20000"/>
                    </a:ext>
                  </a:extLst>
                </a:gridCol>
                <a:gridCol w="740882">
                  <a:extLst>
                    <a:ext uri="{9D8B030D-6E8A-4147-A177-3AD203B41FA5}">
                      <a16:colId xmlns:a16="http://schemas.microsoft.com/office/drawing/2014/main" val="20001"/>
                    </a:ext>
                  </a:extLst>
                </a:gridCol>
                <a:gridCol w="740882">
                  <a:extLst>
                    <a:ext uri="{9D8B030D-6E8A-4147-A177-3AD203B41FA5}">
                      <a16:colId xmlns:a16="http://schemas.microsoft.com/office/drawing/2014/main" val="20002"/>
                    </a:ext>
                  </a:extLst>
                </a:gridCol>
                <a:gridCol w="740882">
                  <a:extLst>
                    <a:ext uri="{9D8B030D-6E8A-4147-A177-3AD203B41FA5}">
                      <a16:colId xmlns:a16="http://schemas.microsoft.com/office/drawing/2014/main" val="20003"/>
                    </a:ext>
                  </a:extLst>
                </a:gridCol>
                <a:gridCol w="740882">
                  <a:extLst>
                    <a:ext uri="{9D8B030D-6E8A-4147-A177-3AD203B41FA5}">
                      <a16:colId xmlns:a16="http://schemas.microsoft.com/office/drawing/2014/main" val="20004"/>
                    </a:ext>
                  </a:extLst>
                </a:gridCol>
                <a:gridCol w="740882">
                  <a:extLst>
                    <a:ext uri="{9D8B030D-6E8A-4147-A177-3AD203B41FA5}">
                      <a16:colId xmlns:a16="http://schemas.microsoft.com/office/drawing/2014/main" val="20005"/>
                    </a:ext>
                  </a:extLst>
                </a:gridCol>
                <a:gridCol w="740882">
                  <a:extLst>
                    <a:ext uri="{9D8B030D-6E8A-4147-A177-3AD203B41FA5}">
                      <a16:colId xmlns:a16="http://schemas.microsoft.com/office/drawing/2014/main" val="20006"/>
                    </a:ext>
                  </a:extLst>
                </a:gridCol>
              </a:tblGrid>
              <a:tr h="180000">
                <a:tc>
                  <a:txBody>
                    <a:bodyPr/>
                    <a:lstStyle/>
                    <a:p>
                      <a:pPr algn="l" fontAlgn="b"/>
                      <a:r>
                        <a:rPr lang="en-US" sz="1000" b="1" i="0" u="none" strike="noStrike" dirty="0">
                          <a:solidFill>
                            <a:srgbClr val="000000"/>
                          </a:solidFill>
                          <a:effectLst/>
                          <a:latin typeface="Calibri"/>
                        </a:rPr>
                        <a:t>Cash flow</a:t>
                      </a:r>
                    </a:p>
                  </a:txBody>
                  <a:tcPr marL="18000" marR="18000" marT="3600" marB="3600" anchor="b">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gridSpan="6">
                  <a:txBody>
                    <a:bodyPr/>
                    <a:lstStyle/>
                    <a:p>
                      <a:pPr algn="ctr" fontAlgn="b"/>
                      <a:r>
                        <a:rPr lang="ru-RU" sz="1000" b="1" i="0" u="none" strike="noStrike" dirty="0">
                          <a:solidFill>
                            <a:srgbClr val="000000"/>
                          </a:solidFill>
                          <a:effectLst/>
                          <a:latin typeface="Calibri"/>
                        </a:rPr>
                        <a:t> </a:t>
                      </a:r>
                    </a:p>
                  </a:txBody>
                  <a:tcPr marL="18000" marR="18000" marT="3600" marB="3600" anchor="b">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80000">
                <a:tc>
                  <a:txBody>
                    <a:bodyPr/>
                    <a:lstStyle/>
                    <a:p>
                      <a:pPr algn="l" fontAlgn="b"/>
                      <a:r>
                        <a:rPr lang="en-US" sz="1000" b="1" i="0" u="none" strike="noStrike" dirty="0" err="1">
                          <a:solidFill>
                            <a:srgbClr val="000000"/>
                          </a:solidFill>
                          <a:effectLst/>
                          <a:latin typeface="Calibri"/>
                        </a:rPr>
                        <a:t>thsd</a:t>
                      </a:r>
                      <a:r>
                        <a:rPr lang="en-US" sz="1000" b="1" i="0" u="none" strike="noStrike" dirty="0">
                          <a:solidFill>
                            <a:srgbClr val="000000"/>
                          </a:solidFill>
                          <a:effectLst/>
                          <a:latin typeface="Calibri"/>
                        </a:rPr>
                        <a:t>. USD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000" b="1" i="0" u="none" strike="noStrike">
                          <a:solidFill>
                            <a:srgbClr val="000000"/>
                          </a:solidFill>
                          <a:effectLst/>
                          <a:latin typeface="Calibri"/>
                        </a:rPr>
                        <a:t>Year 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000" b="1" i="0" u="none" strike="noStrike">
                          <a:solidFill>
                            <a:srgbClr val="000000"/>
                          </a:solidFill>
                          <a:effectLst/>
                          <a:latin typeface="Calibri"/>
                        </a:rPr>
                        <a:t>Year 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000" b="1" i="0" u="none" strike="noStrike">
                          <a:solidFill>
                            <a:srgbClr val="000000"/>
                          </a:solidFill>
                          <a:effectLst/>
                          <a:latin typeface="Calibri"/>
                        </a:rPr>
                        <a:t>Year 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000" b="1" i="0" u="none" strike="noStrike">
                          <a:solidFill>
                            <a:srgbClr val="000000"/>
                          </a:solidFill>
                          <a:effectLst/>
                          <a:latin typeface="Calibri"/>
                        </a:rPr>
                        <a:t>Year 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000" b="1" i="0" u="none" strike="noStrike">
                          <a:solidFill>
                            <a:srgbClr val="000000"/>
                          </a:solidFill>
                          <a:effectLst/>
                          <a:latin typeface="Calibri"/>
                        </a:rPr>
                        <a:t>Year 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000" b="1" i="0" u="none" strike="noStrike">
                          <a:solidFill>
                            <a:srgbClr val="000000"/>
                          </a:solidFill>
                          <a:effectLst/>
                          <a:latin typeface="Calibri"/>
                        </a:rPr>
                        <a:t>Total</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180000">
                <a:tc>
                  <a:txBody>
                    <a:bodyPr/>
                    <a:lstStyle/>
                    <a:p>
                      <a:pPr algn="l" fontAlgn="b"/>
                      <a:r>
                        <a:rPr lang="en-US" sz="1000" b="0" i="0" u="none" strike="noStrike" dirty="0">
                          <a:solidFill>
                            <a:srgbClr val="000000"/>
                          </a:solidFill>
                          <a:effectLst/>
                          <a:latin typeface="Calibri"/>
                        </a:rPr>
                        <a:t>Loans issued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-11 613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-53 022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-97 001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-145 070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-152 229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-458 935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80000">
                <a:tc>
                  <a:txBody>
                    <a:bodyPr/>
                    <a:lstStyle/>
                    <a:p>
                      <a:pPr algn="l" fontAlgn="b"/>
                      <a:r>
                        <a:rPr lang="en-US" sz="1000" b="0" i="0" u="none" strike="noStrike">
                          <a:solidFill>
                            <a:srgbClr val="000000"/>
                          </a:solidFill>
                          <a:effectLst/>
                          <a:latin typeface="Calibri"/>
                        </a:rPr>
                        <a:t>Principals received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5 736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35 711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71 056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114 366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124 612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351 481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3"/>
                  </a:ext>
                </a:extLst>
              </a:tr>
              <a:tr h="180000">
                <a:tc>
                  <a:txBody>
                    <a:bodyPr/>
                    <a:lstStyle/>
                    <a:p>
                      <a:pPr algn="l" fontAlgn="b"/>
                      <a:r>
                        <a:rPr lang="en-US" sz="1000" b="0" i="0" u="none" strike="noStrike">
                          <a:solidFill>
                            <a:srgbClr val="000000"/>
                          </a:solidFill>
                          <a:effectLst/>
                          <a:latin typeface="Calibri"/>
                        </a:rPr>
                        <a:t>Interest received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2 905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18 603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37 831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60 346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67 452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187 137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4"/>
                  </a:ext>
                </a:extLst>
              </a:tr>
              <a:tr h="180000">
                <a:tc>
                  <a:txBody>
                    <a:bodyPr/>
                    <a:lstStyle/>
                    <a:p>
                      <a:pPr algn="l" fontAlgn="b"/>
                      <a:r>
                        <a:rPr lang="en-US" sz="1000" b="0" i="0" u="none" strike="noStrike">
                          <a:solidFill>
                            <a:srgbClr val="000000"/>
                          </a:solidFill>
                          <a:effectLst/>
                          <a:latin typeface="Calibri"/>
                        </a:rPr>
                        <a:t>Loan fees received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5"/>
                  </a:ext>
                </a:extLst>
              </a:tr>
              <a:tr h="180000">
                <a:tc>
                  <a:txBody>
                    <a:bodyPr/>
                    <a:lstStyle/>
                    <a:p>
                      <a:pPr algn="l" fontAlgn="b"/>
                      <a:r>
                        <a:rPr lang="en-US" sz="1000" b="0" i="0" u="none" strike="noStrike">
                          <a:solidFill>
                            <a:srgbClr val="000000"/>
                          </a:solidFill>
                          <a:effectLst/>
                          <a:latin typeface="Calibri"/>
                        </a:rPr>
                        <a:t>Fines &amp; penalties received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000">
                <a:tc>
                  <a:txBody>
                    <a:bodyPr/>
                    <a:lstStyle/>
                    <a:p>
                      <a:pPr algn="l" fontAlgn="b"/>
                      <a:r>
                        <a:rPr lang="en-US" sz="1000" b="1" i="0" u="none" strike="noStrike">
                          <a:solidFill>
                            <a:srgbClr val="000000"/>
                          </a:solidFill>
                          <a:effectLst/>
                          <a:latin typeface="Calibri"/>
                        </a:rPr>
                        <a:t>Total CF from business activities: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-2 972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1 291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11 886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29 642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39 835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79 683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7"/>
                  </a:ext>
                </a:extLst>
              </a:tr>
              <a:tr h="180000">
                <a:tc>
                  <a:txBody>
                    <a:bodyPr/>
                    <a:lstStyle/>
                    <a:p>
                      <a:pPr algn="l" fontAlgn="b"/>
                      <a:r>
                        <a:rPr lang="en-US" sz="1000" b="0" i="0" u="none" strike="noStrike" dirty="0">
                          <a:solidFill>
                            <a:srgbClr val="000000"/>
                          </a:solidFill>
                          <a:effectLst/>
                          <a:latin typeface="Calibri"/>
                        </a:rPr>
                        <a:t>Commissions to agents &amp; payment systems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-148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-686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-1 261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-1 894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-1 991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-5 979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80000">
                <a:tc>
                  <a:txBody>
                    <a:bodyPr/>
                    <a:lstStyle/>
                    <a:p>
                      <a:pPr algn="l" fontAlgn="b"/>
                      <a:r>
                        <a:rPr lang="en-US" sz="1000" b="0" i="0" u="none" strike="noStrike">
                          <a:solidFill>
                            <a:srgbClr val="000000"/>
                          </a:solidFill>
                          <a:effectLst/>
                          <a:latin typeface="Calibri"/>
                        </a:rPr>
                        <a:t>POS costs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9"/>
                  </a:ext>
                </a:extLst>
              </a:tr>
              <a:tr h="180000">
                <a:tc>
                  <a:txBody>
                    <a:bodyPr/>
                    <a:lstStyle/>
                    <a:p>
                      <a:pPr algn="l" fontAlgn="b"/>
                      <a:r>
                        <a:rPr lang="en-US" sz="1000" b="0" i="0" u="none" strike="noStrike" dirty="0">
                          <a:solidFill>
                            <a:srgbClr val="000000"/>
                          </a:solidFill>
                          <a:effectLst/>
                          <a:latin typeface="Calibri"/>
                        </a:rPr>
                        <a:t>People costs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-1 499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-4 604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-5 753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-7 126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-7 559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-26 540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0"/>
                  </a:ext>
                </a:extLst>
              </a:tr>
              <a:tr h="180000">
                <a:tc>
                  <a:txBody>
                    <a:bodyPr/>
                    <a:lstStyle/>
                    <a:p>
                      <a:pPr algn="l" fontAlgn="b"/>
                      <a:r>
                        <a:rPr lang="en-US" sz="1000" b="0" i="0" u="none" strike="noStrike">
                          <a:solidFill>
                            <a:srgbClr val="000000"/>
                          </a:solidFill>
                          <a:effectLst/>
                          <a:latin typeface="Calibri"/>
                        </a:rPr>
                        <a:t>Marketing &amp; Acquisition costs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-649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-2 354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-3 627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-4 658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-4 526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-15 814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80000">
                <a:tc>
                  <a:txBody>
                    <a:bodyPr/>
                    <a:lstStyle/>
                    <a:p>
                      <a:pPr algn="l" fontAlgn="b"/>
                      <a:r>
                        <a:rPr lang="en-US" sz="1000" b="0" i="0" u="none" strike="noStrike">
                          <a:solidFill>
                            <a:srgbClr val="000000"/>
                          </a:solidFill>
                          <a:effectLst/>
                          <a:latin typeface="Calibri"/>
                        </a:rPr>
                        <a:t>Support costs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-249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-883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-478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-638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-637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-2 886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80000">
                <a:tc>
                  <a:txBody>
                    <a:bodyPr/>
                    <a:lstStyle/>
                    <a:p>
                      <a:pPr algn="l" fontAlgn="b"/>
                      <a:r>
                        <a:rPr lang="en-US" sz="1000" b="0" i="0" u="none" strike="noStrike">
                          <a:solidFill>
                            <a:srgbClr val="000000"/>
                          </a:solidFill>
                          <a:effectLst/>
                          <a:latin typeface="Calibri"/>
                        </a:rPr>
                        <a:t>Office costs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-417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-1 060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-1 266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-1 548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-1 575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-5 866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80000">
                <a:tc>
                  <a:txBody>
                    <a:bodyPr/>
                    <a:lstStyle/>
                    <a:p>
                      <a:pPr algn="l" fontAlgn="b"/>
                      <a:r>
                        <a:rPr lang="en-US" sz="1000" b="0" i="0" u="none" strike="noStrike">
                          <a:solidFill>
                            <a:srgbClr val="000000"/>
                          </a:solidFill>
                          <a:effectLst/>
                          <a:latin typeface="Calibri"/>
                        </a:rPr>
                        <a:t>IT costs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-384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-202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-179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-179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-179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-1 122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4"/>
                  </a:ext>
                </a:extLst>
              </a:tr>
              <a:tr h="180000">
                <a:tc>
                  <a:txBody>
                    <a:bodyPr/>
                    <a:lstStyle/>
                    <a:p>
                      <a:pPr algn="l" fontAlgn="b"/>
                      <a:r>
                        <a:rPr lang="en-US" sz="1000" b="0" i="0" u="none" strike="noStrike">
                          <a:solidFill>
                            <a:srgbClr val="000000"/>
                          </a:solidFill>
                          <a:effectLst/>
                          <a:latin typeface="Calibri"/>
                        </a:rPr>
                        <a:t>Professional services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-99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-397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5"/>
                  </a:ext>
                </a:extLst>
              </a:tr>
              <a:tr h="180000">
                <a:tc>
                  <a:txBody>
                    <a:bodyPr/>
                    <a:lstStyle/>
                    <a:p>
                      <a:pPr algn="l" fontAlgn="b"/>
                      <a:r>
                        <a:rPr lang="en-US" sz="1000" b="0" i="0" u="none" strike="noStrike">
                          <a:solidFill>
                            <a:srgbClr val="000000"/>
                          </a:solidFill>
                          <a:effectLst/>
                          <a:latin typeface="Calibri"/>
                        </a:rPr>
                        <a:t>Other income (expenses)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-187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6"/>
                  </a:ext>
                </a:extLst>
              </a:tr>
              <a:tr h="180000">
                <a:tc>
                  <a:txBody>
                    <a:bodyPr/>
                    <a:lstStyle/>
                    <a:p>
                      <a:pPr algn="l" fontAlgn="b"/>
                      <a:r>
                        <a:rPr lang="en-US" sz="1000" b="0" i="0" u="none" strike="noStrike">
                          <a:solidFill>
                            <a:srgbClr val="000000"/>
                          </a:solidFill>
                          <a:effectLst/>
                          <a:latin typeface="Calibri"/>
                        </a:rPr>
                        <a:t>Profit tax</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-3 353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-4 929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-8 282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7"/>
                  </a:ext>
                </a:extLst>
              </a:tr>
              <a:tr h="180000">
                <a:tc>
                  <a:txBody>
                    <a:bodyPr/>
                    <a:lstStyle/>
                    <a:p>
                      <a:pPr algn="l" fontAlgn="b"/>
                      <a:r>
                        <a:rPr lang="en-US" sz="1000" b="0" i="0" u="none" strike="noStrike" dirty="0">
                          <a:solidFill>
                            <a:srgbClr val="000000"/>
                          </a:solidFill>
                          <a:effectLst/>
                          <a:latin typeface="Calibri"/>
                        </a:rPr>
                        <a:t>VAT paid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-166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-1 066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-2 168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-3 458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-3 865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-10 724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tcPr>
                </a:tc>
                <a:extLst>
                  <a:ext uri="{0D108BD9-81ED-4DB2-BD59-A6C34878D82A}">
                    <a16:rowId xmlns:a16="http://schemas.microsoft.com/office/drawing/2014/main" val="10018"/>
                  </a:ext>
                </a:extLst>
              </a:tr>
              <a:tr h="180000">
                <a:tc>
                  <a:txBody>
                    <a:bodyPr/>
                    <a:lstStyle/>
                    <a:p>
                      <a:pPr algn="l" fontAlgn="b"/>
                      <a:r>
                        <a:rPr lang="en-US" sz="1000" b="0" i="0" u="none" strike="noStrike" dirty="0">
                          <a:solidFill>
                            <a:srgbClr val="000000"/>
                          </a:solidFill>
                          <a:effectLst/>
                          <a:latin typeface="Calibri"/>
                        </a:rPr>
                        <a:t>Working Capital required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dirty="0">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80000">
                <a:tc>
                  <a:txBody>
                    <a:bodyPr/>
                    <a:lstStyle/>
                    <a:p>
                      <a:pPr algn="l" fontAlgn="b"/>
                      <a:r>
                        <a:rPr lang="en-US" sz="1000" b="1" i="0" u="none" strike="noStrike">
                          <a:solidFill>
                            <a:srgbClr val="000000"/>
                          </a:solidFill>
                          <a:effectLst/>
                          <a:latin typeface="Calibri"/>
                        </a:rPr>
                        <a:t>Total CF from operating expenses: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-3 731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-10 965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-14 842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-22 964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-25 371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-77 874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20"/>
                  </a:ext>
                </a:extLst>
              </a:tr>
              <a:tr h="180000">
                <a:tc>
                  <a:txBody>
                    <a:bodyPr/>
                    <a:lstStyle/>
                    <a:p>
                      <a:pPr algn="l" fontAlgn="b"/>
                      <a:r>
                        <a:rPr lang="en-US" sz="1000" b="1" i="0" u="none" strike="noStrike">
                          <a:solidFill>
                            <a:srgbClr val="000000"/>
                          </a:solidFill>
                          <a:effectLst/>
                          <a:latin typeface="Calibri"/>
                        </a:rPr>
                        <a:t>Total CF from operating activities: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-6 703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-9 673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-2 957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6 678</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14 464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1 809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1"/>
                  </a:ext>
                </a:extLst>
              </a:tr>
              <a:tr h="180000">
                <a:tc>
                  <a:txBody>
                    <a:bodyPr/>
                    <a:lstStyle/>
                    <a:p>
                      <a:pPr algn="l" fontAlgn="b"/>
                      <a:r>
                        <a:rPr lang="en-US" sz="1000" b="0" i="0" u="none" strike="noStrike">
                          <a:solidFill>
                            <a:srgbClr val="000000"/>
                          </a:solidFill>
                          <a:effectLst/>
                          <a:latin typeface="Calibri"/>
                        </a:rPr>
                        <a:t>Financing received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7 190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10 582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3 941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21 749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2"/>
                  </a:ext>
                </a:extLst>
              </a:tr>
              <a:tr h="180000">
                <a:tc>
                  <a:txBody>
                    <a:bodyPr/>
                    <a:lstStyle/>
                    <a:p>
                      <a:pPr algn="l" fontAlgn="b"/>
                      <a:r>
                        <a:rPr lang="en-US" sz="1000" b="0" i="0" u="none" strike="noStrike">
                          <a:solidFill>
                            <a:srgbClr val="000000"/>
                          </a:solidFill>
                          <a:effectLst/>
                          <a:latin typeface="Calibri"/>
                        </a:rPr>
                        <a:t>Financing returned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-5 820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-14 415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-20 236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3"/>
                  </a:ext>
                </a:extLst>
              </a:tr>
              <a:tr h="180000">
                <a:tc>
                  <a:txBody>
                    <a:bodyPr/>
                    <a:lstStyle/>
                    <a:p>
                      <a:pPr algn="l" fontAlgn="b"/>
                      <a:r>
                        <a:rPr lang="en-US" sz="1000" b="0" i="0" u="none" strike="noStrike">
                          <a:solidFill>
                            <a:srgbClr val="000000"/>
                          </a:solidFill>
                          <a:effectLst/>
                          <a:latin typeface="Calibri"/>
                        </a:rPr>
                        <a:t>Interest expense</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0"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80000">
                <a:tc>
                  <a:txBody>
                    <a:bodyPr/>
                    <a:lstStyle/>
                    <a:p>
                      <a:pPr algn="l" fontAlgn="b"/>
                      <a:r>
                        <a:rPr lang="en-US" sz="1000" b="1" i="0" u="none" strike="noStrike">
                          <a:solidFill>
                            <a:srgbClr val="000000"/>
                          </a:solidFill>
                          <a:effectLst/>
                          <a:latin typeface="Calibri"/>
                        </a:rPr>
                        <a:t>Total CF from financing activities:</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7 190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10 582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3 941</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-5 784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-14 415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1000" b="1" i="0" u="none" strike="noStrike">
                          <a:solidFill>
                            <a:srgbClr val="000000"/>
                          </a:solidFill>
                          <a:effectLst/>
                          <a:latin typeface="Calibri"/>
                        </a:rPr>
                        <a:t>1 513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25"/>
                  </a:ext>
                </a:extLst>
              </a:tr>
              <a:tr h="180000">
                <a:tc>
                  <a:txBody>
                    <a:bodyPr/>
                    <a:lstStyle/>
                    <a:p>
                      <a:pPr algn="l" fontAlgn="b"/>
                      <a:r>
                        <a:rPr lang="en-US" sz="1000" b="1" i="0" u="none" strike="noStrike">
                          <a:solidFill>
                            <a:srgbClr val="000000"/>
                          </a:solidFill>
                          <a:effectLst/>
                          <a:latin typeface="Calibri"/>
                        </a:rPr>
                        <a:t>CAPEX</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6"/>
                  </a:ext>
                </a:extLst>
              </a:tr>
              <a:tr h="180000">
                <a:tc>
                  <a:txBody>
                    <a:bodyPr/>
                    <a:lstStyle/>
                    <a:p>
                      <a:pPr algn="l" fontAlgn="b"/>
                      <a:r>
                        <a:rPr lang="en-US" sz="1000" b="1" i="0" u="none" strike="noStrike">
                          <a:solidFill>
                            <a:srgbClr val="000000"/>
                          </a:solidFill>
                          <a:effectLst/>
                          <a:latin typeface="Calibri"/>
                        </a:rPr>
                        <a:t>Total CF for the period:</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487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909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984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894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49</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3 322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7"/>
                  </a:ext>
                </a:extLst>
              </a:tr>
              <a:tr h="180000">
                <a:tc>
                  <a:txBody>
                    <a:bodyPr/>
                    <a:lstStyle/>
                    <a:p>
                      <a:pPr algn="l" fontAlgn="b"/>
                      <a:r>
                        <a:rPr lang="en-US" sz="1000" b="1" i="0" u="none" strike="noStrike">
                          <a:solidFill>
                            <a:srgbClr val="000000"/>
                          </a:solidFill>
                          <a:effectLst/>
                          <a:latin typeface="Calibri"/>
                        </a:rPr>
                        <a:t>Cash balance beginning:</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487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1 396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2 380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3 274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3 274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8"/>
                  </a:ext>
                </a:extLst>
              </a:tr>
              <a:tr h="180000">
                <a:tc>
                  <a:txBody>
                    <a:bodyPr/>
                    <a:lstStyle/>
                    <a:p>
                      <a:pPr algn="l" fontAlgn="b"/>
                      <a:r>
                        <a:rPr lang="en-US" sz="1000" b="1" i="0" u="none" strike="noStrike" dirty="0">
                          <a:solidFill>
                            <a:srgbClr val="000000"/>
                          </a:solidFill>
                          <a:effectLst/>
                          <a:latin typeface="Calibri"/>
                        </a:rPr>
                        <a:t>Cash balance ending:</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487</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1 396</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2 380</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3 274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1" i="0" u="none" strike="noStrike">
                          <a:solidFill>
                            <a:srgbClr val="000000"/>
                          </a:solidFill>
                          <a:effectLst/>
                          <a:latin typeface="Calibri"/>
                        </a:rPr>
                        <a:t>3 322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000" b="1" i="0" u="none" strike="noStrike" dirty="0">
                          <a:solidFill>
                            <a:srgbClr val="000000"/>
                          </a:solidFill>
                          <a:effectLst/>
                          <a:latin typeface="Calibri"/>
                        </a:rPr>
                        <a:t>3 322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9"/>
                  </a:ext>
                </a:extLst>
              </a:tr>
            </a:tbl>
          </a:graphicData>
        </a:graphic>
      </p:graphicFrame>
    </p:spTree>
    <p:extLst>
      <p:ext uri="{BB962C8B-B14F-4D97-AF65-F5344CB8AC3E}">
        <p14:creationId xmlns:p14="http://schemas.microsoft.com/office/powerpoint/2010/main" val="3193285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8.6 Headcount and Personnel budget</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t>48</a:t>
            </a:fld>
            <a:endParaRPr lang="ru-RU"/>
          </a:p>
        </p:txBody>
      </p:sp>
      <p:graphicFrame>
        <p:nvGraphicFramePr>
          <p:cNvPr id="5" name="Таблица 4"/>
          <p:cNvGraphicFramePr>
            <a:graphicFrameLocks noGrp="1"/>
          </p:cNvGraphicFramePr>
          <p:nvPr>
            <p:extLst/>
          </p:nvPr>
        </p:nvGraphicFramePr>
        <p:xfrm>
          <a:off x="457202" y="1268760"/>
          <a:ext cx="8229596" cy="4069920"/>
        </p:xfrm>
        <a:graphic>
          <a:graphicData uri="http://schemas.openxmlformats.org/drawingml/2006/table">
            <a:tbl>
              <a:tblPr/>
              <a:tblGrid>
                <a:gridCol w="1696926">
                  <a:extLst>
                    <a:ext uri="{9D8B030D-6E8A-4147-A177-3AD203B41FA5}">
                      <a16:colId xmlns:a16="http://schemas.microsoft.com/office/drawing/2014/main" val="20000"/>
                    </a:ext>
                  </a:extLst>
                </a:gridCol>
                <a:gridCol w="882794">
                  <a:extLst>
                    <a:ext uri="{9D8B030D-6E8A-4147-A177-3AD203B41FA5}">
                      <a16:colId xmlns:a16="http://schemas.microsoft.com/office/drawing/2014/main" val="20001"/>
                    </a:ext>
                  </a:extLst>
                </a:gridCol>
                <a:gridCol w="470823">
                  <a:extLst>
                    <a:ext uri="{9D8B030D-6E8A-4147-A177-3AD203B41FA5}">
                      <a16:colId xmlns:a16="http://schemas.microsoft.com/office/drawing/2014/main" val="20002"/>
                    </a:ext>
                  </a:extLst>
                </a:gridCol>
                <a:gridCol w="470823">
                  <a:extLst>
                    <a:ext uri="{9D8B030D-6E8A-4147-A177-3AD203B41FA5}">
                      <a16:colId xmlns:a16="http://schemas.microsoft.com/office/drawing/2014/main" val="20003"/>
                    </a:ext>
                  </a:extLst>
                </a:gridCol>
                <a:gridCol w="470823">
                  <a:extLst>
                    <a:ext uri="{9D8B030D-6E8A-4147-A177-3AD203B41FA5}">
                      <a16:colId xmlns:a16="http://schemas.microsoft.com/office/drawing/2014/main" val="20004"/>
                    </a:ext>
                  </a:extLst>
                </a:gridCol>
                <a:gridCol w="470823">
                  <a:extLst>
                    <a:ext uri="{9D8B030D-6E8A-4147-A177-3AD203B41FA5}">
                      <a16:colId xmlns:a16="http://schemas.microsoft.com/office/drawing/2014/main" val="20005"/>
                    </a:ext>
                  </a:extLst>
                </a:gridCol>
                <a:gridCol w="470823">
                  <a:extLst>
                    <a:ext uri="{9D8B030D-6E8A-4147-A177-3AD203B41FA5}">
                      <a16:colId xmlns:a16="http://schemas.microsoft.com/office/drawing/2014/main" val="20006"/>
                    </a:ext>
                  </a:extLst>
                </a:gridCol>
                <a:gridCol w="470823">
                  <a:extLst>
                    <a:ext uri="{9D8B030D-6E8A-4147-A177-3AD203B41FA5}">
                      <a16:colId xmlns:a16="http://schemas.microsoft.com/office/drawing/2014/main" val="20007"/>
                    </a:ext>
                  </a:extLst>
                </a:gridCol>
                <a:gridCol w="470823">
                  <a:extLst>
                    <a:ext uri="{9D8B030D-6E8A-4147-A177-3AD203B41FA5}">
                      <a16:colId xmlns:a16="http://schemas.microsoft.com/office/drawing/2014/main" val="20008"/>
                    </a:ext>
                  </a:extLst>
                </a:gridCol>
                <a:gridCol w="470823">
                  <a:extLst>
                    <a:ext uri="{9D8B030D-6E8A-4147-A177-3AD203B41FA5}">
                      <a16:colId xmlns:a16="http://schemas.microsoft.com/office/drawing/2014/main" val="20009"/>
                    </a:ext>
                  </a:extLst>
                </a:gridCol>
                <a:gridCol w="470823">
                  <a:extLst>
                    <a:ext uri="{9D8B030D-6E8A-4147-A177-3AD203B41FA5}">
                      <a16:colId xmlns:a16="http://schemas.microsoft.com/office/drawing/2014/main" val="20010"/>
                    </a:ext>
                  </a:extLst>
                </a:gridCol>
                <a:gridCol w="470823">
                  <a:extLst>
                    <a:ext uri="{9D8B030D-6E8A-4147-A177-3AD203B41FA5}">
                      <a16:colId xmlns:a16="http://schemas.microsoft.com/office/drawing/2014/main" val="20011"/>
                    </a:ext>
                  </a:extLst>
                </a:gridCol>
                <a:gridCol w="470823">
                  <a:extLst>
                    <a:ext uri="{9D8B030D-6E8A-4147-A177-3AD203B41FA5}">
                      <a16:colId xmlns:a16="http://schemas.microsoft.com/office/drawing/2014/main" val="20012"/>
                    </a:ext>
                  </a:extLst>
                </a:gridCol>
                <a:gridCol w="470823">
                  <a:extLst>
                    <a:ext uri="{9D8B030D-6E8A-4147-A177-3AD203B41FA5}">
                      <a16:colId xmlns:a16="http://schemas.microsoft.com/office/drawing/2014/main" val="20013"/>
                    </a:ext>
                  </a:extLst>
                </a:gridCol>
              </a:tblGrid>
              <a:tr h="147132">
                <a:tc rowSpan="2">
                  <a:txBody>
                    <a:bodyPr/>
                    <a:lstStyle/>
                    <a:p>
                      <a:pPr algn="ctr" fontAlgn="b"/>
                      <a:r>
                        <a:rPr lang="en-US" sz="800" b="1" i="0" u="none" strike="noStrike">
                          <a:solidFill>
                            <a:srgbClr val="FFFFFF"/>
                          </a:solidFill>
                          <a:effectLst/>
                          <a:latin typeface="Calibri"/>
                        </a:rPr>
                        <a:t>Group/Position</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rowSpan="2">
                  <a:txBody>
                    <a:bodyPr/>
                    <a:lstStyle/>
                    <a:p>
                      <a:pPr algn="ctr" fontAlgn="b"/>
                      <a:r>
                        <a:rPr lang="en-US" sz="800" b="1" i="0" u="none" strike="noStrike">
                          <a:solidFill>
                            <a:srgbClr val="FFFFFF"/>
                          </a:solidFill>
                          <a:effectLst/>
                          <a:latin typeface="Calibri"/>
                        </a:rPr>
                        <a:t>Gross costs of employment, USD</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gridSpan="6">
                  <a:txBody>
                    <a:bodyPr/>
                    <a:lstStyle/>
                    <a:p>
                      <a:pPr algn="ctr" fontAlgn="b"/>
                      <a:r>
                        <a:rPr lang="en-US" sz="800" b="1" i="0" u="none" strike="noStrike">
                          <a:solidFill>
                            <a:srgbClr val="FFFFFF"/>
                          </a:solidFill>
                          <a:effectLst/>
                          <a:latin typeface="Calibri"/>
                        </a:rPr>
                        <a:t>Headcount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6">
                  <a:txBody>
                    <a:bodyPr/>
                    <a:lstStyle/>
                    <a:p>
                      <a:pPr algn="ctr" fontAlgn="b"/>
                      <a:r>
                        <a:rPr lang="en-US" sz="800" b="1" i="0" u="none" strike="noStrike">
                          <a:solidFill>
                            <a:srgbClr val="FFFFFF"/>
                          </a:solidFill>
                          <a:effectLst/>
                          <a:latin typeface="Calibri"/>
                        </a:rPr>
                        <a:t>Monthly cost of employment,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54489">
                <a:tc vMerge="1">
                  <a:txBody>
                    <a:bodyPr/>
                    <a:lstStyle/>
                    <a:p>
                      <a:endParaRPr lang="ru-RU"/>
                    </a:p>
                  </a:txBody>
                  <a:tcPr/>
                </a:tc>
                <a:tc vMerge="1">
                  <a:txBody>
                    <a:bodyPr/>
                    <a:lstStyle/>
                    <a:p>
                      <a:endParaRPr lang="ru-RU"/>
                    </a:p>
                  </a:txBody>
                  <a:tcPr/>
                </a:tc>
                <a:tc>
                  <a:txBody>
                    <a:bodyPr/>
                    <a:lstStyle/>
                    <a:p>
                      <a:pPr algn="ctr" fontAlgn="b"/>
                      <a:r>
                        <a:rPr lang="en-US" sz="800" b="1" i="0" u="none" strike="noStrike">
                          <a:solidFill>
                            <a:srgbClr val="FFFFFF"/>
                          </a:solidFill>
                          <a:effectLst/>
                          <a:latin typeface="Calibri"/>
                        </a:rPr>
                        <a:t>At present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At present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1"/>
                  </a:ext>
                </a:extLst>
              </a:tr>
              <a:tr h="154489">
                <a:tc>
                  <a:txBody>
                    <a:bodyPr/>
                    <a:lstStyle/>
                    <a:p>
                      <a:pPr algn="l" fontAlgn="b"/>
                      <a:r>
                        <a:rPr lang="en-US" sz="800" b="1" i="0" u="none" strike="noStrike">
                          <a:solidFill>
                            <a:srgbClr val="FFFFFF"/>
                          </a:solidFill>
                          <a:effectLst/>
                          <a:latin typeface="Calibri"/>
                        </a:rPr>
                        <a:t>Total staff (fixed+variable)</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l" fontAlgn="b"/>
                      <a:r>
                        <a:rPr lang="ru-RU" sz="800" b="1" i="0" u="none" strike="noStrike">
                          <a:solidFill>
                            <a:srgbClr val="FFFFFF"/>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102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254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377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442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448</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51 943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212 652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451 463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540 913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610 457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617 524</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2"/>
                  </a:ext>
                </a:extLst>
              </a:tr>
              <a:tr h="147132">
                <a:tc>
                  <a:txBody>
                    <a:bodyPr/>
                    <a:lstStyle/>
                    <a:p>
                      <a:pPr algn="l" fontAlgn="b"/>
                      <a:r>
                        <a:rPr lang="en-US" sz="800" b="1" i="0" u="none" strike="noStrike">
                          <a:solidFill>
                            <a:srgbClr val="000000"/>
                          </a:solidFill>
                          <a:effectLst/>
                          <a:latin typeface="Calibri"/>
                        </a:rPr>
                        <a:t>Total fixed staff</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800" b="1"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7</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48 312</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100 160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156 605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156 605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156 605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156 605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47132">
                <a:tc>
                  <a:txBody>
                    <a:bodyPr/>
                    <a:lstStyle/>
                    <a:p>
                      <a:pPr algn="l" fontAlgn="b"/>
                      <a:r>
                        <a:rPr lang="en-US" sz="800" b="0" i="0" u="none" strike="noStrike">
                          <a:solidFill>
                            <a:srgbClr val="000000"/>
                          </a:solidFill>
                          <a:effectLst/>
                          <a:latin typeface="Calibri"/>
                        </a:rPr>
                        <a:t>Mangement and direct reports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13 393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18 772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37 982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37 982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37 982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37 982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4"/>
                  </a:ext>
                </a:extLst>
              </a:tr>
              <a:tr h="147132">
                <a:tc>
                  <a:txBody>
                    <a:bodyPr/>
                    <a:lstStyle/>
                    <a:p>
                      <a:pPr algn="l" fontAlgn="b"/>
                      <a:r>
                        <a:rPr lang="en-US" sz="800" b="0" i="0" u="none" strike="noStrike">
                          <a:solidFill>
                            <a:srgbClr val="000000"/>
                          </a:solidFill>
                          <a:effectLst/>
                          <a:latin typeface="Calibri"/>
                        </a:rPr>
                        <a:t>Operations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13 687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13 687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13 687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13 687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13 687</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47132">
                <a:tc>
                  <a:txBody>
                    <a:bodyPr/>
                    <a:lstStyle/>
                    <a:p>
                      <a:pPr algn="l" fontAlgn="b"/>
                      <a:r>
                        <a:rPr lang="en-US" sz="800" b="0" i="0" u="none" strike="noStrike">
                          <a:solidFill>
                            <a:srgbClr val="000000"/>
                          </a:solidFill>
                          <a:effectLst/>
                          <a:latin typeface="Calibri"/>
                        </a:rPr>
                        <a:t>Risk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8 187</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21 873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36 730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36 730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36 730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36 730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6"/>
                  </a:ext>
                </a:extLst>
              </a:tr>
              <a:tr h="147132">
                <a:tc>
                  <a:txBody>
                    <a:bodyPr/>
                    <a:lstStyle/>
                    <a:p>
                      <a:pPr algn="l" fontAlgn="b"/>
                      <a:r>
                        <a:rPr lang="en-US" sz="800" b="0" i="0" u="none" strike="noStrike">
                          <a:solidFill>
                            <a:srgbClr val="000000"/>
                          </a:solidFill>
                          <a:effectLst/>
                          <a:latin typeface="Calibri"/>
                        </a:rPr>
                        <a:t>Financial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13 687</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22 996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26 519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26 519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26 519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26 519</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7"/>
                  </a:ext>
                </a:extLst>
              </a:tr>
              <a:tr h="147132">
                <a:tc>
                  <a:txBody>
                    <a:bodyPr/>
                    <a:lstStyle/>
                    <a:p>
                      <a:pPr algn="l" fontAlgn="b"/>
                      <a:r>
                        <a:rPr lang="en-US" sz="800" b="0" i="0" u="none" strike="noStrike">
                          <a:solidFill>
                            <a:srgbClr val="000000"/>
                          </a:solidFill>
                          <a:effectLst/>
                          <a:latin typeface="Calibri"/>
                        </a:rPr>
                        <a:t>Digital marketing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3 000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9 393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12 786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12 786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12 786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12 786</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8"/>
                  </a:ext>
                </a:extLst>
              </a:tr>
              <a:tr h="147132">
                <a:tc>
                  <a:txBody>
                    <a:bodyPr/>
                    <a:lstStyle/>
                    <a:p>
                      <a:pPr algn="l" fontAlgn="b"/>
                      <a:r>
                        <a:rPr lang="en-US" sz="800" b="0" i="0" u="none" strike="noStrike">
                          <a:solidFill>
                            <a:srgbClr val="000000"/>
                          </a:solidFill>
                          <a:effectLst/>
                          <a:latin typeface="Calibri"/>
                        </a:rPr>
                        <a:t>IT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4 523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4 523</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9"/>
                  </a:ext>
                </a:extLst>
              </a:tr>
              <a:tr h="147132">
                <a:tc>
                  <a:txBody>
                    <a:bodyPr/>
                    <a:lstStyle/>
                    <a:p>
                      <a:pPr algn="l" fontAlgn="b"/>
                      <a:r>
                        <a:rPr lang="en-US" sz="800" b="0" i="0" u="none" strike="noStrike">
                          <a:solidFill>
                            <a:srgbClr val="000000"/>
                          </a:solidFill>
                          <a:effectLst/>
                          <a:latin typeface="Calibri"/>
                        </a:rPr>
                        <a:t>Legal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3 393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15 079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15 079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15 079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15 079</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54489">
                <a:tc>
                  <a:txBody>
                    <a:bodyPr/>
                    <a:lstStyle/>
                    <a:p>
                      <a:pPr algn="l" fontAlgn="b"/>
                      <a:r>
                        <a:rPr lang="en-US" sz="800" b="0" i="0" u="none" strike="noStrike">
                          <a:solidFill>
                            <a:srgbClr val="000000"/>
                          </a:solidFill>
                          <a:effectLst/>
                          <a:latin typeface="Calibri"/>
                        </a:rPr>
                        <a:t>HR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5 523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5 523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9 300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9 300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9 300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9 300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1"/>
                  </a:ext>
                </a:extLst>
              </a:tr>
              <a:tr h="147132">
                <a:tc>
                  <a:txBody>
                    <a:bodyPr/>
                    <a:lstStyle/>
                    <a:p>
                      <a:pPr algn="l" fontAlgn="b"/>
                      <a:r>
                        <a:rPr lang="en-US" sz="800" b="1" i="0" u="none" strike="noStrike">
                          <a:solidFill>
                            <a:srgbClr val="000000"/>
                          </a:solidFill>
                          <a:effectLst/>
                          <a:latin typeface="Calibri"/>
                        </a:rPr>
                        <a:t>Total variable staff</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800" b="1"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86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228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351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416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422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3 631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112 492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294 858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384 307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453 852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460 918</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2"/>
                  </a:ext>
                </a:extLst>
              </a:tr>
              <a:tr h="147132">
                <a:tc>
                  <a:txBody>
                    <a:bodyPr/>
                    <a:lstStyle/>
                    <a:p>
                      <a:pPr algn="l" fontAlgn="b"/>
                      <a:r>
                        <a:rPr lang="en-US" sz="800" b="0" i="0" u="none" strike="noStrike">
                          <a:solidFill>
                            <a:srgbClr val="000000"/>
                          </a:solidFill>
                          <a:effectLst/>
                          <a:latin typeface="Calibri"/>
                        </a:rPr>
                        <a:t>Operations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96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134</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2 420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52 457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125 646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147 542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145 619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148 570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3"/>
                  </a:ext>
                </a:extLst>
              </a:tr>
              <a:tr h="147132">
                <a:tc>
                  <a:txBody>
                    <a:bodyPr/>
                    <a:lstStyle/>
                    <a:p>
                      <a:pPr algn="l" fontAlgn="b"/>
                      <a:r>
                        <a:rPr lang="en-US" sz="800" b="0" i="0" u="none" strike="noStrike">
                          <a:solidFill>
                            <a:srgbClr val="000000"/>
                          </a:solidFill>
                          <a:effectLst/>
                          <a:latin typeface="Calibri"/>
                        </a:rPr>
                        <a:t>Verificator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800" b="0"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6 787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5 769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3 846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3 846</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47132">
                <a:tc>
                  <a:txBody>
                    <a:bodyPr/>
                    <a:lstStyle/>
                    <a:p>
                      <a:pPr algn="l" fontAlgn="b"/>
                      <a:r>
                        <a:rPr lang="en-US" sz="800" b="0" i="0" u="none" strike="noStrike">
                          <a:solidFill>
                            <a:srgbClr val="000000"/>
                          </a:solidFill>
                          <a:effectLst/>
                          <a:latin typeface="Calibri"/>
                        </a:rPr>
                        <a:t>Verificator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1 210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1 210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16 942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37 515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40 117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30 859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30 859</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47132">
                <a:tc>
                  <a:txBody>
                    <a:bodyPr/>
                    <a:lstStyle/>
                    <a:p>
                      <a:pPr algn="l" fontAlgn="b"/>
                      <a:r>
                        <a:rPr lang="en-US" sz="800" b="0" i="0" u="none" strike="noStrike">
                          <a:solidFill>
                            <a:srgbClr val="000000"/>
                          </a:solidFill>
                          <a:effectLst/>
                          <a:latin typeface="Calibri"/>
                        </a:rPr>
                        <a:t>Telesale operators Supervisor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800" b="0"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1 923</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47132">
                <a:tc>
                  <a:txBody>
                    <a:bodyPr/>
                    <a:lstStyle/>
                    <a:p>
                      <a:pPr algn="l" fontAlgn="b"/>
                      <a:r>
                        <a:rPr lang="en-US" sz="800" b="0" i="0" u="none" strike="noStrike">
                          <a:solidFill>
                            <a:srgbClr val="000000"/>
                          </a:solidFill>
                          <a:effectLst/>
                          <a:latin typeface="Calibri"/>
                        </a:rPr>
                        <a:t>Telesale operators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800" b="0"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4 525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5 769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5 769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5 769</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47132">
                <a:tc>
                  <a:txBody>
                    <a:bodyPr/>
                    <a:lstStyle/>
                    <a:p>
                      <a:pPr algn="l" fontAlgn="b"/>
                      <a:r>
                        <a:rPr lang="en-US" sz="800" b="0" i="0" u="none" strike="noStrike">
                          <a:solidFill>
                            <a:srgbClr val="000000"/>
                          </a:solidFill>
                          <a:effectLst/>
                          <a:latin typeface="Calibri"/>
                        </a:rPr>
                        <a:t>Telesale operators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1 210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800" b="0"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12 102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33 885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37 031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31 888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31 888</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47132">
                <a:tc>
                  <a:txBody>
                    <a:bodyPr/>
                    <a:lstStyle/>
                    <a:p>
                      <a:pPr algn="l" fontAlgn="b"/>
                      <a:r>
                        <a:rPr lang="en-US" sz="800" b="0" i="0" u="none" strike="noStrike">
                          <a:solidFill>
                            <a:srgbClr val="000000"/>
                          </a:solidFill>
                          <a:effectLst/>
                          <a:latin typeface="Calibri"/>
                        </a:rPr>
                        <a:t>Customer support Supervisor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800" b="0"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1 923</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47132">
                <a:tc>
                  <a:txBody>
                    <a:bodyPr/>
                    <a:lstStyle/>
                    <a:p>
                      <a:pPr algn="l" fontAlgn="b"/>
                      <a:r>
                        <a:rPr lang="en-US" sz="800" b="0" i="0" u="none" strike="noStrike">
                          <a:solidFill>
                            <a:srgbClr val="000000"/>
                          </a:solidFill>
                          <a:effectLst/>
                          <a:latin typeface="Calibri"/>
                        </a:rPr>
                        <a:t>Customer support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800" b="0"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4 525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7 692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7 692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9 615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47132">
                <a:tc>
                  <a:txBody>
                    <a:bodyPr/>
                    <a:lstStyle/>
                    <a:p>
                      <a:pPr algn="l" fontAlgn="b"/>
                      <a:r>
                        <a:rPr lang="en-US" sz="800" b="0" i="0" u="none" strike="noStrike">
                          <a:solidFill>
                            <a:srgbClr val="000000"/>
                          </a:solidFill>
                          <a:effectLst/>
                          <a:latin typeface="Calibri"/>
                        </a:rPr>
                        <a:t>Customer support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1 210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1 210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12 102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33 885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47 318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61 719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62 747</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47132">
                <a:tc>
                  <a:txBody>
                    <a:bodyPr/>
                    <a:lstStyle/>
                    <a:p>
                      <a:pPr algn="l" fontAlgn="b"/>
                      <a:r>
                        <a:rPr lang="en-US" sz="800" b="0" i="0" u="none" strike="noStrike">
                          <a:solidFill>
                            <a:srgbClr val="000000"/>
                          </a:solidFill>
                          <a:effectLst/>
                          <a:latin typeface="Calibri"/>
                        </a:rPr>
                        <a:t>Risk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132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218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284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288</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1 210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60 035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169 212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236 765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308 233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312 348</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2"/>
                  </a:ext>
                </a:extLst>
              </a:tr>
              <a:tr h="147132">
                <a:tc>
                  <a:txBody>
                    <a:bodyPr/>
                    <a:lstStyle/>
                    <a:p>
                      <a:pPr algn="l" fontAlgn="b"/>
                      <a:r>
                        <a:rPr lang="en-US" sz="800" b="0" i="0" u="none" strike="noStrike">
                          <a:solidFill>
                            <a:srgbClr val="000000"/>
                          </a:solidFill>
                          <a:effectLst/>
                          <a:latin typeface="Calibri"/>
                        </a:rPr>
                        <a:t>Telecollector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2 262</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800" b="0"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18</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6 787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20 361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26 922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34 614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34 614</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54489">
                <a:tc>
                  <a:txBody>
                    <a:bodyPr/>
                    <a:lstStyle/>
                    <a:p>
                      <a:pPr algn="l" fontAlgn="b"/>
                      <a:r>
                        <a:rPr lang="en-US" sz="800" b="0" i="0" u="none" strike="noStrike">
                          <a:solidFill>
                            <a:srgbClr val="000000"/>
                          </a:solidFill>
                          <a:effectLst/>
                          <a:latin typeface="Calibri"/>
                        </a:rPr>
                        <a:t>Telecollector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1 210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204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266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270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1 210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53 247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148 851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209 843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273 619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dirty="0">
                          <a:solidFill>
                            <a:srgbClr val="000000"/>
                          </a:solidFill>
                          <a:effectLst/>
                          <a:latin typeface="Calibri"/>
                        </a:rPr>
                        <a:t>277 734</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1226024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8.7 Expenses detailed</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t>49</a:t>
            </a:fld>
            <a:endParaRPr lang="ru-RU"/>
          </a:p>
        </p:txBody>
      </p:sp>
      <p:graphicFrame>
        <p:nvGraphicFramePr>
          <p:cNvPr id="8" name="Таблица 7"/>
          <p:cNvGraphicFramePr>
            <a:graphicFrameLocks noGrp="1"/>
          </p:cNvGraphicFramePr>
          <p:nvPr>
            <p:extLst/>
          </p:nvPr>
        </p:nvGraphicFramePr>
        <p:xfrm>
          <a:off x="457201" y="980728"/>
          <a:ext cx="8229598" cy="3043560"/>
        </p:xfrm>
        <a:graphic>
          <a:graphicData uri="http://schemas.openxmlformats.org/drawingml/2006/table">
            <a:tbl>
              <a:tblPr/>
              <a:tblGrid>
                <a:gridCol w="2553468">
                  <a:extLst>
                    <a:ext uri="{9D8B030D-6E8A-4147-A177-3AD203B41FA5}">
                      <a16:colId xmlns:a16="http://schemas.microsoft.com/office/drawing/2014/main" val="20000"/>
                    </a:ext>
                  </a:extLst>
                </a:gridCol>
                <a:gridCol w="1003995">
                  <a:extLst>
                    <a:ext uri="{9D8B030D-6E8A-4147-A177-3AD203B41FA5}">
                      <a16:colId xmlns:a16="http://schemas.microsoft.com/office/drawing/2014/main" val="20001"/>
                    </a:ext>
                  </a:extLst>
                </a:gridCol>
                <a:gridCol w="917035">
                  <a:extLst>
                    <a:ext uri="{9D8B030D-6E8A-4147-A177-3AD203B41FA5}">
                      <a16:colId xmlns:a16="http://schemas.microsoft.com/office/drawing/2014/main" val="20002"/>
                    </a:ext>
                  </a:extLst>
                </a:gridCol>
                <a:gridCol w="917035">
                  <a:extLst>
                    <a:ext uri="{9D8B030D-6E8A-4147-A177-3AD203B41FA5}">
                      <a16:colId xmlns:a16="http://schemas.microsoft.com/office/drawing/2014/main" val="20003"/>
                    </a:ext>
                  </a:extLst>
                </a:gridCol>
                <a:gridCol w="917035">
                  <a:extLst>
                    <a:ext uri="{9D8B030D-6E8A-4147-A177-3AD203B41FA5}">
                      <a16:colId xmlns:a16="http://schemas.microsoft.com/office/drawing/2014/main" val="20004"/>
                    </a:ext>
                  </a:extLst>
                </a:gridCol>
                <a:gridCol w="917035">
                  <a:extLst>
                    <a:ext uri="{9D8B030D-6E8A-4147-A177-3AD203B41FA5}">
                      <a16:colId xmlns:a16="http://schemas.microsoft.com/office/drawing/2014/main" val="20005"/>
                    </a:ext>
                  </a:extLst>
                </a:gridCol>
                <a:gridCol w="1003995">
                  <a:extLst>
                    <a:ext uri="{9D8B030D-6E8A-4147-A177-3AD203B41FA5}">
                      <a16:colId xmlns:a16="http://schemas.microsoft.com/office/drawing/2014/main" val="20006"/>
                    </a:ext>
                  </a:extLst>
                </a:gridCol>
              </a:tblGrid>
              <a:tr h="229479">
                <a:tc>
                  <a:txBody>
                    <a:bodyPr/>
                    <a:lstStyle/>
                    <a:p>
                      <a:pPr algn="l" fontAlgn="b"/>
                      <a:r>
                        <a:rPr lang="en-US" sz="1300" b="1" i="0" u="none" strike="noStrike" dirty="0">
                          <a:solidFill>
                            <a:srgbClr val="000000"/>
                          </a:solidFill>
                          <a:effectLst/>
                          <a:latin typeface="Calibri"/>
                        </a:rPr>
                        <a:t>Variable costs, </a:t>
                      </a:r>
                      <a:r>
                        <a:rPr lang="en-US" sz="1300" b="1" i="0" u="none" strike="noStrike" dirty="0" err="1">
                          <a:solidFill>
                            <a:srgbClr val="000000"/>
                          </a:solidFill>
                          <a:effectLst/>
                          <a:latin typeface="Calibri"/>
                        </a:rPr>
                        <a:t>thsd</a:t>
                      </a:r>
                      <a:r>
                        <a:rPr lang="en-US" sz="1300" b="1" i="0" u="none" strike="noStrike" dirty="0">
                          <a:solidFill>
                            <a:srgbClr val="000000"/>
                          </a:solidFill>
                          <a:effectLst/>
                          <a:latin typeface="Calibri"/>
                        </a:rPr>
                        <a:t>.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9479">
                <a:tc>
                  <a:txBody>
                    <a:bodyPr/>
                    <a:lstStyle/>
                    <a:p>
                      <a:pPr algn="l" fontAlgn="b"/>
                      <a:r>
                        <a:rPr lang="en-US" sz="1300" b="1" i="0" u="none" strike="noStrike">
                          <a:solidFill>
                            <a:srgbClr val="000000"/>
                          </a:solidFill>
                          <a:effectLst/>
                          <a:latin typeface="Calibri"/>
                        </a:rPr>
                        <a:t>Expenses category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21566">
                <a:tc>
                  <a:txBody>
                    <a:bodyPr/>
                    <a:lstStyle/>
                    <a:p>
                      <a:pPr algn="l" fontAlgn="b"/>
                      <a:r>
                        <a:rPr lang="en-US" sz="1300" b="1" i="0" u="none" strike="noStrike">
                          <a:solidFill>
                            <a:srgbClr val="000000"/>
                          </a:solidFill>
                          <a:effectLst/>
                          <a:latin typeface="Calibri"/>
                        </a:rPr>
                        <a:t>Marketing acquisition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-641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-2 354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-3 627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-4 658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-4 526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-15 806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1566">
                <a:tc>
                  <a:txBody>
                    <a:bodyPr/>
                    <a:lstStyle/>
                    <a:p>
                      <a:pPr algn="l" fontAlgn="b"/>
                      <a:r>
                        <a:rPr lang="en-US" sz="1300" b="1" i="0" u="none" strike="noStrike">
                          <a:solidFill>
                            <a:srgbClr val="000000"/>
                          </a:solidFill>
                          <a:effectLst/>
                          <a:latin typeface="Calibri"/>
                        </a:rPr>
                        <a:t>Salary (variable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-604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-2 568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-3 717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-5 090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-5 523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-17 502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1566">
                <a:tc>
                  <a:txBody>
                    <a:bodyPr/>
                    <a:lstStyle/>
                    <a:p>
                      <a:pPr algn="l" fontAlgn="b"/>
                      <a:r>
                        <a:rPr lang="en-US" sz="1300" b="1" i="0" u="none" strike="noStrike">
                          <a:solidFill>
                            <a:srgbClr val="000000"/>
                          </a:solidFill>
                          <a:effectLst/>
                          <a:latin typeface="Calibri"/>
                        </a:rPr>
                        <a:t>Other 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-426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-1 774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-2 128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-3 099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-3 260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-10 687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1566">
                <a:tc>
                  <a:txBody>
                    <a:bodyPr/>
                    <a:lstStyle/>
                    <a:p>
                      <a:pPr algn="l" fontAlgn="b"/>
                      <a:r>
                        <a:rPr lang="en-US" sz="1300" b="0" i="0" u="none" strike="noStrike">
                          <a:solidFill>
                            <a:srgbClr val="000000"/>
                          </a:solidFill>
                          <a:effectLst/>
                          <a:latin typeface="Calibri"/>
                        </a:rPr>
                        <a:t>    Telecommunications - acquisition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-378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1566">
                <a:tc>
                  <a:txBody>
                    <a:bodyPr/>
                    <a:lstStyle/>
                    <a:p>
                      <a:pPr algn="l" fontAlgn="b"/>
                      <a:r>
                        <a:rPr lang="en-US" sz="1300" b="0" i="0" u="none" strike="noStrike">
                          <a:solidFill>
                            <a:srgbClr val="000000"/>
                          </a:solidFill>
                          <a:effectLst/>
                          <a:latin typeface="Calibri"/>
                        </a:rPr>
                        <a:t>    Outbound SMS - acquisition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-88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-92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-278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1566">
                <a:tc>
                  <a:txBody>
                    <a:bodyPr/>
                    <a:lstStyle/>
                    <a:p>
                      <a:pPr algn="l" fontAlgn="b"/>
                      <a:r>
                        <a:rPr lang="en-US" sz="1300" b="0" i="0" u="none" strike="noStrike">
                          <a:solidFill>
                            <a:srgbClr val="000000"/>
                          </a:solidFill>
                          <a:effectLst/>
                          <a:latin typeface="Calibri"/>
                        </a:rPr>
                        <a:t>    Credit decisioning</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-800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-363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-499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-2 387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1566">
                <a:tc>
                  <a:txBody>
                    <a:bodyPr/>
                    <a:lstStyle/>
                    <a:p>
                      <a:pPr algn="l" fontAlgn="b"/>
                      <a:r>
                        <a:rPr lang="en-US" sz="1300" b="0" i="0" u="none" strike="noStrike">
                          <a:solidFill>
                            <a:srgbClr val="000000"/>
                          </a:solidFill>
                          <a:effectLst/>
                          <a:latin typeface="Calibri"/>
                        </a:rPr>
                        <a:t>    Payment system fees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-686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-1 261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-1 894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-1 991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-5 979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1566">
                <a:tc>
                  <a:txBody>
                    <a:bodyPr/>
                    <a:lstStyle/>
                    <a:p>
                      <a:pPr algn="l" fontAlgn="b"/>
                      <a:r>
                        <a:rPr lang="en-US" sz="1300" b="0" i="0" u="none" strike="noStrike">
                          <a:solidFill>
                            <a:srgbClr val="000000"/>
                          </a:solidFill>
                          <a:effectLst/>
                          <a:latin typeface="Calibri"/>
                        </a:rPr>
                        <a:t>    Telecommunications - support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-174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-328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-490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-535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-1 561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1566">
                <a:tc>
                  <a:txBody>
                    <a:bodyPr/>
                    <a:lstStyle/>
                    <a:p>
                      <a:pPr algn="l" fontAlgn="b"/>
                      <a:r>
                        <a:rPr lang="en-US" sz="1300" b="0" i="0" u="none" strike="noStrike">
                          <a:solidFill>
                            <a:srgbClr val="000000"/>
                          </a:solidFill>
                          <a:effectLst/>
                          <a:latin typeface="Calibri"/>
                        </a:rPr>
                        <a:t>    Outbound SMS - support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-104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9479">
                <a:tc>
                  <a:txBody>
                    <a:bodyPr/>
                    <a:lstStyle/>
                    <a:p>
                      <a:pPr algn="l" fontAlgn="b"/>
                      <a:r>
                        <a:rPr lang="en-US" sz="1300" b="1" i="0" u="none" strike="noStrike">
                          <a:solidFill>
                            <a:srgbClr val="000000"/>
                          </a:solidFill>
                          <a:effectLst/>
                          <a:latin typeface="Calibri"/>
                        </a:rPr>
                        <a:t>VAT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-166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-1 066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-2 168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-3 458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-3 865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-10 724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9479">
                <a:tc>
                  <a:txBody>
                    <a:bodyPr/>
                    <a:lstStyle/>
                    <a:p>
                      <a:pPr algn="l"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a:solidFill>
                            <a:srgbClr val="000000"/>
                          </a:solidFill>
                          <a:effectLst/>
                          <a:latin typeface="Calibri"/>
                        </a:rPr>
                        <a:t>-1 838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dirty="0">
                          <a:solidFill>
                            <a:srgbClr val="000000"/>
                          </a:solidFill>
                          <a:effectLst/>
                          <a:latin typeface="Calibri"/>
                        </a:rPr>
                        <a:t>-7 762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a:solidFill>
                            <a:srgbClr val="000000"/>
                          </a:solidFill>
                          <a:effectLst/>
                          <a:latin typeface="Calibri"/>
                        </a:rPr>
                        <a:t>-11 640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a:solidFill>
                            <a:srgbClr val="000000"/>
                          </a:solidFill>
                          <a:effectLst/>
                          <a:latin typeface="Calibri"/>
                        </a:rPr>
                        <a:t>-16 304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a:solidFill>
                            <a:srgbClr val="000000"/>
                          </a:solidFill>
                          <a:effectLst/>
                          <a:latin typeface="Calibri"/>
                        </a:rPr>
                        <a:t>-17 175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dirty="0">
                          <a:solidFill>
                            <a:srgbClr val="000000"/>
                          </a:solidFill>
                          <a:effectLst/>
                          <a:latin typeface="Calibri"/>
                        </a:rPr>
                        <a:t>-54 719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2"/>
                  </a:ext>
                </a:extLst>
              </a:tr>
            </a:tbl>
          </a:graphicData>
        </a:graphic>
      </p:graphicFrame>
      <p:graphicFrame>
        <p:nvGraphicFramePr>
          <p:cNvPr id="9" name="Таблица 8"/>
          <p:cNvGraphicFramePr>
            <a:graphicFrameLocks noGrp="1"/>
          </p:cNvGraphicFramePr>
          <p:nvPr>
            <p:extLst/>
          </p:nvPr>
        </p:nvGraphicFramePr>
        <p:xfrm>
          <a:off x="457201" y="4217108"/>
          <a:ext cx="8229598" cy="1872960"/>
        </p:xfrm>
        <a:graphic>
          <a:graphicData uri="http://schemas.openxmlformats.org/drawingml/2006/table">
            <a:tbl>
              <a:tblPr/>
              <a:tblGrid>
                <a:gridCol w="2553468">
                  <a:extLst>
                    <a:ext uri="{9D8B030D-6E8A-4147-A177-3AD203B41FA5}">
                      <a16:colId xmlns:a16="http://schemas.microsoft.com/office/drawing/2014/main" val="20000"/>
                    </a:ext>
                  </a:extLst>
                </a:gridCol>
                <a:gridCol w="1003995">
                  <a:extLst>
                    <a:ext uri="{9D8B030D-6E8A-4147-A177-3AD203B41FA5}">
                      <a16:colId xmlns:a16="http://schemas.microsoft.com/office/drawing/2014/main" val="20001"/>
                    </a:ext>
                  </a:extLst>
                </a:gridCol>
                <a:gridCol w="917035">
                  <a:extLst>
                    <a:ext uri="{9D8B030D-6E8A-4147-A177-3AD203B41FA5}">
                      <a16:colId xmlns:a16="http://schemas.microsoft.com/office/drawing/2014/main" val="20002"/>
                    </a:ext>
                  </a:extLst>
                </a:gridCol>
                <a:gridCol w="917035">
                  <a:extLst>
                    <a:ext uri="{9D8B030D-6E8A-4147-A177-3AD203B41FA5}">
                      <a16:colId xmlns:a16="http://schemas.microsoft.com/office/drawing/2014/main" val="20003"/>
                    </a:ext>
                  </a:extLst>
                </a:gridCol>
                <a:gridCol w="917035">
                  <a:extLst>
                    <a:ext uri="{9D8B030D-6E8A-4147-A177-3AD203B41FA5}">
                      <a16:colId xmlns:a16="http://schemas.microsoft.com/office/drawing/2014/main" val="20004"/>
                    </a:ext>
                  </a:extLst>
                </a:gridCol>
                <a:gridCol w="917035">
                  <a:extLst>
                    <a:ext uri="{9D8B030D-6E8A-4147-A177-3AD203B41FA5}">
                      <a16:colId xmlns:a16="http://schemas.microsoft.com/office/drawing/2014/main" val="20005"/>
                    </a:ext>
                  </a:extLst>
                </a:gridCol>
                <a:gridCol w="1003995">
                  <a:extLst>
                    <a:ext uri="{9D8B030D-6E8A-4147-A177-3AD203B41FA5}">
                      <a16:colId xmlns:a16="http://schemas.microsoft.com/office/drawing/2014/main" val="20006"/>
                    </a:ext>
                  </a:extLst>
                </a:gridCol>
              </a:tblGrid>
              <a:tr h="229479">
                <a:tc>
                  <a:txBody>
                    <a:bodyPr/>
                    <a:lstStyle/>
                    <a:p>
                      <a:pPr algn="l" fontAlgn="b"/>
                      <a:r>
                        <a:rPr lang="en-US" sz="1300" b="1" i="0" u="none" strike="noStrike">
                          <a:solidFill>
                            <a:srgbClr val="000000"/>
                          </a:solidFill>
                          <a:effectLst/>
                          <a:latin typeface="Calibri"/>
                        </a:rPr>
                        <a:t>Fixed costs, thsd.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9479">
                <a:tc>
                  <a:txBody>
                    <a:bodyPr/>
                    <a:lstStyle/>
                    <a:p>
                      <a:pPr algn="l" fontAlgn="b"/>
                      <a:r>
                        <a:rPr lang="en-US" sz="1300" b="1" i="0" u="none" strike="noStrike">
                          <a:solidFill>
                            <a:srgbClr val="000000"/>
                          </a:solidFill>
                          <a:effectLst/>
                          <a:latin typeface="Calibri"/>
                        </a:rPr>
                        <a:t>Expenses category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21566">
                <a:tc>
                  <a:txBody>
                    <a:bodyPr/>
                    <a:lstStyle/>
                    <a:p>
                      <a:pPr algn="l" fontAlgn="b"/>
                      <a:r>
                        <a:rPr lang="en-US" sz="1300" b="1" i="0" u="none" strike="noStrike">
                          <a:solidFill>
                            <a:srgbClr val="000000"/>
                          </a:solidFill>
                          <a:effectLst/>
                          <a:latin typeface="Calibri"/>
                        </a:rPr>
                        <a:t>Salary (fixed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-895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-2 036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-2 036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-2 036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-2 036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-9 039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1566">
                <a:tc>
                  <a:txBody>
                    <a:bodyPr/>
                    <a:lstStyle/>
                    <a:p>
                      <a:pPr algn="l" fontAlgn="b"/>
                      <a:r>
                        <a:rPr lang="en-US" sz="1300" b="1" i="0" u="none" strike="noStrike">
                          <a:solidFill>
                            <a:srgbClr val="000000"/>
                          </a:solidFill>
                          <a:effectLst/>
                          <a:latin typeface="Calibri"/>
                        </a:rPr>
                        <a:t>Other G&amp;A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-712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-1 167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-1 166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-1 271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-1 232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1" i="0" u="none" strike="noStrike">
                          <a:solidFill>
                            <a:srgbClr val="000000"/>
                          </a:solidFill>
                          <a:effectLst/>
                          <a:latin typeface="Calibri"/>
                        </a:rPr>
                        <a:t>-5 548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1566">
                <a:tc>
                  <a:txBody>
                    <a:bodyPr/>
                    <a:lstStyle/>
                    <a:p>
                      <a:pPr algn="l" fontAlgn="b"/>
                      <a:r>
                        <a:rPr lang="en-US" sz="1300" b="0" i="0" u="none" strike="noStrike">
                          <a:solidFill>
                            <a:srgbClr val="000000"/>
                          </a:solidFill>
                          <a:effectLst/>
                          <a:latin typeface="Calibri"/>
                        </a:rPr>
                        <a:t>    Rent/office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-309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-720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-746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-867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-845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-3 487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1566">
                <a:tc>
                  <a:txBody>
                    <a:bodyPr/>
                    <a:lstStyle/>
                    <a:p>
                      <a:pPr algn="l" fontAlgn="b"/>
                      <a:r>
                        <a:rPr lang="en-US" sz="1300" b="0" i="0" u="none" strike="noStrike">
                          <a:solidFill>
                            <a:srgbClr val="000000"/>
                          </a:solidFill>
                          <a:effectLst/>
                          <a:latin typeface="Calibri"/>
                        </a:rPr>
                        <a:t>    IT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-285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-337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-309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-293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-277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-1 501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9479">
                <a:tc>
                  <a:txBody>
                    <a:bodyPr/>
                    <a:lstStyle/>
                    <a:p>
                      <a:pPr algn="l" fontAlgn="b"/>
                      <a:r>
                        <a:rPr lang="en-US" sz="1300" b="0" i="0" u="none" strike="noStrike">
                          <a:solidFill>
                            <a:srgbClr val="000000"/>
                          </a:solidFill>
                          <a:effectLst/>
                          <a:latin typeface="Calibri"/>
                        </a:rPr>
                        <a:t>    Miscellaneous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-110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300" b="0" i="0" u="none" strike="noStrike">
                          <a:solidFill>
                            <a:srgbClr val="000000"/>
                          </a:solidFill>
                          <a:effectLst/>
                          <a:latin typeface="Calibri"/>
                        </a:rPr>
                        <a:t>-559</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9479">
                <a:tc>
                  <a:txBody>
                    <a:bodyPr/>
                    <a:lstStyle/>
                    <a:p>
                      <a:pPr algn="l"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a:solidFill>
                            <a:srgbClr val="000000"/>
                          </a:solidFill>
                          <a:effectLst/>
                          <a:latin typeface="Calibri"/>
                        </a:rPr>
                        <a:t>-1 607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a:solidFill>
                            <a:srgbClr val="000000"/>
                          </a:solidFill>
                          <a:effectLst/>
                          <a:latin typeface="Calibri"/>
                        </a:rPr>
                        <a:t>-3 203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a:solidFill>
                            <a:srgbClr val="000000"/>
                          </a:solidFill>
                          <a:effectLst/>
                          <a:latin typeface="Calibri"/>
                        </a:rPr>
                        <a:t>-3 202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a:solidFill>
                            <a:srgbClr val="000000"/>
                          </a:solidFill>
                          <a:effectLst/>
                          <a:latin typeface="Calibri"/>
                        </a:rPr>
                        <a:t>-3 307</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a:solidFill>
                            <a:srgbClr val="000000"/>
                          </a:solidFill>
                          <a:effectLst/>
                          <a:latin typeface="Calibri"/>
                        </a:rPr>
                        <a:t>-3 268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300" b="1" i="0" u="none" strike="noStrike" dirty="0">
                          <a:solidFill>
                            <a:srgbClr val="000000"/>
                          </a:solidFill>
                          <a:effectLst/>
                          <a:latin typeface="Calibri"/>
                        </a:rPr>
                        <a:t>-14 586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71138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2.1 General Market Information</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D7F305DA-160D-498F-B102-A1D8643B4A2C}" type="slidenum">
              <a:rPr lang="ru-RU" smtClean="0"/>
              <a:t>5</a:t>
            </a:fld>
            <a:endParaRPr lang="ru-RU"/>
          </a:p>
        </p:txBody>
      </p:sp>
      <p:sp>
        <p:nvSpPr>
          <p:cNvPr id="9" name="Rectangle 8"/>
          <p:cNvSpPr/>
          <p:nvPr/>
        </p:nvSpPr>
        <p:spPr>
          <a:xfrm>
            <a:off x="179388" y="738564"/>
            <a:ext cx="5256708" cy="4539704"/>
          </a:xfrm>
          <a:prstGeom prst="rect">
            <a:avLst/>
          </a:prstGeom>
        </p:spPr>
        <p:txBody>
          <a:bodyPr wrap="square" anchor="t">
            <a:spAutoFit/>
          </a:bodyPr>
          <a:lstStyle/>
          <a:p>
            <a:pPr marL="266700" indent="-266700">
              <a:spcAft>
                <a:spcPts val="600"/>
              </a:spcAft>
              <a:buFont typeface="Arial" pitchFamily="34" charset="0"/>
              <a:buChar char="•"/>
            </a:pPr>
            <a:r>
              <a:rPr lang="EN-US" sz="1400" dirty="0"/>
              <a:t>Geography: 9,6 </a:t>
            </a:r>
            <a:r>
              <a:rPr lang="EN-US" sz="1400" dirty="0" err="1"/>
              <a:t>mln</a:t>
            </a:r>
            <a:r>
              <a:rPr lang="EN-US" sz="1400" dirty="0"/>
              <a:t> sq.km. territory, borders 14 countries</a:t>
            </a:r>
          </a:p>
          <a:p>
            <a:pPr marL="266700" indent="-266700">
              <a:spcAft>
                <a:spcPts val="600"/>
              </a:spcAft>
              <a:buFont typeface="Arial" pitchFamily="34" charset="0"/>
              <a:buChar char="•"/>
            </a:pPr>
            <a:r>
              <a:rPr lang="EN-US" sz="1400" dirty="0"/>
              <a:t>Population – 1.3</a:t>
            </a:r>
            <a:r>
              <a:rPr lang="EN-US" altLang="zh-CN" sz="1400" dirty="0"/>
              <a:t>7 B</a:t>
            </a:r>
            <a:r>
              <a:rPr lang="EN-US" sz="1400" dirty="0"/>
              <a:t>n. Urban/Rural population – </a:t>
            </a:r>
            <a:r>
              <a:rPr lang="EN-US" altLang="zh-CN" sz="1400" dirty="0"/>
              <a:t>55%</a:t>
            </a:r>
            <a:r>
              <a:rPr lang="EN-US" sz="1400" dirty="0"/>
              <a:t>/</a:t>
            </a:r>
            <a:r>
              <a:rPr lang="EN-US" altLang="zh-CN" sz="1400" dirty="0"/>
              <a:t>45</a:t>
            </a:r>
            <a:r>
              <a:rPr lang="EN-US" sz="1400" dirty="0"/>
              <a:t>%</a:t>
            </a:r>
          </a:p>
          <a:p>
            <a:pPr marL="266700" indent="-266700">
              <a:spcAft>
                <a:spcPts val="600"/>
              </a:spcAft>
              <a:buFont typeface="Arial" pitchFamily="34" charset="0"/>
              <a:buChar char="•"/>
            </a:pPr>
            <a:r>
              <a:rPr lang="EN-US" sz="1400" dirty="0"/>
              <a:t>Official languages – Mandarin, Cantonese</a:t>
            </a:r>
          </a:p>
          <a:p>
            <a:pPr marL="266700" indent="-266700">
              <a:spcAft>
                <a:spcPts val="600"/>
              </a:spcAft>
              <a:buFont typeface="Arial" pitchFamily="34" charset="0"/>
              <a:buChar char="•"/>
            </a:pPr>
            <a:r>
              <a:rPr lang="EN-US" sz="1400" dirty="0"/>
              <a:t>Average monthly income – 4,7K RMB ($730) for employed</a:t>
            </a:r>
            <a:r>
              <a:rPr lang="en-US" sz="1400" dirty="0"/>
              <a:t/>
            </a:r>
            <a:br>
              <a:rPr lang="en-US" sz="1400" dirty="0"/>
            </a:br>
            <a:r>
              <a:rPr lang="en-US" sz="1400" dirty="0"/>
              <a:t>part of the </a:t>
            </a:r>
            <a:r>
              <a:rPr lang="EN-US" sz="1400" dirty="0"/>
              <a:t>population</a:t>
            </a:r>
          </a:p>
          <a:p>
            <a:pPr marL="266700" indent="-266700">
              <a:spcAft>
                <a:spcPts val="600"/>
              </a:spcAft>
              <a:buFont typeface="Arial" pitchFamily="34" charset="0"/>
              <a:buChar char="•"/>
            </a:pPr>
            <a:r>
              <a:rPr lang="EN-US" sz="1400" dirty="0"/>
              <a:t>GDP Per Capita (Nominal) – 56,7K RMB ($8,8K)</a:t>
            </a:r>
          </a:p>
          <a:p>
            <a:pPr marL="266700" indent="-266700">
              <a:spcAft>
                <a:spcPts val="600"/>
              </a:spcAft>
              <a:buFont typeface="Arial" pitchFamily="34" charset="0"/>
              <a:buChar char="•"/>
            </a:pPr>
            <a:r>
              <a:rPr lang="EN-US" sz="1400" dirty="0"/>
              <a:t>Employment: 58,3% of the population, including 29,5% in agriculture, 30% in industry, 40,6% in services sector</a:t>
            </a:r>
          </a:p>
          <a:p>
            <a:pPr marL="266700" indent="-266700">
              <a:spcAft>
                <a:spcPts val="600"/>
              </a:spcAft>
              <a:buFont typeface="Arial" pitchFamily="34" charset="0"/>
              <a:buChar char="•"/>
            </a:pPr>
            <a:r>
              <a:rPr lang="EN-US" sz="1400" dirty="0"/>
              <a:t>Internet penetration* – 52.2%</a:t>
            </a:r>
          </a:p>
          <a:p>
            <a:pPr marL="266700" indent="-266700">
              <a:spcAft>
                <a:spcPts val="600"/>
              </a:spcAft>
              <a:buFont typeface="Arial" pitchFamily="34" charset="0"/>
              <a:buChar char="•"/>
            </a:pPr>
            <a:r>
              <a:rPr lang="EN-US" sz="1400" dirty="0"/>
              <a:t>Mobile penetration – 92%</a:t>
            </a:r>
          </a:p>
          <a:p>
            <a:pPr marL="266700" indent="-266700">
              <a:spcAft>
                <a:spcPts val="600"/>
              </a:spcAft>
              <a:buFont typeface="Arial" pitchFamily="34" charset="0"/>
              <a:buChar char="•"/>
            </a:pPr>
            <a:r>
              <a:rPr lang="EN-US" sz="1400" dirty="0"/>
              <a:t>Smartphone penetration – </a:t>
            </a:r>
            <a:r>
              <a:rPr lang="EN-US" altLang="zh-CN" sz="1400" dirty="0"/>
              <a:t>58</a:t>
            </a:r>
            <a:r>
              <a:rPr lang="EN-US" sz="1400" dirty="0"/>
              <a:t>%</a:t>
            </a:r>
            <a:endParaRPr lang="EN-US" altLang="ru-RU" sz="1400" dirty="0"/>
          </a:p>
          <a:p>
            <a:pPr marL="266700" indent="-266700">
              <a:spcAft>
                <a:spcPts val="600"/>
              </a:spcAft>
              <a:buFont typeface="Arial" pitchFamily="34" charset="0"/>
              <a:buChar char="•"/>
            </a:pPr>
            <a:r>
              <a:rPr lang="EN-US" sz="1400" dirty="0"/>
              <a:t>Bank account penetration – </a:t>
            </a:r>
            <a:r>
              <a:rPr lang="EN-US" altLang="zh-CN" sz="1400" dirty="0"/>
              <a:t>79%</a:t>
            </a:r>
          </a:p>
          <a:p>
            <a:pPr marL="266700" indent="-266700">
              <a:spcAft>
                <a:spcPts val="600"/>
              </a:spcAft>
              <a:buFont typeface="Arial" pitchFamily="34" charset="0"/>
              <a:buChar char="•"/>
            </a:pPr>
            <a:r>
              <a:rPr lang="EN-US" sz="1400" dirty="0"/>
              <a:t>Online banking penetration – </a:t>
            </a:r>
            <a:r>
              <a:rPr lang="EN-US" altLang="zh-CN" sz="1400" dirty="0"/>
              <a:t>65.7</a:t>
            </a:r>
            <a:r>
              <a:rPr lang="EN-US" altLang="ru-RU" sz="1400" dirty="0"/>
              <a:t>%</a:t>
            </a:r>
            <a:endParaRPr lang="EN-US" sz="1400" dirty="0"/>
          </a:p>
          <a:p>
            <a:pPr marL="266700" indent="-266700">
              <a:spcAft>
                <a:spcPts val="600"/>
              </a:spcAft>
              <a:buFont typeface="Arial" pitchFamily="34" charset="0"/>
              <a:buChar char="•"/>
            </a:pPr>
            <a:r>
              <a:rPr lang="EN-US" altLang="zh-CN" sz="1400" dirty="0"/>
              <a:t>Bank Card </a:t>
            </a:r>
            <a:r>
              <a:rPr lang="EN-US" sz="1400" dirty="0"/>
              <a:t>penetration –</a:t>
            </a:r>
            <a:r>
              <a:rPr lang="RU-RU" sz="1400" dirty="0">
                <a:sym typeface="+mn-ea"/>
              </a:rPr>
              <a:t> </a:t>
            </a:r>
            <a:r>
              <a:rPr lang="EN-US" altLang="zh-CN" sz="1400" dirty="0">
                <a:sym typeface="+mn-ea"/>
              </a:rPr>
              <a:t>79</a:t>
            </a:r>
            <a:r>
              <a:rPr lang="RU-RU" sz="1400" dirty="0">
                <a:sym typeface="+mn-ea"/>
              </a:rPr>
              <a:t>%</a:t>
            </a:r>
            <a:endParaRPr lang="EN-US" sz="1400" dirty="0">
              <a:sym typeface="+mn-ea"/>
            </a:endParaRPr>
          </a:p>
          <a:p>
            <a:pPr marL="266700" indent="-266700">
              <a:spcAft>
                <a:spcPts val="600"/>
              </a:spcAft>
              <a:buFont typeface="Arial" pitchFamily="34" charset="0"/>
              <a:buChar char="•"/>
            </a:pPr>
            <a:r>
              <a:rPr lang="EN-US" sz="1400" dirty="0"/>
              <a:t>Credit card penetration (2015) – </a:t>
            </a:r>
            <a:r>
              <a:rPr lang="EN-US" altLang="zh-CN" sz="1400" dirty="0"/>
              <a:t>38</a:t>
            </a:r>
            <a:r>
              <a:rPr lang="EN-US" sz="1400" dirty="0"/>
              <a:t>%</a:t>
            </a:r>
            <a:endParaRPr lang="EN-US" sz="1400" dirty="0">
              <a:sym typeface="+mn-ea"/>
            </a:endParaRPr>
          </a:p>
          <a:p>
            <a:pPr marL="266700" indent="-266700"/>
            <a:endParaRPr lang="en-US" sz="1400" dirty="0"/>
          </a:p>
        </p:txBody>
      </p:sp>
      <p:sp>
        <p:nvSpPr>
          <p:cNvPr id="3" name="TextBox 2"/>
          <p:cNvSpPr txBox="1"/>
          <p:nvPr/>
        </p:nvSpPr>
        <p:spPr>
          <a:xfrm>
            <a:off x="179388" y="6381328"/>
            <a:ext cx="8785100" cy="461665"/>
          </a:xfrm>
          <a:prstGeom prst="rect">
            <a:avLst/>
          </a:prstGeom>
          <a:noFill/>
        </p:spPr>
        <p:txBody>
          <a:bodyPr wrap="square" rtlCol="0">
            <a:spAutoFit/>
          </a:bodyPr>
          <a:lstStyle/>
          <a:p>
            <a:r>
              <a:rPr lang="en-US" sz="800" dirty="0"/>
              <a:t>Data sources: Accenture, </a:t>
            </a:r>
            <a:r>
              <a:rPr lang="en-US" sz="800" dirty="0" err="1"/>
              <a:t>Deloite</a:t>
            </a:r>
            <a:r>
              <a:rPr lang="en-US" sz="800" dirty="0"/>
              <a:t>, CIA World Facebook, World Bank, Inquirer.net, InternetWorldStats.com, “On Device Research”, McKinsey, &amp; </a:t>
            </a:r>
            <a:r>
              <a:rPr lang="en-US" sz="800" dirty="0" err="1"/>
              <a:t>iMoney</a:t>
            </a:r>
            <a:r>
              <a:rPr lang="en-US" sz="800" dirty="0"/>
              <a:t>,</a:t>
            </a:r>
            <a:r>
              <a:rPr lang="ru-RU" sz="800" dirty="0"/>
              <a:t> </a:t>
            </a:r>
            <a:r>
              <a:rPr lang="en-US" sz="800" dirty="0"/>
              <a:t>Euro Monitor Consumer Loan Lending, </a:t>
            </a:r>
            <a:r>
              <a:rPr lang="en-US" sz="800" dirty="0">
                <a:hlinkClick r:id="rId3"/>
              </a:rPr>
              <a:t>http://www.stats.gov.cn(2014)</a:t>
            </a:r>
            <a:endParaRPr lang="en-US" sz="800" dirty="0"/>
          </a:p>
          <a:p>
            <a:r>
              <a:rPr lang="en-US" sz="800" dirty="0"/>
              <a:t>* Hereinafter 2016 data</a:t>
            </a:r>
          </a:p>
        </p:txBody>
      </p:sp>
      <p:sp>
        <p:nvSpPr>
          <p:cNvPr id="8" name="TextBox 7"/>
          <p:cNvSpPr txBox="1"/>
          <p:nvPr/>
        </p:nvSpPr>
        <p:spPr>
          <a:xfrm>
            <a:off x="179388" y="5570076"/>
            <a:ext cx="8777213" cy="523220"/>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altLang="zh-CN" sz="1400" dirty="0"/>
              <a:t> Because of high internet, smartphone and bank account penetration, Chinese market is perfectly fit for the “pure online” business model</a:t>
            </a:r>
            <a:endParaRPr lang="en-US" sz="1400" dirty="0"/>
          </a:p>
        </p:txBody>
      </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5508104" y="717408"/>
            <a:ext cx="3437333" cy="2805724"/>
          </a:xfrm>
          <a:prstGeom prst="rect">
            <a:avLst/>
          </a:prstGeom>
        </p:spPr>
      </p:pic>
    </p:spTree>
    <p:extLst>
      <p:ext uri="{BB962C8B-B14F-4D97-AF65-F5344CB8AC3E}">
        <p14:creationId xmlns:p14="http://schemas.microsoft.com/office/powerpoint/2010/main" val="4652053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dirty="0"/>
              <a:t>8.8 </a:t>
            </a:r>
            <a:r>
              <a:rPr lang="en-US" dirty="0"/>
              <a:t>One-off costs detailed</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t>50</a:t>
            </a:fld>
            <a:endParaRPr lang="ru-RU"/>
          </a:p>
        </p:txBody>
      </p:sp>
      <p:graphicFrame>
        <p:nvGraphicFramePr>
          <p:cNvPr id="5" name="Таблица 4"/>
          <p:cNvGraphicFramePr>
            <a:graphicFrameLocks noGrp="1"/>
          </p:cNvGraphicFramePr>
          <p:nvPr>
            <p:extLst/>
          </p:nvPr>
        </p:nvGraphicFramePr>
        <p:xfrm>
          <a:off x="2087724" y="914400"/>
          <a:ext cx="4968552" cy="5029200"/>
        </p:xfrm>
        <a:graphic>
          <a:graphicData uri="http://schemas.openxmlformats.org/drawingml/2006/table">
            <a:tbl>
              <a:tblPr/>
              <a:tblGrid>
                <a:gridCol w="3388487">
                  <a:extLst>
                    <a:ext uri="{9D8B030D-6E8A-4147-A177-3AD203B41FA5}">
                      <a16:colId xmlns:a16="http://schemas.microsoft.com/office/drawing/2014/main" val="20000"/>
                    </a:ext>
                  </a:extLst>
                </a:gridCol>
                <a:gridCol w="1580065">
                  <a:extLst>
                    <a:ext uri="{9D8B030D-6E8A-4147-A177-3AD203B41FA5}">
                      <a16:colId xmlns:a16="http://schemas.microsoft.com/office/drawing/2014/main" val="20001"/>
                    </a:ext>
                  </a:extLst>
                </a:gridCol>
              </a:tblGrid>
              <a:tr h="276225">
                <a:tc>
                  <a:txBody>
                    <a:bodyPr/>
                    <a:lstStyle/>
                    <a:p>
                      <a:pPr algn="l" fontAlgn="b"/>
                      <a:r>
                        <a:rPr lang="en-US" sz="1600" b="1" i="0" u="none" strike="noStrike" dirty="0">
                          <a:solidFill>
                            <a:srgbClr val="000000"/>
                          </a:solidFill>
                          <a:effectLst/>
                          <a:latin typeface="Calibri"/>
                        </a:rPr>
                        <a:t>Expenses category</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600" b="1" i="0" u="none" strike="noStrike">
                          <a:solidFill>
                            <a:srgbClr val="000000"/>
                          </a:solidFill>
                          <a:effectLst/>
                          <a:latin typeface="Calibri"/>
                        </a:rPr>
                        <a:t>Total, thsd USD</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266700">
                <a:tc>
                  <a:txBody>
                    <a:bodyPr/>
                    <a:lstStyle/>
                    <a:p>
                      <a:pPr algn="l" fontAlgn="b"/>
                      <a:r>
                        <a:rPr lang="en-US" sz="1600" b="1" i="0" u="none" strike="noStrike" dirty="0">
                          <a:solidFill>
                            <a:srgbClr val="000000"/>
                          </a:solidFill>
                          <a:effectLst/>
                          <a:latin typeface="Calibri"/>
                        </a:rPr>
                        <a:t>Marketing expenses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ru-RU" sz="1600" b="1" i="0" u="none" strike="noStrike" dirty="0">
                          <a:solidFill>
                            <a:srgbClr val="000000"/>
                          </a:solidFill>
                          <a:effectLst/>
                          <a:latin typeface="Calibri"/>
                        </a:rPr>
                        <a:t>-8</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76225">
                <a:tc>
                  <a:txBody>
                    <a:bodyPr/>
                    <a:lstStyle/>
                    <a:p>
                      <a:pPr algn="l" fontAlgn="b"/>
                      <a:r>
                        <a:rPr lang="en-US" sz="1600" b="0" i="0" u="none" strike="noStrike">
                          <a:solidFill>
                            <a:srgbClr val="000000"/>
                          </a:solidFill>
                          <a:effectLst/>
                          <a:latin typeface="Calibri"/>
                        </a:rPr>
                        <a:t>Marketing guide adaptation</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6225">
                <a:tc>
                  <a:txBody>
                    <a:bodyPr/>
                    <a:lstStyle/>
                    <a:p>
                      <a:pPr algn="l" fontAlgn="b"/>
                      <a:r>
                        <a:rPr lang="en-US" sz="1600" b="0" i="0" u="none" strike="noStrike">
                          <a:solidFill>
                            <a:srgbClr val="000000"/>
                          </a:solidFill>
                          <a:effectLst/>
                          <a:latin typeface="Calibri"/>
                        </a:rPr>
                        <a:t>Trademark registration</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algn="l" fontAlgn="b"/>
                      <a:r>
                        <a:rPr lang="en-US" sz="1600" b="0" i="0" u="none" strike="noStrike">
                          <a:solidFill>
                            <a:srgbClr val="000000"/>
                          </a:solidFill>
                          <a:effectLst/>
                          <a:latin typeface="Calibri"/>
                        </a:rPr>
                        <a:t>Marketing materials development</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-2</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6225">
                <a:tc>
                  <a:txBody>
                    <a:bodyPr/>
                    <a:lstStyle/>
                    <a:p>
                      <a:pPr algn="l" fontAlgn="b"/>
                      <a:r>
                        <a:rPr lang="en-US" sz="1600" b="1" i="0" u="none" strike="noStrike" dirty="0">
                          <a:solidFill>
                            <a:srgbClr val="000000"/>
                          </a:solidFill>
                          <a:effectLst/>
                          <a:latin typeface="Calibri"/>
                        </a:rPr>
                        <a:t>HR expenses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600" b="1" i="0" u="none" strike="noStrike" dirty="0">
                          <a:solidFill>
                            <a:srgbClr val="000000"/>
                          </a:solidFill>
                          <a:effectLst/>
                          <a:latin typeface="Calibri"/>
                        </a:rPr>
                        <a:t>-25</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266700">
                <a:tc>
                  <a:txBody>
                    <a:bodyPr/>
                    <a:lstStyle/>
                    <a:p>
                      <a:pPr algn="l" fontAlgn="b"/>
                      <a:r>
                        <a:rPr lang="en-US" sz="1600" b="0" i="0" u="none" strike="noStrike" dirty="0">
                          <a:solidFill>
                            <a:srgbClr val="000000"/>
                          </a:solidFill>
                          <a:effectLst/>
                          <a:latin typeface="Calibri"/>
                        </a:rPr>
                        <a:t>Recruiting</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dirty="0">
                          <a:solidFill>
                            <a:srgbClr val="000000"/>
                          </a:solidFill>
                          <a:effectLst/>
                          <a:latin typeface="Calibri"/>
                        </a:rPr>
                        <a:t>-25</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6225">
                <a:tc>
                  <a:txBody>
                    <a:bodyPr/>
                    <a:lstStyle/>
                    <a:p>
                      <a:pPr algn="l" fontAlgn="b"/>
                      <a:r>
                        <a:rPr lang="en-US" sz="1600" b="1" i="0" u="none" strike="noStrike">
                          <a:solidFill>
                            <a:srgbClr val="000000"/>
                          </a:solidFill>
                          <a:effectLst/>
                          <a:latin typeface="Calibri"/>
                        </a:rPr>
                        <a:t>IT expenses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600" b="1" i="0" u="none" strike="noStrike">
                          <a:solidFill>
                            <a:srgbClr val="000000"/>
                          </a:solidFill>
                          <a:effectLst/>
                          <a:latin typeface="Calibri"/>
                        </a:rPr>
                        <a:t>-178</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7"/>
                  </a:ext>
                </a:extLst>
              </a:tr>
              <a:tr h="276225">
                <a:tc>
                  <a:txBody>
                    <a:bodyPr/>
                    <a:lstStyle/>
                    <a:p>
                      <a:pPr algn="l" fontAlgn="b"/>
                      <a:r>
                        <a:rPr lang="en-US" sz="1600" b="0" i="0" u="none" strike="noStrike">
                          <a:solidFill>
                            <a:srgbClr val="000000"/>
                          </a:solidFill>
                          <a:effectLst/>
                          <a:latin typeface="Calibri"/>
                        </a:rPr>
                        <a:t>Web sites</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-7</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76225">
                <a:tc>
                  <a:txBody>
                    <a:bodyPr/>
                    <a:lstStyle/>
                    <a:p>
                      <a:pPr algn="l" fontAlgn="b"/>
                      <a:r>
                        <a:rPr lang="en-US" sz="1600" b="0" i="0" u="none" strike="noStrike">
                          <a:solidFill>
                            <a:srgbClr val="000000"/>
                          </a:solidFill>
                          <a:effectLst/>
                          <a:latin typeface="Calibri"/>
                        </a:rPr>
                        <a:t>Mobile sites&amp;app</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-30</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76225">
                <a:tc>
                  <a:txBody>
                    <a:bodyPr/>
                    <a:lstStyle/>
                    <a:p>
                      <a:pPr algn="l" fontAlgn="b"/>
                      <a:r>
                        <a:rPr lang="en-US" sz="1600" b="0" i="0" u="none" strike="noStrike">
                          <a:solidFill>
                            <a:srgbClr val="000000"/>
                          </a:solidFill>
                          <a:effectLst/>
                          <a:latin typeface="Calibri"/>
                        </a:rPr>
                        <a:t>Call center implementation</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dirty="0">
                          <a:solidFill>
                            <a:srgbClr val="000000"/>
                          </a:solidFill>
                          <a:effectLst/>
                          <a:latin typeface="Calibri"/>
                        </a:rPr>
                        <a:t>-12</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6225">
                <a:tc>
                  <a:txBody>
                    <a:bodyPr/>
                    <a:lstStyle/>
                    <a:p>
                      <a:pPr algn="l" fontAlgn="b"/>
                      <a:r>
                        <a:rPr lang="en-US" sz="1600" b="0" i="0" u="none" strike="noStrike">
                          <a:solidFill>
                            <a:srgbClr val="000000"/>
                          </a:solidFill>
                          <a:effectLst/>
                          <a:latin typeface="Calibri"/>
                        </a:rPr>
                        <a:t>Collection system implementation</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-19</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6225">
                <a:tc>
                  <a:txBody>
                    <a:bodyPr/>
                    <a:lstStyle/>
                    <a:p>
                      <a:pPr algn="l" fontAlgn="b"/>
                      <a:r>
                        <a:rPr lang="en-US" sz="1600" b="0" i="0" u="none" strike="noStrike">
                          <a:solidFill>
                            <a:srgbClr val="000000"/>
                          </a:solidFill>
                          <a:effectLst/>
                          <a:latin typeface="Calibri"/>
                        </a:rPr>
                        <a:t>Scoring system implementation</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-30</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76225">
                <a:tc>
                  <a:txBody>
                    <a:bodyPr/>
                    <a:lstStyle/>
                    <a:p>
                      <a:pPr algn="l" fontAlgn="b"/>
                      <a:r>
                        <a:rPr lang="ru-RU" sz="1600" b="0" i="0" u="none" strike="noStrike">
                          <a:solidFill>
                            <a:srgbClr val="000000"/>
                          </a:solidFill>
                          <a:effectLst/>
                          <a:latin typeface="Calibri"/>
                        </a:rPr>
                        <a:t>С</a:t>
                      </a:r>
                      <a:r>
                        <a:rPr lang="en-US" sz="1600" b="0" i="0" u="none" strike="noStrike">
                          <a:solidFill>
                            <a:srgbClr val="000000"/>
                          </a:solidFill>
                          <a:effectLst/>
                          <a:latin typeface="Calibri"/>
                        </a:rPr>
                        <a:t>RM development</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1600" b="0" i="0" u="none" strike="noStrike">
                          <a:solidFill>
                            <a:srgbClr val="000000"/>
                          </a:solidFill>
                          <a:effectLst/>
                          <a:latin typeface="Calibri"/>
                        </a:rPr>
                        <a:t>-80</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76225">
                <a:tc>
                  <a:txBody>
                    <a:bodyPr/>
                    <a:lstStyle/>
                    <a:p>
                      <a:pPr algn="l" fontAlgn="b"/>
                      <a:r>
                        <a:rPr lang="en-US" sz="1600" b="1" i="0" u="none" strike="noStrike">
                          <a:solidFill>
                            <a:srgbClr val="000000"/>
                          </a:solidFill>
                          <a:effectLst/>
                          <a:latin typeface="Calibri"/>
                        </a:rPr>
                        <a:t>Total</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1600" b="1" i="0" u="none" strike="noStrike" dirty="0">
                          <a:solidFill>
                            <a:srgbClr val="000000"/>
                          </a:solidFill>
                          <a:effectLst/>
                          <a:latin typeface="Calibri"/>
                        </a:rPr>
                        <a:t>-211</a:t>
                      </a:r>
                    </a:p>
                  </a:txBody>
                  <a:tcPr marL="45720" marR="4572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8870224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9. Project plan</a:t>
            </a:r>
            <a:endParaRPr lang="ru-RU" dirty="0"/>
          </a:p>
        </p:txBody>
      </p:sp>
      <p:sp>
        <p:nvSpPr>
          <p:cNvPr id="5" name="Номер слайда 4"/>
          <p:cNvSpPr>
            <a:spLocks noGrp="1"/>
          </p:cNvSpPr>
          <p:nvPr>
            <p:ph type="sldNum" sz="quarter" idx="12"/>
          </p:nvPr>
        </p:nvSpPr>
        <p:spPr/>
        <p:txBody>
          <a:bodyPr/>
          <a:lstStyle/>
          <a:p>
            <a:fld id="{D7F305DA-160D-498F-B102-A1D8643B4A2C}" type="slidenum">
              <a:rPr lang="ru-RU" smtClean="0"/>
              <a:pPr/>
              <a:t>51</a:t>
            </a:fld>
            <a:endParaRPr lang="ru-RU"/>
          </a:p>
        </p:txBody>
      </p:sp>
      <p:graphicFrame>
        <p:nvGraphicFramePr>
          <p:cNvPr id="11" name="Table 10"/>
          <p:cNvGraphicFramePr>
            <a:graphicFrameLocks noGrp="1"/>
          </p:cNvGraphicFramePr>
          <p:nvPr>
            <p:extLst>
              <p:ext uri="{D42A27DB-BD31-4B8C-83A1-F6EECF244321}">
                <p14:modId xmlns:p14="http://schemas.microsoft.com/office/powerpoint/2010/main" val="284157874"/>
              </p:ext>
            </p:extLst>
          </p:nvPr>
        </p:nvGraphicFramePr>
        <p:xfrm>
          <a:off x="201860" y="764704"/>
          <a:ext cx="8785225" cy="2987622"/>
        </p:xfrm>
        <a:graphic>
          <a:graphicData uri="http://schemas.openxmlformats.org/drawingml/2006/table">
            <a:tbl>
              <a:tblPr firstRow="1" bandRow="1">
                <a:tableStyleId>{5C22544A-7EE6-4342-B048-85BDC9FD1C3A}</a:tableStyleId>
              </a:tblPr>
              <a:tblGrid>
                <a:gridCol w="337692">
                  <a:extLst>
                    <a:ext uri="{9D8B030D-6E8A-4147-A177-3AD203B41FA5}">
                      <a16:colId xmlns:a16="http://schemas.microsoft.com/office/drawing/2014/main" val="2447841970"/>
                    </a:ext>
                  </a:extLst>
                </a:gridCol>
                <a:gridCol w="3782552">
                  <a:extLst>
                    <a:ext uri="{9D8B030D-6E8A-4147-A177-3AD203B41FA5}">
                      <a16:colId xmlns:a16="http://schemas.microsoft.com/office/drawing/2014/main" val="20000"/>
                    </a:ext>
                  </a:extLst>
                </a:gridCol>
                <a:gridCol w="1585728">
                  <a:extLst>
                    <a:ext uri="{9D8B030D-6E8A-4147-A177-3AD203B41FA5}">
                      <a16:colId xmlns:a16="http://schemas.microsoft.com/office/drawing/2014/main" val="20002"/>
                    </a:ext>
                  </a:extLst>
                </a:gridCol>
                <a:gridCol w="3079253">
                  <a:extLst>
                    <a:ext uri="{9D8B030D-6E8A-4147-A177-3AD203B41FA5}">
                      <a16:colId xmlns:a16="http://schemas.microsoft.com/office/drawing/2014/main" val="20003"/>
                    </a:ext>
                  </a:extLst>
                </a:gridCol>
              </a:tblGrid>
              <a:tr h="284577">
                <a:tc>
                  <a:txBody>
                    <a:bodyPr/>
                    <a:lstStyle/>
                    <a:p>
                      <a:pPr algn="ctr"/>
                      <a:r>
                        <a:rPr lang="en-US" sz="1200" dirty="0"/>
                        <a:t>#</a:t>
                      </a:r>
                      <a:endParaRPr lang="ru-RU" sz="1200" dirty="0"/>
                    </a:p>
                  </a:txBody>
                  <a:tcPr/>
                </a:tc>
                <a:tc>
                  <a:txBody>
                    <a:bodyPr/>
                    <a:lstStyle/>
                    <a:p>
                      <a:pPr algn="ctr"/>
                      <a:r>
                        <a:rPr lang="en-US" sz="1200" dirty="0"/>
                        <a:t>Activity</a:t>
                      </a:r>
                      <a:endParaRPr lang="ru-RU" sz="1200" dirty="0"/>
                    </a:p>
                  </a:txBody>
                  <a:tcPr/>
                </a:tc>
                <a:tc>
                  <a:txBody>
                    <a:bodyPr/>
                    <a:lstStyle/>
                    <a:p>
                      <a:pPr algn="ctr"/>
                      <a:r>
                        <a:rPr lang="en-US" sz="1200" dirty="0"/>
                        <a:t>Planned</a:t>
                      </a:r>
                      <a:r>
                        <a:rPr lang="en-US" sz="1200" baseline="0" dirty="0"/>
                        <a:t> timing</a:t>
                      </a:r>
                      <a:endParaRPr lang="ru-RU" sz="1200" dirty="0"/>
                    </a:p>
                  </a:txBody>
                  <a:tcPr/>
                </a:tc>
                <a:tc>
                  <a:txBody>
                    <a:bodyPr/>
                    <a:lstStyle/>
                    <a:p>
                      <a:pPr algn="ctr"/>
                      <a:r>
                        <a:rPr lang="en-US" sz="1200" dirty="0"/>
                        <a:t>Current status</a:t>
                      </a:r>
                      <a:endParaRPr lang="ru-RU" sz="1200" dirty="0"/>
                    </a:p>
                  </a:txBody>
                  <a:tcPr/>
                </a:tc>
                <a:extLst>
                  <a:ext uri="{0D108BD9-81ED-4DB2-BD59-A6C34878D82A}">
                    <a16:rowId xmlns:a16="http://schemas.microsoft.com/office/drawing/2014/main" val="10000"/>
                  </a:ext>
                </a:extLst>
              </a:tr>
              <a:tr h="284577">
                <a:tc>
                  <a:txBody>
                    <a:bodyPr/>
                    <a:lstStyle/>
                    <a:p>
                      <a:pPr algn="ctr"/>
                      <a:r>
                        <a:rPr lang="en-US" sz="1200" dirty="0"/>
                        <a:t>1</a:t>
                      </a:r>
                      <a:endParaRPr lang="ru-RU" sz="1200" dirty="0"/>
                    </a:p>
                  </a:txBody>
                  <a:tcPr/>
                </a:tc>
                <a:tc>
                  <a:txBody>
                    <a:bodyPr/>
                    <a:lstStyle/>
                    <a:p>
                      <a:r>
                        <a:rPr lang="en-US" sz="1200" dirty="0"/>
                        <a:t>Registration</a:t>
                      </a:r>
                      <a:r>
                        <a:rPr lang="en-US" sz="1200" baseline="0" dirty="0"/>
                        <a:t> of legal entities </a:t>
                      </a:r>
                      <a:endParaRPr lang="ru-RU" sz="1200" dirty="0"/>
                    </a:p>
                  </a:txBody>
                  <a:tcPr/>
                </a:tc>
                <a:tc>
                  <a:txBody>
                    <a:bodyPr/>
                    <a:lstStyle/>
                    <a:p>
                      <a:r>
                        <a:rPr lang="en-US" sz="1200" dirty="0"/>
                        <a:t>Mar 2016</a:t>
                      </a:r>
                      <a:endParaRPr lang="ru-RU" sz="1200" dirty="0"/>
                    </a:p>
                  </a:txBody>
                  <a:tcPr/>
                </a:tc>
                <a:tc>
                  <a:txBody>
                    <a:bodyPr/>
                    <a:lstStyle/>
                    <a:p>
                      <a:r>
                        <a:rPr lang="en-US" sz="1200" dirty="0"/>
                        <a:t>Done </a:t>
                      </a:r>
                      <a:endParaRPr lang="ru-RU" sz="1200" dirty="0"/>
                    </a:p>
                  </a:txBody>
                  <a:tcPr/>
                </a:tc>
                <a:extLst>
                  <a:ext uri="{0D108BD9-81ED-4DB2-BD59-A6C34878D82A}">
                    <a16:rowId xmlns:a16="http://schemas.microsoft.com/office/drawing/2014/main" val="438134234"/>
                  </a:ext>
                </a:extLst>
              </a:tr>
              <a:tr h="284577">
                <a:tc>
                  <a:txBody>
                    <a:bodyPr/>
                    <a:lstStyle/>
                    <a:p>
                      <a:pPr algn="ctr"/>
                      <a:r>
                        <a:rPr lang="en-US" sz="1200" dirty="0"/>
                        <a:t>2</a:t>
                      </a:r>
                      <a:endParaRPr lang="ru-RU" sz="1200" dirty="0"/>
                    </a:p>
                  </a:txBody>
                  <a:tcPr/>
                </a:tc>
                <a:tc>
                  <a:txBody>
                    <a:bodyPr/>
                    <a:lstStyle/>
                    <a:p>
                      <a:r>
                        <a:rPr lang="en-US" sz="1200" dirty="0"/>
                        <a:t>Renting</a:t>
                      </a:r>
                      <a:r>
                        <a:rPr lang="en-US" sz="1200" baseline="0" dirty="0"/>
                        <a:t> office</a:t>
                      </a:r>
                      <a:endParaRPr lang="ru-RU" sz="1200" dirty="0"/>
                    </a:p>
                  </a:txBody>
                  <a:tcPr/>
                </a:tc>
                <a:tc>
                  <a:txBody>
                    <a:bodyPr/>
                    <a:lstStyle/>
                    <a:p>
                      <a:r>
                        <a:rPr lang="en-US" sz="1200" dirty="0"/>
                        <a:t>May  2016</a:t>
                      </a:r>
                      <a:endParaRPr lang="ru-RU" sz="1200" dirty="0"/>
                    </a:p>
                  </a:txBody>
                  <a:tcPr/>
                </a:tc>
                <a:tc>
                  <a:txBody>
                    <a:bodyPr/>
                    <a:lstStyle/>
                    <a:p>
                      <a:r>
                        <a:rPr lang="en-US" sz="1200" dirty="0"/>
                        <a:t>Done</a:t>
                      </a:r>
                      <a:endParaRPr lang="ru-RU" sz="1200" dirty="0"/>
                    </a:p>
                  </a:txBody>
                  <a:tcPr/>
                </a:tc>
                <a:extLst>
                  <a:ext uri="{0D108BD9-81ED-4DB2-BD59-A6C34878D82A}">
                    <a16:rowId xmlns:a16="http://schemas.microsoft.com/office/drawing/2014/main" val="11570593"/>
                  </a:ext>
                </a:extLst>
              </a:tr>
              <a:tr h="284577">
                <a:tc>
                  <a:txBody>
                    <a:bodyPr/>
                    <a:lstStyle/>
                    <a:p>
                      <a:pPr algn="ctr"/>
                      <a:r>
                        <a:rPr lang="en-US" sz="1200" dirty="0"/>
                        <a:t>3</a:t>
                      </a:r>
                      <a:endParaRPr lang="ru-RU" sz="1200" dirty="0"/>
                    </a:p>
                  </a:txBody>
                  <a:tcPr/>
                </a:tc>
                <a:tc>
                  <a:txBody>
                    <a:bodyPr/>
                    <a:lstStyle/>
                    <a:p>
                      <a:r>
                        <a:rPr lang="en-US" sz="1200" dirty="0"/>
                        <a:t>Creating</a:t>
                      </a:r>
                      <a:r>
                        <a:rPr lang="en-US" sz="1200" baseline="0" dirty="0"/>
                        <a:t> team</a:t>
                      </a:r>
                      <a:endParaRPr lang="ru-RU" sz="1200" dirty="0"/>
                    </a:p>
                  </a:txBody>
                  <a:tcPr/>
                </a:tc>
                <a:tc>
                  <a:txBody>
                    <a:bodyPr/>
                    <a:lstStyle/>
                    <a:p>
                      <a:r>
                        <a:rPr lang="en-US" sz="1200" dirty="0"/>
                        <a:t>Apr </a:t>
                      </a:r>
                      <a:r>
                        <a:rPr lang="en-US" sz="1200" baseline="0" dirty="0"/>
                        <a:t>2016</a:t>
                      </a:r>
                      <a:endParaRPr lang="ru-RU" sz="1200" dirty="0"/>
                    </a:p>
                  </a:txBody>
                  <a:tcPr/>
                </a:tc>
                <a:tc>
                  <a:txBody>
                    <a:bodyPr/>
                    <a:lstStyle/>
                    <a:p>
                      <a:r>
                        <a:rPr lang="en-US" sz="1200" dirty="0"/>
                        <a:t>Done</a:t>
                      </a:r>
                      <a:endParaRPr lang="ru-RU" sz="1200" dirty="0"/>
                    </a:p>
                  </a:txBody>
                  <a:tcPr/>
                </a:tc>
                <a:extLst>
                  <a:ext uri="{0D108BD9-81ED-4DB2-BD59-A6C34878D82A}">
                    <a16:rowId xmlns:a16="http://schemas.microsoft.com/office/drawing/2014/main" val="1220248574"/>
                  </a:ext>
                </a:extLst>
              </a:tr>
              <a:tr h="284577">
                <a:tc>
                  <a:txBody>
                    <a:bodyPr/>
                    <a:lstStyle/>
                    <a:p>
                      <a:pPr algn="ctr"/>
                      <a:r>
                        <a:rPr lang="en-US" sz="1200" dirty="0"/>
                        <a:t>4</a:t>
                      </a:r>
                      <a:endParaRPr lang="ru-RU" sz="1200" dirty="0"/>
                    </a:p>
                  </a:txBody>
                  <a:tcPr/>
                </a:tc>
                <a:tc>
                  <a:txBody>
                    <a:bodyPr/>
                    <a:lstStyle/>
                    <a:p>
                      <a:r>
                        <a:rPr lang="en-US" sz="1200" dirty="0"/>
                        <a:t>Website</a:t>
                      </a:r>
                      <a:r>
                        <a:rPr lang="en-US" sz="1200" baseline="0" dirty="0"/>
                        <a:t> development</a:t>
                      </a:r>
                      <a:endParaRPr lang="ru-RU" sz="1200" dirty="0"/>
                    </a:p>
                  </a:txBody>
                  <a:tcPr/>
                </a:tc>
                <a:tc>
                  <a:txBody>
                    <a:bodyPr/>
                    <a:lstStyle/>
                    <a:p>
                      <a:r>
                        <a:rPr lang="en-US" sz="1200" dirty="0"/>
                        <a:t>Jul 2016</a:t>
                      </a:r>
                      <a:endParaRPr lang="ru-RU" sz="1200" dirty="0"/>
                    </a:p>
                  </a:txBody>
                  <a:tcPr/>
                </a:tc>
                <a:tc>
                  <a:txBody>
                    <a:bodyPr/>
                    <a:lstStyle/>
                    <a:p>
                      <a:r>
                        <a:rPr lang="en-US" sz="1200" dirty="0"/>
                        <a:t>Done</a:t>
                      </a:r>
                      <a:endParaRPr lang="ru-RU" sz="1200" dirty="0"/>
                    </a:p>
                  </a:txBody>
                  <a:tcPr/>
                </a:tc>
                <a:extLst>
                  <a:ext uri="{0D108BD9-81ED-4DB2-BD59-A6C34878D82A}">
                    <a16:rowId xmlns:a16="http://schemas.microsoft.com/office/drawing/2014/main" val="2295944789"/>
                  </a:ext>
                </a:extLst>
              </a:tr>
              <a:tr h="284577">
                <a:tc>
                  <a:txBody>
                    <a:bodyPr/>
                    <a:lstStyle/>
                    <a:p>
                      <a:pPr algn="ctr"/>
                      <a:r>
                        <a:rPr lang="en-US" sz="1200" dirty="0"/>
                        <a:t>5</a:t>
                      </a:r>
                      <a:endParaRPr lang="ru-RU" sz="1200" dirty="0"/>
                    </a:p>
                  </a:txBody>
                  <a:tcPr/>
                </a:tc>
                <a:tc>
                  <a:txBody>
                    <a:bodyPr/>
                    <a:lstStyle/>
                    <a:p>
                      <a:r>
                        <a:rPr lang="en-US" sz="1200" dirty="0"/>
                        <a:t>Implementing</a:t>
                      </a:r>
                      <a:r>
                        <a:rPr lang="en-US" sz="1200" baseline="0" dirty="0"/>
                        <a:t> IT solution (“</a:t>
                      </a:r>
                      <a:r>
                        <a:rPr lang="en-US" sz="1200" baseline="0" dirty="0" err="1"/>
                        <a:t>Terrasoft</a:t>
                      </a:r>
                      <a:r>
                        <a:rPr lang="en-US" sz="1200" baseline="0" dirty="0"/>
                        <a:t>”)</a:t>
                      </a:r>
                      <a:endParaRPr lang="ru-RU" sz="1200" dirty="0"/>
                    </a:p>
                  </a:txBody>
                  <a:tcPr/>
                </a:tc>
                <a:tc>
                  <a:txBody>
                    <a:bodyPr/>
                    <a:lstStyle/>
                    <a:p>
                      <a:r>
                        <a:rPr lang="en-US" sz="1200" dirty="0"/>
                        <a:t>Sep 2016</a:t>
                      </a:r>
                      <a:endParaRPr lang="ru-RU" sz="1200" dirty="0"/>
                    </a:p>
                  </a:txBody>
                  <a:tcPr/>
                </a:tc>
                <a:tc>
                  <a:txBody>
                    <a:bodyPr/>
                    <a:lstStyle/>
                    <a:p>
                      <a:r>
                        <a:rPr lang="en-US" sz="1200" baseline="0" dirty="0"/>
                        <a:t>UAT (development has been completed, implementation in scheduled to be finished by 30.09.2016)</a:t>
                      </a:r>
                      <a:endParaRPr lang="ru-RU" sz="1200" dirty="0"/>
                    </a:p>
                  </a:txBody>
                  <a:tcPr/>
                </a:tc>
                <a:extLst>
                  <a:ext uri="{0D108BD9-81ED-4DB2-BD59-A6C34878D82A}">
                    <a16:rowId xmlns:a16="http://schemas.microsoft.com/office/drawing/2014/main" val="10001"/>
                  </a:ext>
                </a:extLst>
              </a:tr>
              <a:tr h="284577">
                <a:tc>
                  <a:txBody>
                    <a:bodyPr/>
                    <a:lstStyle/>
                    <a:p>
                      <a:pPr algn="ctr"/>
                      <a:r>
                        <a:rPr lang="en-US" sz="1200" dirty="0"/>
                        <a:t>6</a:t>
                      </a:r>
                      <a:endParaRPr lang="ru-RU" sz="1200" dirty="0"/>
                    </a:p>
                  </a:txBody>
                  <a:tcPr/>
                </a:tc>
                <a:tc>
                  <a:txBody>
                    <a:bodyPr/>
                    <a:lstStyle/>
                    <a:p>
                      <a:r>
                        <a:rPr lang="en-US" sz="1200" dirty="0"/>
                        <a:t>Concluding</a:t>
                      </a:r>
                      <a:r>
                        <a:rPr lang="en-US" sz="1200" baseline="0" dirty="0"/>
                        <a:t> cooperation agreement with Trust company</a:t>
                      </a:r>
                      <a:endParaRPr lang="ru-RU" sz="1200" dirty="0"/>
                    </a:p>
                  </a:txBody>
                  <a:tcPr/>
                </a:tc>
                <a:tc>
                  <a:txBody>
                    <a:bodyPr/>
                    <a:lstStyle/>
                    <a:p>
                      <a:r>
                        <a:rPr lang="en-US" sz="1200" dirty="0"/>
                        <a:t>Nov 2016</a:t>
                      </a:r>
                      <a:endParaRPr lang="ru-RU" sz="1200" dirty="0"/>
                    </a:p>
                  </a:txBody>
                  <a:tcPr/>
                </a:tc>
                <a:tc>
                  <a:txBody>
                    <a:bodyPr/>
                    <a:lstStyle/>
                    <a:p>
                      <a:r>
                        <a:rPr lang="en-US" sz="1200" dirty="0">
                          <a:effectLst/>
                        </a:rPr>
                        <a:t>In progress (LOI agreement is signed, internal report about our company profile is compiled, </a:t>
                      </a:r>
                      <a:r>
                        <a:rPr lang="en-US" sz="1200" baseline="0" dirty="0">
                          <a:effectLst/>
                        </a:rPr>
                        <a:t>compliance check procedure in progress)</a:t>
                      </a:r>
                      <a:endParaRPr lang="ru-RU" sz="1200" dirty="0"/>
                    </a:p>
                  </a:txBody>
                  <a:tcPr/>
                </a:tc>
                <a:extLst>
                  <a:ext uri="{0D108BD9-81ED-4DB2-BD59-A6C34878D82A}">
                    <a16:rowId xmlns:a16="http://schemas.microsoft.com/office/drawing/2014/main" val="10002"/>
                  </a:ext>
                </a:extLst>
              </a:tr>
              <a:tr h="284577">
                <a:tc>
                  <a:txBody>
                    <a:bodyPr/>
                    <a:lstStyle/>
                    <a:p>
                      <a:pPr algn="ctr"/>
                      <a:r>
                        <a:rPr lang="en-US" sz="1200" dirty="0"/>
                        <a:t>7</a:t>
                      </a:r>
                      <a:endParaRPr lang="ru-RU" sz="1200" dirty="0"/>
                    </a:p>
                  </a:txBody>
                  <a:tcPr/>
                </a:tc>
                <a:tc>
                  <a:txBody>
                    <a:bodyPr/>
                    <a:lstStyle/>
                    <a:p>
                      <a:r>
                        <a:rPr lang="en-US" sz="1200" dirty="0"/>
                        <a:t>Launch</a:t>
                      </a:r>
                      <a:r>
                        <a:rPr lang="en-US" sz="1200" baseline="0" dirty="0"/>
                        <a:t> sales in cooperation with Trust company</a:t>
                      </a:r>
                      <a:endParaRPr lang="ru-RU" sz="1200" dirty="0"/>
                    </a:p>
                  </a:txBody>
                  <a:tcPr/>
                </a:tc>
                <a:tc>
                  <a:txBody>
                    <a:bodyPr/>
                    <a:lstStyle/>
                    <a:p>
                      <a:r>
                        <a:rPr lang="en-US" sz="1200" baseline="0" dirty="0"/>
                        <a:t>Dec 2016</a:t>
                      </a:r>
                      <a:endParaRPr lang="ru-RU" sz="1200" dirty="0"/>
                    </a:p>
                  </a:txBody>
                  <a:tcPr/>
                </a:tc>
                <a:tc>
                  <a:txBody>
                    <a:bodyPr/>
                    <a:lstStyle/>
                    <a:p>
                      <a:r>
                        <a:rPr lang="en-US" sz="1200" dirty="0"/>
                        <a:t>New</a:t>
                      </a:r>
                      <a:endParaRPr lang="ru-RU" sz="1200" dirty="0"/>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10896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467544" y="2368925"/>
            <a:ext cx="8278688" cy="794519"/>
          </a:xfrm>
        </p:spPr>
        <p:txBody>
          <a:bodyPr/>
          <a:lstStyle/>
          <a:p>
            <a:pPr algn="ctr"/>
            <a:r>
              <a:rPr lang="en-US" dirty="0"/>
              <a:t>Appendices</a:t>
            </a:r>
            <a:endParaRPr lang="ru-RU" dirty="0"/>
          </a:p>
        </p:txBody>
      </p:sp>
    </p:spTree>
    <p:extLst>
      <p:ext uri="{BB962C8B-B14F-4D97-AF65-F5344CB8AC3E}">
        <p14:creationId xmlns:p14="http://schemas.microsoft.com/office/powerpoint/2010/main" val="20730527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азвание 1"/>
          <p:cNvSpPr>
            <a:spLocks noGrp="1"/>
          </p:cNvSpPr>
          <p:nvPr>
            <p:ph type="title"/>
          </p:nvPr>
        </p:nvSpPr>
        <p:spPr/>
        <p:txBody>
          <a:bodyPr/>
          <a:lstStyle/>
          <a:p>
            <a:r>
              <a:rPr lang="en-US" sz="2400" dirty="0"/>
              <a:t>Appendix 1. List of proposed money-transfer companies</a:t>
            </a:r>
          </a:p>
        </p:txBody>
      </p:sp>
      <p:sp>
        <p:nvSpPr>
          <p:cNvPr id="3" name="Номер слайда 2"/>
          <p:cNvSpPr>
            <a:spLocks noGrp="1"/>
          </p:cNvSpPr>
          <p:nvPr>
            <p:ph type="sldNum" sz="quarter" idx="12"/>
          </p:nvPr>
        </p:nvSpPr>
        <p:spPr/>
        <p:txBody>
          <a:bodyPr/>
          <a:lstStyle/>
          <a:p>
            <a:fld id="{D7F305DA-160D-498F-B102-A1D8643B4A2C}" type="slidenum">
              <a:rPr lang="ru-RU" smtClean="0"/>
              <a:t>53</a:t>
            </a:fld>
            <a:endParaRPr lang="ru-RU" dirty="0"/>
          </a:p>
        </p:txBody>
      </p:sp>
      <p:sp>
        <p:nvSpPr>
          <p:cNvPr id="4" name="Объект 2"/>
          <p:cNvSpPr txBox="1">
            <a:spLocks/>
          </p:cNvSpPr>
          <p:nvPr/>
        </p:nvSpPr>
        <p:spPr>
          <a:xfrm>
            <a:off x="179389" y="764704"/>
            <a:ext cx="8785224" cy="5400675"/>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sp>
        <p:nvSpPr>
          <p:cNvPr id="5" name="Объект 2"/>
          <p:cNvSpPr txBox="1">
            <a:spLocks/>
          </p:cNvSpPr>
          <p:nvPr/>
        </p:nvSpPr>
        <p:spPr>
          <a:xfrm>
            <a:off x="306292" y="657319"/>
            <a:ext cx="8785224" cy="1475537"/>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AutoNum type="arabicPeriod"/>
            </a:pPr>
            <a:r>
              <a:rPr lang="en-US" sz="1400" dirty="0"/>
              <a:t>Queen Capital Finance (</a:t>
            </a:r>
            <a:r>
              <a:rPr lang="en-US" sz="1400" dirty="0">
                <a:hlinkClick r:id="rId3"/>
              </a:rPr>
              <a:t>http://www.queencapitalfinance.com/about</a:t>
            </a:r>
            <a:r>
              <a:rPr lang="en-US" sz="1400" dirty="0"/>
              <a:t>) – HK money lending company which provides money transferring service as well. Charges 100 USD per transaction as commission fee, exchange rate is close to official (range &lt;1.5%). We have relationship with shareholder who assisted us with obtaining money lending license in Hong Kong.</a:t>
            </a:r>
          </a:p>
          <a:p>
            <a:pPr>
              <a:buAutoNum type="arabicPeriod"/>
            </a:pPr>
            <a:r>
              <a:rPr lang="en-US" sz="1400" dirty="0"/>
              <a:t>Gold Mate Group (</a:t>
            </a:r>
            <a:r>
              <a:rPr lang="en-US" sz="1400" dirty="0">
                <a:hlinkClick r:id="rId4"/>
              </a:rPr>
              <a:t>http://www.goldmategroup.com</a:t>
            </a:r>
            <a:r>
              <a:rPr lang="en-US" sz="1400" dirty="0"/>
              <a:t>) – Australian money transferring company. Exchange rates are defined on transaction date, internal compliance audit passing is necessary</a:t>
            </a:r>
          </a:p>
          <a:p>
            <a:pPr>
              <a:buAutoNum type="arabicPeriod"/>
            </a:pPr>
            <a:endParaRPr lang="en-US" sz="1400" dirty="0"/>
          </a:p>
        </p:txBody>
      </p:sp>
      <p:pic>
        <p:nvPicPr>
          <p:cNvPr id="8" name="Picture 7"/>
          <p:cNvPicPr>
            <a:picLocks noChangeAspect="1"/>
          </p:cNvPicPr>
          <p:nvPr/>
        </p:nvPicPr>
        <p:blipFill>
          <a:blip r:embed="rId5"/>
          <a:stretch>
            <a:fillRect/>
          </a:stretch>
        </p:blipFill>
        <p:spPr>
          <a:xfrm>
            <a:off x="323652" y="2073147"/>
            <a:ext cx="8488683" cy="2601371"/>
          </a:xfrm>
          <a:prstGeom prst="rect">
            <a:avLst/>
          </a:prstGeom>
        </p:spPr>
      </p:pic>
      <p:sp>
        <p:nvSpPr>
          <p:cNvPr id="9" name="TextBox 8"/>
          <p:cNvSpPr txBox="1"/>
          <p:nvPr/>
        </p:nvSpPr>
        <p:spPr>
          <a:xfrm>
            <a:off x="225211" y="5867690"/>
            <a:ext cx="8777213" cy="523220"/>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altLang="zh-CN" sz="1400" dirty="0"/>
              <a:t>Such scheme is legal in Hong Kong or Australia, but is treating as illegal in China. Practically this is only one way to do cross-boarding transactions in restricted areas.</a:t>
            </a:r>
            <a:endParaRPr lang="en-US" sz="1400" dirty="0"/>
          </a:p>
        </p:txBody>
      </p:sp>
      <p:sp>
        <p:nvSpPr>
          <p:cNvPr id="10" name="Объект 2"/>
          <p:cNvSpPr txBox="1">
            <a:spLocks/>
          </p:cNvSpPr>
          <p:nvPr/>
        </p:nvSpPr>
        <p:spPr>
          <a:xfrm>
            <a:off x="242841" y="4741735"/>
            <a:ext cx="8785224" cy="1058738"/>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Step 1. Signing contract with money-transfer company (consulting agreement)</a:t>
            </a:r>
          </a:p>
          <a:p>
            <a:pPr marL="0" indent="0">
              <a:buNone/>
            </a:pPr>
            <a:r>
              <a:rPr lang="en-US" sz="1400" dirty="0"/>
              <a:t>Step 2. Transferring certain amount of USD to money-transfer company’s account (for the consulting service)</a:t>
            </a:r>
          </a:p>
          <a:p>
            <a:pPr marL="0" indent="0">
              <a:buNone/>
            </a:pPr>
            <a:r>
              <a:rPr lang="en-US" sz="1400" dirty="0"/>
              <a:t>Step 3. Receiving transfer of RMB to PRC individual (Li </a:t>
            </a:r>
            <a:r>
              <a:rPr lang="en-US" sz="1400" dirty="0" err="1"/>
              <a:t>Shuo</a:t>
            </a:r>
            <a:r>
              <a:rPr lang="en-US" sz="1400" dirty="0"/>
              <a:t>) personal account</a:t>
            </a:r>
          </a:p>
          <a:p>
            <a:pPr marL="0" indent="0">
              <a:buNone/>
            </a:pPr>
            <a:r>
              <a:rPr lang="en-US" sz="1400" dirty="0"/>
              <a:t>Step 4. Transferring RMB from PRC individual bank’s account to LLC capital account</a:t>
            </a:r>
          </a:p>
        </p:txBody>
      </p:sp>
    </p:spTree>
    <p:extLst>
      <p:ext uri="{BB962C8B-B14F-4D97-AF65-F5344CB8AC3E}">
        <p14:creationId xmlns:p14="http://schemas.microsoft.com/office/powerpoint/2010/main" val="3817658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a:xfrm>
            <a:off x="392646" y="121563"/>
            <a:ext cx="8159540" cy="312281"/>
          </a:xfrm>
        </p:spPr>
        <p:txBody>
          <a:bodyPr/>
          <a:lstStyle/>
          <a:p>
            <a:r>
              <a:rPr lang="en-US" sz="2400" dirty="0"/>
              <a:t>Appendix 2. List of banks we contacted about capital injection</a:t>
            </a:r>
            <a:endParaRPr lang="ru-RU" sz="2400"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54</a:t>
            </a:fld>
            <a:endParaRPr lang="ru-RU" dirty="0"/>
          </a:p>
        </p:txBody>
      </p:sp>
      <p:sp>
        <p:nvSpPr>
          <p:cNvPr id="9" name="Объект 2"/>
          <p:cNvSpPr>
            <a:spLocks noGrp="1"/>
          </p:cNvSpPr>
          <p:nvPr>
            <p:ph idx="1"/>
          </p:nvPr>
        </p:nvSpPr>
        <p:spPr>
          <a:xfrm>
            <a:off x="377201" y="5255424"/>
            <a:ext cx="8625766" cy="5256584"/>
          </a:xfrm>
        </p:spPr>
        <p:txBody>
          <a:bodyPr>
            <a:normAutofit/>
          </a:bodyPr>
          <a:lstStyle/>
          <a:p>
            <a:pPr marL="0" indent="0">
              <a:buNone/>
            </a:pPr>
            <a:endParaRPr lang="en-US" sz="1800" dirty="0"/>
          </a:p>
          <a:p>
            <a:pPr>
              <a:buAutoNum type="arabicPeriod"/>
            </a:pPr>
            <a:endParaRPr lang="ru-RU" sz="1800" dirty="0"/>
          </a:p>
          <a:p>
            <a:endParaRPr lang="ru-RU" sz="1800" dirty="0"/>
          </a:p>
        </p:txBody>
      </p:sp>
      <p:graphicFrame>
        <p:nvGraphicFramePr>
          <p:cNvPr id="2" name="Table 1"/>
          <p:cNvGraphicFramePr>
            <a:graphicFrameLocks noGrp="1"/>
          </p:cNvGraphicFramePr>
          <p:nvPr>
            <p:extLst>
              <p:ext uri="{D42A27DB-BD31-4B8C-83A1-F6EECF244321}">
                <p14:modId xmlns:p14="http://schemas.microsoft.com/office/powerpoint/2010/main" val="224171288"/>
              </p:ext>
            </p:extLst>
          </p:nvPr>
        </p:nvGraphicFramePr>
        <p:xfrm>
          <a:off x="323528" y="764704"/>
          <a:ext cx="8568952" cy="4790440"/>
        </p:xfrm>
        <a:graphic>
          <a:graphicData uri="http://schemas.openxmlformats.org/drawingml/2006/table">
            <a:tbl>
              <a:tblPr firstRow="1" bandRow="1">
                <a:tableStyleId>{5C22544A-7EE6-4342-B048-85BDC9FD1C3A}</a:tableStyleId>
              </a:tblPr>
              <a:tblGrid>
                <a:gridCol w="484989">
                  <a:extLst>
                    <a:ext uri="{9D8B030D-6E8A-4147-A177-3AD203B41FA5}">
                      <a16:colId xmlns:a16="http://schemas.microsoft.com/office/drawing/2014/main" val="1892730707"/>
                    </a:ext>
                  </a:extLst>
                </a:gridCol>
                <a:gridCol w="3043403">
                  <a:extLst>
                    <a:ext uri="{9D8B030D-6E8A-4147-A177-3AD203B41FA5}">
                      <a16:colId xmlns:a16="http://schemas.microsoft.com/office/drawing/2014/main" val="2213062870"/>
                    </a:ext>
                  </a:extLst>
                </a:gridCol>
                <a:gridCol w="5040560">
                  <a:extLst>
                    <a:ext uri="{9D8B030D-6E8A-4147-A177-3AD203B41FA5}">
                      <a16:colId xmlns:a16="http://schemas.microsoft.com/office/drawing/2014/main" val="769205939"/>
                    </a:ext>
                  </a:extLst>
                </a:gridCol>
              </a:tblGrid>
              <a:tr h="370840">
                <a:tc>
                  <a:txBody>
                    <a:bodyPr/>
                    <a:lstStyle/>
                    <a:p>
                      <a:pPr algn="ctr"/>
                      <a:r>
                        <a:rPr lang="en-US" sz="1600" dirty="0"/>
                        <a:t>#</a:t>
                      </a:r>
                    </a:p>
                  </a:txBody>
                  <a:tcPr/>
                </a:tc>
                <a:tc>
                  <a:txBody>
                    <a:bodyPr/>
                    <a:lstStyle/>
                    <a:p>
                      <a:pPr algn="ctr"/>
                      <a:r>
                        <a:rPr lang="en-US" sz="1600" dirty="0"/>
                        <a:t>Bank name</a:t>
                      </a:r>
                    </a:p>
                  </a:txBody>
                  <a:tcPr/>
                </a:tc>
                <a:tc>
                  <a:txBody>
                    <a:bodyPr/>
                    <a:lstStyle/>
                    <a:p>
                      <a:pPr algn="ctr"/>
                      <a:r>
                        <a:rPr lang="en-US" sz="1600" dirty="0"/>
                        <a:t>Comments </a:t>
                      </a:r>
                    </a:p>
                  </a:txBody>
                  <a:tcPr/>
                </a:tc>
                <a:extLst>
                  <a:ext uri="{0D108BD9-81ED-4DB2-BD59-A6C34878D82A}">
                    <a16:rowId xmlns:a16="http://schemas.microsoft.com/office/drawing/2014/main" val="2758481338"/>
                  </a:ext>
                </a:extLst>
              </a:tr>
              <a:tr h="370840">
                <a:tc>
                  <a:txBody>
                    <a:bodyPr/>
                    <a:lstStyle/>
                    <a:p>
                      <a:pPr algn="ctr"/>
                      <a:r>
                        <a:rPr lang="en-US" sz="1600" dirty="0"/>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“China Merchants Bank”</a:t>
                      </a:r>
                    </a:p>
                    <a:p>
                      <a:endParaRPr lang="en-US" sz="1600" dirty="0"/>
                    </a:p>
                  </a:txBody>
                  <a:tcPr/>
                </a:tc>
                <a:tc>
                  <a:txBody>
                    <a:bodyPr/>
                    <a:lstStyle/>
                    <a:p>
                      <a:r>
                        <a:rPr lang="en-US" sz="1600" dirty="0"/>
                        <a:t>Recommended by “</a:t>
                      </a:r>
                      <a:r>
                        <a:rPr lang="en-US" sz="1600" dirty="0" err="1"/>
                        <a:t>Fotic</a:t>
                      </a:r>
                      <a:r>
                        <a:rPr lang="en-US" sz="1600" dirty="0"/>
                        <a:t>” as the bank who served “Home Credit” with similar scheme. Our request of capital transfer was rejected without any comments (Ander </a:t>
                      </a:r>
                      <a:r>
                        <a:rPr lang="en-US" sz="1600" dirty="0" err="1"/>
                        <a:t>Rodionov</a:t>
                      </a:r>
                      <a:r>
                        <a:rPr lang="en-US" sz="1600" dirty="0"/>
                        <a:t>, our Chinese business consulter was involved to this negotiations). Our legal Adviser Roger Hsieh informed</a:t>
                      </a:r>
                      <a:r>
                        <a:rPr lang="en-US" sz="1600" baseline="0" dirty="0"/>
                        <a:t> us that “</a:t>
                      </a:r>
                      <a:r>
                        <a:rPr lang="en-US" sz="1600" dirty="0"/>
                        <a:t>Home Credit” was punished for this activity.</a:t>
                      </a:r>
                    </a:p>
                  </a:txBody>
                  <a:tcPr/>
                </a:tc>
                <a:extLst>
                  <a:ext uri="{0D108BD9-81ED-4DB2-BD59-A6C34878D82A}">
                    <a16:rowId xmlns:a16="http://schemas.microsoft.com/office/drawing/2014/main" val="1847781890"/>
                  </a:ext>
                </a:extLst>
              </a:tr>
              <a:tr h="370840">
                <a:tc>
                  <a:txBody>
                    <a:bodyPr/>
                    <a:lstStyle/>
                    <a:p>
                      <a:pPr algn="ctr"/>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“China Constriction Bank” (CCB)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Recommended by Andrey </a:t>
                      </a:r>
                      <a:r>
                        <a:rPr lang="en-US" sz="1600" dirty="0" err="1"/>
                        <a:t>Rodionov</a:t>
                      </a:r>
                      <a:r>
                        <a:rPr lang="en-US" sz="1600" dirty="0"/>
                        <a:t> as a bank with big experience in cooperation with foreign companies. Our request was rejected without any comments. (</a:t>
                      </a:r>
                      <a:r>
                        <a:rPr lang="en-US" sz="1600" dirty="0" err="1"/>
                        <a:t>Andery</a:t>
                      </a:r>
                      <a:r>
                        <a:rPr lang="en-US" sz="1600" dirty="0"/>
                        <a:t> </a:t>
                      </a:r>
                      <a:r>
                        <a:rPr lang="en-US" sz="1600" dirty="0" err="1"/>
                        <a:t>Rodionov</a:t>
                      </a:r>
                      <a:r>
                        <a:rPr lang="en-US" sz="1600" dirty="0"/>
                        <a:t> was involved to this negotiations).</a:t>
                      </a:r>
                    </a:p>
                  </a:txBody>
                  <a:tcPr/>
                </a:tc>
                <a:extLst>
                  <a:ext uri="{0D108BD9-81ED-4DB2-BD59-A6C34878D82A}">
                    <a16:rowId xmlns:a16="http://schemas.microsoft.com/office/drawing/2014/main" val="2277577058"/>
                  </a:ext>
                </a:extLst>
              </a:tr>
              <a:tr h="370840">
                <a:tc>
                  <a:txBody>
                    <a:bodyPr/>
                    <a:lstStyle/>
                    <a:p>
                      <a:pPr algn="ctr"/>
                      <a:r>
                        <a:rPr lang="en-US" sz="16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ABC bank of China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Recommended by Li </a:t>
                      </a:r>
                      <a:r>
                        <a:rPr lang="en-US" sz="1600" dirty="0" err="1"/>
                        <a:t>Shuo</a:t>
                      </a:r>
                      <a:r>
                        <a:rPr lang="en-US" sz="1600" dirty="0"/>
                        <a:t> because of relationship with management. Our request was rejected with explanation of international department manager: purpose of usage for loans are being regulated as purpose of usage for registered capital for WFOE. It is prohibited to use this money for investment purpose. (Oleg </a:t>
                      </a:r>
                      <a:r>
                        <a:rPr lang="en-US" sz="1600" dirty="0" err="1"/>
                        <a:t>Larin</a:t>
                      </a:r>
                      <a:r>
                        <a:rPr lang="en-US" sz="1600" dirty="0"/>
                        <a:t> was involved to this negotiations).</a:t>
                      </a:r>
                    </a:p>
                  </a:txBody>
                  <a:tcPr/>
                </a:tc>
                <a:extLst>
                  <a:ext uri="{0D108BD9-81ED-4DB2-BD59-A6C34878D82A}">
                    <a16:rowId xmlns:a16="http://schemas.microsoft.com/office/drawing/2014/main" val="823165938"/>
                  </a:ext>
                </a:extLst>
              </a:tr>
            </a:tbl>
          </a:graphicData>
        </a:graphic>
      </p:graphicFrame>
    </p:spTree>
    <p:extLst>
      <p:ext uri="{BB962C8B-B14F-4D97-AF65-F5344CB8AC3E}">
        <p14:creationId xmlns:p14="http://schemas.microsoft.com/office/powerpoint/2010/main" val="2102360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p:txBody>
          <a:bodyPr/>
          <a:lstStyle/>
          <a:p>
            <a:r>
              <a:rPr lang="en-US" dirty="0"/>
              <a:t>Appendix 3. About “</a:t>
            </a:r>
            <a:r>
              <a:rPr lang="en-US" dirty="0" err="1"/>
              <a:t>Fotic</a:t>
            </a:r>
            <a:r>
              <a:rPr lang="en-US" dirty="0"/>
              <a:t>” trust</a:t>
            </a:r>
            <a:r>
              <a:rPr lang="ru-RU" dirty="0"/>
              <a:t> </a:t>
            </a:r>
            <a:r>
              <a:rPr lang="en-US" dirty="0"/>
              <a:t>company*</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55</a:t>
            </a:fld>
            <a:endParaRPr lang="ru-RU" dirty="0"/>
          </a:p>
        </p:txBody>
      </p:sp>
      <p:sp>
        <p:nvSpPr>
          <p:cNvPr id="9" name="Объект 2"/>
          <p:cNvSpPr>
            <a:spLocks noGrp="1"/>
          </p:cNvSpPr>
          <p:nvPr>
            <p:ph idx="1"/>
          </p:nvPr>
        </p:nvSpPr>
        <p:spPr>
          <a:xfrm>
            <a:off x="307117" y="692696"/>
            <a:ext cx="8625766" cy="5256584"/>
          </a:xfrm>
        </p:spPr>
        <p:txBody>
          <a:bodyPr>
            <a:normAutofit/>
          </a:bodyPr>
          <a:lstStyle/>
          <a:p>
            <a:pPr>
              <a:spcBef>
                <a:spcPts val="0"/>
              </a:spcBef>
              <a:spcAft>
                <a:spcPts val="600"/>
              </a:spcAft>
              <a:buAutoNum type="arabicPeriod"/>
            </a:pPr>
            <a:r>
              <a:rPr lang="en-US" dirty="0"/>
              <a:t>Founded on September 30, 1987, China Foreign Economy and Trade Trust Co., Ltd. (hereinafter referred to as FOTIC) is a subsidiary of </a:t>
            </a:r>
            <a:r>
              <a:rPr lang="en-US" dirty="0" err="1"/>
              <a:t>Sinochem</a:t>
            </a:r>
            <a:r>
              <a:rPr lang="en-US" dirty="0"/>
              <a:t> Group and engages in the trust business. </a:t>
            </a:r>
          </a:p>
          <a:p>
            <a:pPr>
              <a:spcBef>
                <a:spcPts val="0"/>
              </a:spcBef>
              <a:spcAft>
                <a:spcPts val="600"/>
              </a:spcAft>
              <a:buAutoNum type="arabicPeriod"/>
            </a:pPr>
            <a:r>
              <a:rPr lang="en-US" dirty="0"/>
              <a:t>The shareholders of FOTIC are </a:t>
            </a:r>
            <a:r>
              <a:rPr lang="en-US" dirty="0" err="1"/>
              <a:t>Sinochem</a:t>
            </a:r>
            <a:r>
              <a:rPr lang="en-US" dirty="0"/>
              <a:t> Corporation (holds 96.22% of the shares) and </a:t>
            </a:r>
            <a:r>
              <a:rPr lang="en-US" dirty="0" err="1"/>
              <a:t>Sinochem</a:t>
            </a:r>
            <a:r>
              <a:rPr lang="en-US" dirty="0"/>
              <a:t> Finance Co., Ltd. (holds 3.78% of the shares), respectively. </a:t>
            </a:r>
            <a:r>
              <a:rPr lang="en-US" dirty="0" err="1"/>
              <a:t>Sinochem</a:t>
            </a:r>
            <a:r>
              <a:rPr lang="en-US" dirty="0"/>
              <a:t> has been on the list of the Fortune Global 500 for 24 times, ranking 107th in 2014. </a:t>
            </a:r>
            <a:r>
              <a:rPr lang="en-US" dirty="0" err="1"/>
              <a:t>Sinochem</a:t>
            </a:r>
            <a:r>
              <a:rPr lang="en-US" dirty="0"/>
              <a:t> is a state-owned company.</a:t>
            </a:r>
          </a:p>
          <a:p>
            <a:pPr>
              <a:spcBef>
                <a:spcPts val="0"/>
              </a:spcBef>
              <a:spcAft>
                <a:spcPts val="600"/>
              </a:spcAft>
              <a:buAutoNum type="arabicPeriod"/>
            </a:pPr>
            <a:r>
              <a:rPr lang="en-US" dirty="0" err="1"/>
              <a:t>Fotic</a:t>
            </a:r>
            <a:r>
              <a:rPr lang="en-US" dirty="0"/>
              <a:t> builds five major business segments: financial cooperation, securities, private investment and financing, wealth management and proprietary business.</a:t>
            </a:r>
          </a:p>
          <a:p>
            <a:pPr>
              <a:spcBef>
                <a:spcPts val="0"/>
              </a:spcBef>
              <a:spcAft>
                <a:spcPts val="600"/>
              </a:spcAft>
              <a:buAutoNum type="arabicPeriod"/>
            </a:pPr>
            <a:r>
              <a:rPr lang="en-US" dirty="0"/>
              <a:t>In 2013 </a:t>
            </a:r>
            <a:r>
              <a:rPr lang="en-US" dirty="0" err="1"/>
              <a:t>Fotic</a:t>
            </a:r>
            <a:r>
              <a:rPr lang="en-US" dirty="0"/>
              <a:t> operating with trust asset size of approximate RMB320 </a:t>
            </a:r>
            <a:r>
              <a:rPr lang="en-US" dirty="0" err="1"/>
              <a:t>bil</a:t>
            </a:r>
            <a:r>
              <a:rPr lang="en-US" dirty="0"/>
              <a:t> ($48 </a:t>
            </a:r>
            <a:r>
              <a:rPr lang="en-US" dirty="0" err="1"/>
              <a:t>bil</a:t>
            </a:r>
            <a:r>
              <a:rPr lang="en-US" dirty="0"/>
              <a:t>)</a:t>
            </a:r>
          </a:p>
          <a:p>
            <a:pPr>
              <a:spcBef>
                <a:spcPts val="0"/>
              </a:spcBef>
              <a:spcAft>
                <a:spcPts val="600"/>
              </a:spcAft>
              <a:buAutoNum type="arabicPeriod"/>
            </a:pPr>
            <a:r>
              <a:rPr lang="en-US" dirty="0" err="1"/>
              <a:t>Fotic</a:t>
            </a:r>
            <a:r>
              <a:rPr lang="en-US" dirty="0"/>
              <a:t> obtained lending license (to provide loans to PRC individuals) and started cooperation with consumer finance companies in 2007 (with Home Credit), now </a:t>
            </a:r>
            <a:r>
              <a:rPr lang="en-US" dirty="0" err="1"/>
              <a:t>Fotic</a:t>
            </a:r>
            <a:r>
              <a:rPr lang="en-US" dirty="0"/>
              <a:t> is providing similar service to 30+ companies.</a:t>
            </a:r>
          </a:p>
          <a:p>
            <a:pPr>
              <a:spcBef>
                <a:spcPts val="0"/>
              </a:spcBef>
              <a:spcAft>
                <a:spcPts val="600"/>
              </a:spcAft>
              <a:buAutoNum type="arabicPeriod"/>
            </a:pPr>
            <a:r>
              <a:rPr lang="en-US" dirty="0" err="1"/>
              <a:t>Fotic</a:t>
            </a:r>
            <a:r>
              <a:rPr lang="en-US" dirty="0"/>
              <a:t> has all necessary infrastructure (disbursement/repayment, access to credit bureau, license) to companies who want to establish money-lending business in China</a:t>
            </a:r>
          </a:p>
          <a:p>
            <a:pPr>
              <a:buAutoNum type="arabicPeriod"/>
            </a:pPr>
            <a:endParaRPr lang="ru-RU" dirty="0"/>
          </a:p>
          <a:p>
            <a:endParaRPr lang="ru-RU" dirty="0"/>
          </a:p>
        </p:txBody>
      </p:sp>
      <p:sp>
        <p:nvSpPr>
          <p:cNvPr id="5" name="TextBox 4"/>
          <p:cNvSpPr txBox="1"/>
          <p:nvPr/>
        </p:nvSpPr>
        <p:spPr>
          <a:xfrm>
            <a:off x="0" y="6455951"/>
            <a:ext cx="8964488" cy="246221"/>
          </a:xfrm>
          <a:prstGeom prst="rect">
            <a:avLst/>
          </a:prstGeom>
          <a:noFill/>
        </p:spPr>
        <p:txBody>
          <a:bodyPr wrap="square" rtlCol="0">
            <a:spAutoFit/>
          </a:bodyPr>
          <a:lstStyle/>
          <a:p>
            <a:r>
              <a:rPr lang="ru-RU" sz="1000" dirty="0">
                <a:hlinkClick r:id="rId3"/>
              </a:rPr>
              <a:t>(*) </a:t>
            </a:r>
            <a:r>
              <a:rPr lang="en-US" sz="1000" dirty="0">
                <a:hlinkClick r:id="rId3"/>
              </a:rPr>
              <a:t>http://en.fotic.com.cn/tabid/262/Default.aspx</a:t>
            </a:r>
            <a:r>
              <a:rPr lang="ru-RU" sz="1000" dirty="0"/>
              <a:t>, </a:t>
            </a:r>
            <a:r>
              <a:rPr lang="en-US" sz="1000" dirty="0">
                <a:hlinkClick r:id="rId4"/>
              </a:rPr>
              <a:t>http://en.fotic.com.cn/tabid/275/Default.aspx</a:t>
            </a:r>
            <a:r>
              <a:rPr lang="ru-RU" sz="1000" dirty="0"/>
              <a:t> </a:t>
            </a:r>
          </a:p>
        </p:txBody>
      </p:sp>
    </p:spTree>
    <p:extLst>
      <p:ext uri="{BB962C8B-B14F-4D97-AF65-F5344CB8AC3E}">
        <p14:creationId xmlns:p14="http://schemas.microsoft.com/office/powerpoint/2010/main" val="16778419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4.1 WeChat advertisement: user story 1, moments</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988840"/>
            <a:ext cx="1487512" cy="2645787"/>
          </a:xfrm>
          <a:prstGeom prst="rect">
            <a:avLst/>
          </a:prstGeom>
        </p:spPr>
      </p:pic>
      <p:sp>
        <p:nvSpPr>
          <p:cNvPr id="24" name="TextBox 23"/>
          <p:cNvSpPr txBox="1"/>
          <p:nvPr/>
        </p:nvSpPr>
        <p:spPr>
          <a:xfrm>
            <a:off x="685829" y="4701523"/>
            <a:ext cx="705129" cy="369332"/>
          </a:xfrm>
          <a:prstGeom prst="rect">
            <a:avLst/>
          </a:prstGeom>
          <a:noFill/>
        </p:spPr>
        <p:txBody>
          <a:bodyPr wrap="none" rtlCol="0">
            <a:spAutoFit/>
          </a:bodyPr>
          <a:lstStyle/>
          <a:p>
            <a:r>
              <a:rPr lang="en-US" dirty="0"/>
              <a:t>Chats</a:t>
            </a: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89976" y="1988840"/>
            <a:ext cx="1487511" cy="2645787"/>
          </a:xfrm>
          <a:prstGeom prst="rect">
            <a:avLst/>
          </a:prstGeom>
        </p:spPr>
      </p:pic>
      <p:sp>
        <p:nvSpPr>
          <p:cNvPr id="30" name="TextBox 29"/>
          <p:cNvSpPr txBox="1"/>
          <p:nvPr/>
        </p:nvSpPr>
        <p:spPr>
          <a:xfrm>
            <a:off x="2774392" y="4699616"/>
            <a:ext cx="984180" cy="369332"/>
          </a:xfrm>
          <a:prstGeom prst="rect">
            <a:avLst/>
          </a:prstGeom>
          <a:noFill/>
        </p:spPr>
        <p:txBody>
          <a:bodyPr wrap="none" rtlCol="0">
            <a:spAutoFit/>
          </a:bodyPr>
          <a:lstStyle/>
          <a:p>
            <a:r>
              <a:rPr lang="en-US" dirty="0"/>
              <a:t>Discover</a:t>
            </a:r>
          </a:p>
        </p:txBody>
      </p:sp>
      <p:sp>
        <p:nvSpPr>
          <p:cNvPr id="32" name="Right Arrow 31"/>
          <p:cNvSpPr/>
          <p:nvPr/>
        </p:nvSpPr>
        <p:spPr>
          <a:xfrm>
            <a:off x="1947406" y="3120207"/>
            <a:ext cx="510983"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ight Arrow 32"/>
          <p:cNvSpPr/>
          <p:nvPr/>
        </p:nvSpPr>
        <p:spPr>
          <a:xfrm>
            <a:off x="4044622" y="3059562"/>
            <a:ext cx="510983"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71347" y="1988840"/>
            <a:ext cx="1526518" cy="2715166"/>
          </a:xfrm>
          <a:prstGeom prst="rect">
            <a:avLst/>
          </a:prstGeom>
        </p:spPr>
      </p:pic>
      <p:sp>
        <p:nvSpPr>
          <p:cNvPr id="35" name="TextBox 34"/>
          <p:cNvSpPr txBox="1"/>
          <p:nvPr/>
        </p:nvSpPr>
        <p:spPr>
          <a:xfrm>
            <a:off x="7366908" y="4704006"/>
            <a:ext cx="793807" cy="369332"/>
          </a:xfrm>
          <a:prstGeom prst="rect">
            <a:avLst/>
          </a:prstGeom>
          <a:noFill/>
        </p:spPr>
        <p:txBody>
          <a:bodyPr wrap="none" rtlCol="0">
            <a:spAutoFit/>
          </a:bodyPr>
          <a:lstStyle/>
          <a:p>
            <a:r>
              <a:rPr lang="en-US" dirty="0"/>
              <a:t>Article</a:t>
            </a:r>
          </a:p>
        </p:txBody>
      </p:sp>
      <p:sp>
        <p:nvSpPr>
          <p:cNvPr id="36" name="Oval 35"/>
          <p:cNvSpPr/>
          <p:nvPr/>
        </p:nvSpPr>
        <p:spPr>
          <a:xfrm>
            <a:off x="6899715" y="4184786"/>
            <a:ext cx="17281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8493157" y="3073173"/>
            <a:ext cx="859531" cy="369332"/>
          </a:xfrm>
          <a:prstGeom prst="rect">
            <a:avLst/>
          </a:prstGeom>
          <a:noFill/>
        </p:spPr>
        <p:txBody>
          <a:bodyPr wrap="none" rtlCol="0">
            <a:spAutoFit/>
          </a:bodyPr>
          <a:lstStyle/>
          <a:p>
            <a:r>
              <a:rPr lang="en-US" dirty="0"/>
              <a:t>Banner</a:t>
            </a:r>
          </a:p>
        </p:txBody>
      </p:sp>
      <p:cxnSp>
        <p:nvCxnSpPr>
          <p:cNvPr id="38" name="Straight Arrow Connector 37"/>
          <p:cNvCxnSpPr>
            <a:stCxn id="37" idx="2"/>
          </p:cNvCxnSpPr>
          <p:nvPr/>
        </p:nvCxnSpPr>
        <p:spPr>
          <a:xfrm flipH="1">
            <a:off x="7743354" y="3442505"/>
            <a:ext cx="1179569" cy="727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7452" y="1988553"/>
            <a:ext cx="1526862" cy="2715778"/>
          </a:xfrm>
          <a:prstGeom prst="rect">
            <a:avLst/>
          </a:prstGeom>
        </p:spPr>
      </p:pic>
      <p:sp>
        <p:nvSpPr>
          <p:cNvPr id="21" name="TextBox 20"/>
          <p:cNvSpPr txBox="1"/>
          <p:nvPr/>
        </p:nvSpPr>
        <p:spPr>
          <a:xfrm>
            <a:off x="4998759" y="4809944"/>
            <a:ext cx="1089850" cy="369332"/>
          </a:xfrm>
          <a:prstGeom prst="rect">
            <a:avLst/>
          </a:prstGeom>
          <a:noFill/>
        </p:spPr>
        <p:txBody>
          <a:bodyPr wrap="none" rtlCol="0">
            <a:spAutoFit/>
          </a:bodyPr>
          <a:lstStyle/>
          <a:p>
            <a:r>
              <a:rPr lang="en-US" dirty="0"/>
              <a:t>Moments</a:t>
            </a:r>
          </a:p>
        </p:txBody>
      </p:sp>
      <p:sp>
        <p:nvSpPr>
          <p:cNvPr id="22" name="Right Arrow 21"/>
          <p:cNvSpPr/>
          <p:nvPr/>
        </p:nvSpPr>
        <p:spPr>
          <a:xfrm>
            <a:off x="6304875" y="2998917"/>
            <a:ext cx="510983"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0" y="5347323"/>
            <a:ext cx="9144000" cy="923330"/>
          </a:xfrm>
          <a:prstGeom prst="rect">
            <a:avLst/>
          </a:prstGeom>
          <a:noFill/>
        </p:spPr>
        <p:txBody>
          <a:bodyPr wrap="square" rtlCol="0">
            <a:spAutoFit/>
          </a:bodyPr>
          <a:lstStyle/>
          <a:p>
            <a:r>
              <a:rPr lang="en-US" dirty="0"/>
              <a:t>Moments – is analog for news line in Facebook. Chinese customers like to read articles from moments. Some articles are shared news from different official accounts. If customer read article from official accounts, WeChat adds an advertisement banner to the footer of the article.</a:t>
            </a:r>
          </a:p>
        </p:txBody>
      </p:sp>
      <p:sp>
        <p:nvSpPr>
          <p:cNvPr id="4" name="Rectangle 3"/>
          <p:cNvSpPr/>
          <p:nvPr/>
        </p:nvSpPr>
        <p:spPr>
          <a:xfrm>
            <a:off x="245948" y="743213"/>
            <a:ext cx="8676975" cy="646331"/>
          </a:xfrm>
          <a:prstGeom prst="rect">
            <a:avLst/>
          </a:prstGeom>
        </p:spPr>
        <p:txBody>
          <a:bodyPr wrap="square">
            <a:spAutoFit/>
          </a:bodyPr>
          <a:lstStyle/>
          <a:p>
            <a:r>
              <a:rPr lang="en-US" dirty="0"/>
              <a:t>WeChat places advertisement in the official account’s articles footer. Customers could find this advertisement by different ways </a:t>
            </a:r>
          </a:p>
        </p:txBody>
      </p:sp>
      <p:sp>
        <p:nvSpPr>
          <p:cNvPr id="26"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56</a:t>
            </a:fld>
            <a:endParaRPr lang="ru-RU" dirty="0"/>
          </a:p>
        </p:txBody>
      </p:sp>
    </p:spTree>
    <p:extLst>
      <p:ext uri="{BB962C8B-B14F-4D97-AF65-F5344CB8AC3E}">
        <p14:creationId xmlns:p14="http://schemas.microsoft.com/office/powerpoint/2010/main" val="27590891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dirty="0"/>
              <a:t>Appendix 4.2 </a:t>
            </a:r>
            <a:r>
              <a:rPr lang="en-US" sz="2000" dirty="0"/>
              <a:t>WeChat</a:t>
            </a:r>
            <a:r>
              <a:rPr lang="en-US" sz="2400" dirty="0"/>
              <a:t> advertisement: user story 2, chats</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5536" y="1988840"/>
            <a:ext cx="1487512" cy="2645787"/>
          </a:xfrm>
          <a:prstGeom prst="rect">
            <a:avLst/>
          </a:prstGeom>
        </p:spPr>
      </p:pic>
      <p:sp>
        <p:nvSpPr>
          <p:cNvPr id="24" name="TextBox 23"/>
          <p:cNvSpPr txBox="1"/>
          <p:nvPr/>
        </p:nvSpPr>
        <p:spPr>
          <a:xfrm>
            <a:off x="685829" y="4701523"/>
            <a:ext cx="705129" cy="369332"/>
          </a:xfrm>
          <a:prstGeom prst="rect">
            <a:avLst/>
          </a:prstGeom>
          <a:noFill/>
        </p:spPr>
        <p:txBody>
          <a:bodyPr wrap="none" rtlCol="0">
            <a:spAutoFit/>
          </a:bodyPr>
          <a:lstStyle/>
          <a:p>
            <a:r>
              <a:rPr lang="en-US" dirty="0"/>
              <a:t>Chats</a:t>
            </a:r>
          </a:p>
        </p:txBody>
      </p:sp>
      <p:sp>
        <p:nvSpPr>
          <p:cNvPr id="30" name="TextBox 29"/>
          <p:cNvSpPr txBox="1"/>
          <p:nvPr/>
        </p:nvSpPr>
        <p:spPr>
          <a:xfrm>
            <a:off x="3380855" y="4704046"/>
            <a:ext cx="1700594" cy="369332"/>
          </a:xfrm>
          <a:prstGeom prst="rect">
            <a:avLst/>
          </a:prstGeom>
          <a:noFill/>
        </p:spPr>
        <p:txBody>
          <a:bodyPr wrap="none" rtlCol="0">
            <a:spAutoFit/>
          </a:bodyPr>
          <a:lstStyle/>
          <a:p>
            <a:r>
              <a:rPr lang="en-US" dirty="0"/>
              <a:t>Chat with friend</a:t>
            </a:r>
          </a:p>
        </p:txBody>
      </p:sp>
      <p:sp>
        <p:nvSpPr>
          <p:cNvPr id="32" name="Right Arrow 31"/>
          <p:cNvSpPr/>
          <p:nvPr/>
        </p:nvSpPr>
        <p:spPr>
          <a:xfrm>
            <a:off x="2348523" y="3073173"/>
            <a:ext cx="510983"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71347" y="1988840"/>
            <a:ext cx="1526518" cy="2715166"/>
          </a:xfrm>
          <a:prstGeom prst="rect">
            <a:avLst/>
          </a:prstGeom>
        </p:spPr>
      </p:pic>
      <p:sp>
        <p:nvSpPr>
          <p:cNvPr id="35" name="TextBox 34"/>
          <p:cNvSpPr txBox="1"/>
          <p:nvPr/>
        </p:nvSpPr>
        <p:spPr>
          <a:xfrm>
            <a:off x="7366908" y="4704006"/>
            <a:ext cx="793807" cy="369332"/>
          </a:xfrm>
          <a:prstGeom prst="rect">
            <a:avLst/>
          </a:prstGeom>
          <a:noFill/>
        </p:spPr>
        <p:txBody>
          <a:bodyPr wrap="none" rtlCol="0">
            <a:spAutoFit/>
          </a:bodyPr>
          <a:lstStyle/>
          <a:p>
            <a:r>
              <a:rPr lang="en-US" dirty="0"/>
              <a:t>Article</a:t>
            </a:r>
          </a:p>
        </p:txBody>
      </p:sp>
      <p:sp>
        <p:nvSpPr>
          <p:cNvPr id="36" name="Oval 35"/>
          <p:cNvSpPr/>
          <p:nvPr/>
        </p:nvSpPr>
        <p:spPr>
          <a:xfrm>
            <a:off x="6899715" y="4184786"/>
            <a:ext cx="17281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8493157" y="3073173"/>
            <a:ext cx="859531" cy="369332"/>
          </a:xfrm>
          <a:prstGeom prst="rect">
            <a:avLst/>
          </a:prstGeom>
          <a:noFill/>
        </p:spPr>
        <p:txBody>
          <a:bodyPr wrap="none" rtlCol="0">
            <a:spAutoFit/>
          </a:bodyPr>
          <a:lstStyle/>
          <a:p>
            <a:r>
              <a:rPr lang="en-US" dirty="0"/>
              <a:t>Banner</a:t>
            </a:r>
          </a:p>
        </p:txBody>
      </p:sp>
      <p:cxnSp>
        <p:nvCxnSpPr>
          <p:cNvPr id="38" name="Straight Arrow Connector 37"/>
          <p:cNvCxnSpPr>
            <a:stCxn id="37" idx="2"/>
          </p:cNvCxnSpPr>
          <p:nvPr/>
        </p:nvCxnSpPr>
        <p:spPr>
          <a:xfrm flipH="1">
            <a:off x="7743354" y="3442505"/>
            <a:ext cx="1179569" cy="727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Right Arrow 21"/>
          <p:cNvSpPr/>
          <p:nvPr/>
        </p:nvSpPr>
        <p:spPr>
          <a:xfrm>
            <a:off x="5849459" y="3059705"/>
            <a:ext cx="510983" cy="504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0" y="5347323"/>
            <a:ext cx="9144000" cy="646331"/>
          </a:xfrm>
          <a:prstGeom prst="rect">
            <a:avLst/>
          </a:prstGeom>
          <a:noFill/>
        </p:spPr>
        <p:txBody>
          <a:bodyPr wrap="square" rtlCol="0">
            <a:spAutoFit/>
          </a:bodyPr>
          <a:lstStyle/>
          <a:p>
            <a:r>
              <a:rPr lang="en-US" dirty="0"/>
              <a:t>Customer sends to his friend link to the article via private chat. Customer’s friend open article and find advertisement in the footer.</a:t>
            </a:r>
          </a:p>
        </p:txBody>
      </p:sp>
      <p:sp>
        <p:nvSpPr>
          <p:cNvPr id="4" name="Rectangle 3"/>
          <p:cNvSpPr/>
          <p:nvPr/>
        </p:nvSpPr>
        <p:spPr>
          <a:xfrm>
            <a:off x="245948" y="743213"/>
            <a:ext cx="8676975" cy="646331"/>
          </a:xfrm>
          <a:prstGeom prst="rect">
            <a:avLst/>
          </a:prstGeom>
        </p:spPr>
        <p:txBody>
          <a:bodyPr wrap="square">
            <a:spAutoFit/>
          </a:bodyPr>
          <a:lstStyle/>
          <a:p>
            <a:r>
              <a:rPr lang="en-US" dirty="0"/>
              <a:t>WeChat places advertisement in the official account’s articles footer. Customers could find this advertisement by different ways </a:t>
            </a:r>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70411" y="1988840"/>
            <a:ext cx="1454237" cy="2586602"/>
          </a:xfrm>
          <a:prstGeom prst="rect">
            <a:avLst/>
          </a:prstGeom>
        </p:spPr>
      </p:pic>
      <p:sp>
        <p:nvSpPr>
          <p:cNvPr id="26" name="Oval 25"/>
          <p:cNvSpPr/>
          <p:nvPr/>
        </p:nvSpPr>
        <p:spPr>
          <a:xfrm>
            <a:off x="3445263" y="3237795"/>
            <a:ext cx="17281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a:off x="4916950" y="1988840"/>
            <a:ext cx="569664" cy="13055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085890" y="1657317"/>
            <a:ext cx="1503297" cy="369332"/>
          </a:xfrm>
          <a:prstGeom prst="rect">
            <a:avLst/>
          </a:prstGeom>
          <a:noFill/>
        </p:spPr>
        <p:txBody>
          <a:bodyPr wrap="none" rtlCol="0">
            <a:spAutoFit/>
          </a:bodyPr>
          <a:lstStyle/>
          <a:p>
            <a:r>
              <a:rPr lang="en-US" dirty="0"/>
              <a:t>Link to article</a:t>
            </a:r>
          </a:p>
        </p:txBody>
      </p:sp>
      <p:sp>
        <p:nvSpPr>
          <p:cNvPr id="20"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57</a:t>
            </a:fld>
            <a:endParaRPr lang="ru-RU" dirty="0"/>
          </a:p>
        </p:txBody>
      </p:sp>
    </p:spTree>
    <p:extLst>
      <p:ext uri="{BB962C8B-B14F-4D97-AF65-F5344CB8AC3E}">
        <p14:creationId xmlns:p14="http://schemas.microsoft.com/office/powerpoint/2010/main" val="2088900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392" y="1732816"/>
            <a:ext cx="1526518" cy="2715166"/>
          </a:xfrm>
          <a:prstGeom prst="rect">
            <a:avLst/>
          </a:prstGeom>
        </p:spPr>
      </p:pic>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4363" y="1732816"/>
            <a:ext cx="1487512" cy="2645787"/>
          </a:xfrm>
          <a:prstGeom prst="rect">
            <a:avLst/>
          </a:prstGeom>
        </p:spPr>
      </p:pic>
      <p:sp>
        <p:nvSpPr>
          <p:cNvPr id="5" name="TextBox 4"/>
          <p:cNvSpPr txBox="1"/>
          <p:nvPr/>
        </p:nvSpPr>
        <p:spPr>
          <a:xfrm>
            <a:off x="212160" y="4447982"/>
            <a:ext cx="705129" cy="369332"/>
          </a:xfrm>
          <a:prstGeom prst="rect">
            <a:avLst/>
          </a:prstGeom>
          <a:noFill/>
        </p:spPr>
        <p:txBody>
          <a:bodyPr wrap="none" rtlCol="0">
            <a:spAutoFit/>
          </a:bodyPr>
          <a:lstStyle/>
          <a:p>
            <a:r>
              <a:rPr lang="en-US" dirty="0"/>
              <a:t>Chats</a:t>
            </a:r>
          </a:p>
        </p:txBody>
      </p:sp>
      <p:sp>
        <p:nvSpPr>
          <p:cNvPr id="11" name="TextBox 10"/>
          <p:cNvSpPr txBox="1"/>
          <p:nvPr/>
        </p:nvSpPr>
        <p:spPr>
          <a:xfrm>
            <a:off x="1860597" y="4452828"/>
            <a:ext cx="998863" cy="369332"/>
          </a:xfrm>
          <a:prstGeom prst="rect">
            <a:avLst/>
          </a:prstGeom>
          <a:noFill/>
        </p:spPr>
        <p:txBody>
          <a:bodyPr wrap="none" rtlCol="0">
            <a:spAutoFit/>
          </a:bodyPr>
          <a:lstStyle/>
          <a:p>
            <a:r>
              <a:rPr lang="en-US" dirty="0"/>
              <a:t>Contacts</a:t>
            </a:r>
          </a:p>
        </p:txBody>
      </p:sp>
      <p:sp>
        <p:nvSpPr>
          <p:cNvPr id="15" name="TextBox 14"/>
          <p:cNvSpPr txBox="1"/>
          <p:nvPr/>
        </p:nvSpPr>
        <p:spPr>
          <a:xfrm>
            <a:off x="3403410" y="4447982"/>
            <a:ext cx="1730089" cy="369332"/>
          </a:xfrm>
          <a:prstGeom prst="rect">
            <a:avLst/>
          </a:prstGeom>
          <a:noFill/>
        </p:spPr>
        <p:txBody>
          <a:bodyPr wrap="none" rtlCol="0">
            <a:spAutoFit/>
          </a:bodyPr>
          <a:lstStyle/>
          <a:p>
            <a:r>
              <a:rPr lang="en-US" dirty="0"/>
              <a:t>Official accounts</a:t>
            </a:r>
          </a:p>
        </p:txBody>
      </p:sp>
      <p:sp>
        <p:nvSpPr>
          <p:cNvPr id="19" name="TextBox 18"/>
          <p:cNvSpPr txBox="1"/>
          <p:nvPr/>
        </p:nvSpPr>
        <p:spPr>
          <a:xfrm>
            <a:off x="7255953" y="4447982"/>
            <a:ext cx="793807" cy="369332"/>
          </a:xfrm>
          <a:prstGeom prst="rect">
            <a:avLst/>
          </a:prstGeom>
          <a:noFill/>
        </p:spPr>
        <p:txBody>
          <a:bodyPr wrap="none" rtlCol="0">
            <a:spAutoFit/>
          </a:bodyPr>
          <a:lstStyle/>
          <a:p>
            <a:r>
              <a:rPr lang="en-US" dirty="0"/>
              <a:t>Article</a:t>
            </a:r>
          </a:p>
        </p:txBody>
      </p:sp>
      <p:sp>
        <p:nvSpPr>
          <p:cNvPr id="18" name="Oval 17"/>
          <p:cNvSpPr/>
          <p:nvPr/>
        </p:nvSpPr>
        <p:spPr>
          <a:xfrm>
            <a:off x="6788760" y="3928762"/>
            <a:ext cx="17281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382202" y="2817149"/>
            <a:ext cx="859531" cy="369332"/>
          </a:xfrm>
          <a:prstGeom prst="rect">
            <a:avLst/>
          </a:prstGeom>
          <a:noFill/>
        </p:spPr>
        <p:txBody>
          <a:bodyPr wrap="none" rtlCol="0">
            <a:spAutoFit/>
          </a:bodyPr>
          <a:lstStyle/>
          <a:p>
            <a:r>
              <a:rPr lang="en-US" dirty="0"/>
              <a:t>Banner</a:t>
            </a:r>
          </a:p>
        </p:txBody>
      </p:sp>
      <p:sp>
        <p:nvSpPr>
          <p:cNvPr id="20" name="Right Arrow 19"/>
          <p:cNvSpPr/>
          <p:nvPr/>
        </p:nvSpPr>
        <p:spPr>
          <a:xfrm>
            <a:off x="1597259" y="2990159"/>
            <a:ext cx="175603" cy="19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a:stCxn id="21" idx="2"/>
          </p:cNvCxnSpPr>
          <p:nvPr/>
        </p:nvCxnSpPr>
        <p:spPr>
          <a:xfrm flipH="1">
            <a:off x="7632399" y="3186481"/>
            <a:ext cx="1179569" cy="72711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5800" y="1739062"/>
            <a:ext cx="1490845" cy="2651716"/>
          </a:xfrm>
          <a:prstGeom prst="rect">
            <a:avLst/>
          </a:prstGeom>
        </p:spPr>
      </p:pic>
      <p:sp>
        <p:nvSpPr>
          <p:cNvPr id="22" name="Right Arrow 21"/>
          <p:cNvSpPr/>
          <p:nvPr/>
        </p:nvSpPr>
        <p:spPr>
          <a:xfrm>
            <a:off x="3337871" y="2966758"/>
            <a:ext cx="175603" cy="19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4700" y="1732816"/>
            <a:ext cx="1487511" cy="2645787"/>
          </a:xfrm>
          <a:prstGeom prst="rect">
            <a:avLst/>
          </a:prstGeom>
        </p:spPr>
      </p:pic>
      <p:sp>
        <p:nvSpPr>
          <p:cNvPr id="26" name="Right Arrow 25"/>
          <p:cNvSpPr/>
          <p:nvPr/>
        </p:nvSpPr>
        <p:spPr>
          <a:xfrm>
            <a:off x="5023437" y="2990158"/>
            <a:ext cx="175603" cy="19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23042" y="1732816"/>
            <a:ext cx="1526518" cy="2715166"/>
          </a:xfrm>
          <a:prstGeom prst="rect">
            <a:avLst/>
          </a:prstGeom>
        </p:spPr>
      </p:pic>
      <p:sp>
        <p:nvSpPr>
          <p:cNvPr id="27" name="Right Arrow 26"/>
          <p:cNvSpPr/>
          <p:nvPr/>
        </p:nvSpPr>
        <p:spPr>
          <a:xfrm>
            <a:off x="6749560" y="2966758"/>
            <a:ext cx="175603" cy="19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5313782" y="4456939"/>
            <a:ext cx="1352293" cy="369332"/>
          </a:xfrm>
          <a:prstGeom prst="rect">
            <a:avLst/>
          </a:prstGeom>
          <a:noFill/>
        </p:spPr>
        <p:txBody>
          <a:bodyPr wrap="none" rtlCol="0">
            <a:spAutoFit/>
          </a:bodyPr>
          <a:lstStyle/>
          <a:p>
            <a:r>
              <a:rPr lang="en-US" dirty="0"/>
              <a:t>OA </a:t>
            </a:r>
            <a:r>
              <a:rPr lang="en-US" dirty="0" err="1"/>
              <a:t>newsline</a:t>
            </a:r>
            <a:endParaRPr lang="en-US" dirty="0"/>
          </a:p>
        </p:txBody>
      </p:sp>
      <p:sp>
        <p:nvSpPr>
          <p:cNvPr id="23" name="Title 1"/>
          <p:cNvSpPr>
            <a:spLocks noGrp="1"/>
          </p:cNvSpPr>
          <p:nvPr>
            <p:ph type="title"/>
          </p:nvPr>
        </p:nvSpPr>
        <p:spPr>
          <a:xfrm>
            <a:off x="395536" y="116632"/>
            <a:ext cx="8159540" cy="312281"/>
          </a:xfrm>
        </p:spPr>
        <p:txBody>
          <a:bodyPr/>
          <a:lstStyle/>
          <a:p>
            <a:r>
              <a:rPr lang="en-US" sz="2400" dirty="0"/>
              <a:t>Appendix 4.3 WeChat advertisement: user story 3, </a:t>
            </a:r>
            <a:r>
              <a:rPr lang="en-US" sz="2400" dirty="0" err="1"/>
              <a:t>subsc</a:t>
            </a:r>
            <a:r>
              <a:rPr lang="en-US" sz="2400" dirty="0"/>
              <a:t>.</a:t>
            </a:r>
          </a:p>
        </p:txBody>
      </p:sp>
      <p:sp>
        <p:nvSpPr>
          <p:cNvPr id="24" name="Rectangle 23"/>
          <p:cNvSpPr/>
          <p:nvPr/>
        </p:nvSpPr>
        <p:spPr>
          <a:xfrm>
            <a:off x="245948" y="743213"/>
            <a:ext cx="8676975" cy="646331"/>
          </a:xfrm>
          <a:prstGeom prst="rect">
            <a:avLst/>
          </a:prstGeom>
        </p:spPr>
        <p:txBody>
          <a:bodyPr wrap="square">
            <a:spAutoFit/>
          </a:bodyPr>
          <a:lstStyle/>
          <a:p>
            <a:r>
              <a:rPr lang="en-US" dirty="0"/>
              <a:t>WeChat places advertisement in the official account’s articles footer. Customers could find this advertisement by different ways </a:t>
            </a:r>
          </a:p>
        </p:txBody>
      </p:sp>
      <p:sp>
        <p:nvSpPr>
          <p:cNvPr id="29" name="TextBox 28"/>
          <p:cNvSpPr txBox="1"/>
          <p:nvPr/>
        </p:nvSpPr>
        <p:spPr>
          <a:xfrm>
            <a:off x="0" y="5347323"/>
            <a:ext cx="9144000" cy="646331"/>
          </a:xfrm>
          <a:prstGeom prst="rect">
            <a:avLst/>
          </a:prstGeom>
          <a:noFill/>
        </p:spPr>
        <p:txBody>
          <a:bodyPr wrap="square" rtlCol="0">
            <a:spAutoFit/>
          </a:bodyPr>
          <a:lstStyle/>
          <a:p>
            <a:r>
              <a:rPr lang="en-US" dirty="0"/>
              <a:t>Customer explores his subscriptions, open official account, open and read the article and find advertisement in the footer.</a:t>
            </a:r>
          </a:p>
        </p:txBody>
      </p:sp>
      <p:sp>
        <p:nvSpPr>
          <p:cNvPr id="30"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58</a:t>
            </a:fld>
            <a:endParaRPr lang="ru-RU" dirty="0"/>
          </a:p>
        </p:txBody>
      </p:sp>
    </p:spTree>
    <p:extLst>
      <p:ext uri="{BB962C8B-B14F-4D97-AF65-F5344CB8AC3E}">
        <p14:creationId xmlns:p14="http://schemas.microsoft.com/office/powerpoint/2010/main" val="2632161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extBox 4"/>
          <p:cNvSpPr txBox="1"/>
          <p:nvPr/>
        </p:nvSpPr>
        <p:spPr>
          <a:xfrm>
            <a:off x="477043" y="3768259"/>
            <a:ext cx="2881173" cy="369332"/>
          </a:xfrm>
          <a:prstGeom prst="rect">
            <a:avLst/>
          </a:prstGeom>
          <a:noFill/>
        </p:spPr>
        <p:txBody>
          <a:bodyPr wrap="none" rtlCol="0">
            <a:spAutoFit/>
          </a:bodyPr>
          <a:lstStyle/>
          <a:p>
            <a:r>
              <a:rPr lang="en-US" dirty="0"/>
              <a:t>Chats or Official accounts list</a:t>
            </a:r>
          </a:p>
        </p:txBody>
      </p:sp>
      <p:sp>
        <p:nvSpPr>
          <p:cNvPr id="15" name="TextBox 14"/>
          <p:cNvSpPr txBox="1"/>
          <p:nvPr/>
        </p:nvSpPr>
        <p:spPr>
          <a:xfrm>
            <a:off x="4116803" y="3782615"/>
            <a:ext cx="1779270" cy="369332"/>
          </a:xfrm>
          <a:prstGeom prst="rect">
            <a:avLst/>
          </a:prstGeom>
          <a:noFill/>
        </p:spPr>
        <p:txBody>
          <a:bodyPr wrap="none" rtlCol="0">
            <a:spAutoFit/>
          </a:bodyPr>
          <a:lstStyle/>
          <a:p>
            <a:r>
              <a:rPr lang="en-US" dirty="0"/>
              <a:t>Interactive menu</a:t>
            </a:r>
          </a:p>
        </p:txBody>
      </p:sp>
      <p:sp>
        <p:nvSpPr>
          <p:cNvPr id="19" name="TextBox 18"/>
          <p:cNvSpPr txBox="1"/>
          <p:nvPr/>
        </p:nvSpPr>
        <p:spPr>
          <a:xfrm>
            <a:off x="6534624" y="3768259"/>
            <a:ext cx="1749903" cy="369332"/>
          </a:xfrm>
          <a:prstGeom prst="rect">
            <a:avLst/>
          </a:prstGeom>
          <a:noFill/>
        </p:spPr>
        <p:txBody>
          <a:bodyPr wrap="none" rtlCol="0">
            <a:spAutoFit/>
          </a:bodyPr>
          <a:lstStyle/>
          <a:p>
            <a:r>
              <a:rPr lang="en-US" dirty="0"/>
              <a:t>Application form</a:t>
            </a:r>
          </a:p>
        </p:txBody>
      </p:sp>
      <p:sp>
        <p:nvSpPr>
          <p:cNvPr id="22" name="Right Arrow 21"/>
          <p:cNvSpPr/>
          <p:nvPr/>
        </p:nvSpPr>
        <p:spPr>
          <a:xfrm>
            <a:off x="3623931" y="2287034"/>
            <a:ext cx="175603" cy="19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6011268" y="2287034"/>
            <a:ext cx="175603" cy="1963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p:cNvSpPr>
            <a:spLocks noGrp="1"/>
          </p:cNvSpPr>
          <p:nvPr>
            <p:ph type="title"/>
          </p:nvPr>
        </p:nvSpPr>
        <p:spPr>
          <a:xfrm>
            <a:off x="395536" y="116632"/>
            <a:ext cx="8159540" cy="312281"/>
          </a:xfrm>
        </p:spPr>
        <p:txBody>
          <a:bodyPr/>
          <a:lstStyle/>
          <a:p>
            <a:r>
              <a:rPr lang="en-US" dirty="0"/>
              <a:t>Appendix 4.4 Applying via WeChat</a:t>
            </a:r>
          </a:p>
        </p:txBody>
      </p:sp>
      <p:sp>
        <p:nvSpPr>
          <p:cNvPr id="29" name="TextBox 28"/>
          <p:cNvSpPr txBox="1"/>
          <p:nvPr/>
        </p:nvSpPr>
        <p:spPr>
          <a:xfrm>
            <a:off x="155575" y="4723041"/>
            <a:ext cx="9144000" cy="923330"/>
          </a:xfrm>
          <a:prstGeom prst="rect">
            <a:avLst/>
          </a:prstGeom>
          <a:noFill/>
        </p:spPr>
        <p:txBody>
          <a:bodyPr wrap="square" rtlCol="0">
            <a:spAutoFit/>
          </a:bodyPr>
          <a:lstStyle/>
          <a:p>
            <a:r>
              <a:rPr lang="en-US" dirty="0"/>
              <a:t>Customers could apply for a loan via WeChat internal application. Customer need only to click ‘follow’ to add your application in his store. After customer followed official account owned could send him messages.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527" y="984577"/>
            <a:ext cx="1490845" cy="265171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6105" y="984577"/>
            <a:ext cx="1490845" cy="2651716"/>
          </a:xfrm>
          <a:prstGeom prst="rect">
            <a:avLst/>
          </a:prstGeom>
        </p:spPr>
      </p:pic>
      <p:sp>
        <p:nvSpPr>
          <p:cNvPr id="30" name="Oval 29"/>
          <p:cNvSpPr/>
          <p:nvPr/>
        </p:nvSpPr>
        <p:spPr>
          <a:xfrm>
            <a:off x="220299" y="1247086"/>
            <a:ext cx="17281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799607" y="3273160"/>
            <a:ext cx="172819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2554" y="984577"/>
            <a:ext cx="1490845" cy="2651716"/>
          </a:xfrm>
          <a:prstGeom prst="rect">
            <a:avLst/>
          </a:prstGeom>
        </p:spPr>
      </p:pic>
      <p:pic>
        <p:nvPicPr>
          <p:cNvPr id="33" name="图片 16" descr="C:\Users\alexchen\AppData\Local\Temp\WeChat Files\17550992555919126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74740" y="984577"/>
            <a:ext cx="1615143" cy="2651716"/>
          </a:xfrm>
          <a:prstGeom prst="rect">
            <a:avLst/>
          </a:prstGeom>
          <a:noFill/>
          <a:ln>
            <a:noFill/>
          </a:ln>
        </p:spPr>
      </p:pic>
      <p:sp>
        <p:nvSpPr>
          <p:cNvPr id="16"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59</a:t>
            </a:fld>
            <a:endParaRPr lang="ru-RU" dirty="0"/>
          </a:p>
        </p:txBody>
      </p:sp>
    </p:spTree>
    <p:extLst>
      <p:ext uri="{BB962C8B-B14F-4D97-AF65-F5344CB8AC3E}">
        <p14:creationId xmlns:p14="http://schemas.microsoft.com/office/powerpoint/2010/main" val="1310195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2.2 Market Size Estimation</a:t>
            </a:r>
          </a:p>
        </p:txBody>
      </p:sp>
      <p:sp>
        <p:nvSpPr>
          <p:cNvPr id="4"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6</a:t>
            </a:fld>
            <a:endParaRPr lang="ru-RU"/>
          </a:p>
        </p:txBody>
      </p:sp>
      <p:sp>
        <p:nvSpPr>
          <p:cNvPr id="22" name="TextBox 21"/>
          <p:cNvSpPr txBox="1"/>
          <p:nvPr/>
        </p:nvSpPr>
        <p:spPr>
          <a:xfrm>
            <a:off x="235724" y="3904600"/>
            <a:ext cx="8641083" cy="892552"/>
          </a:xfrm>
          <a:prstGeom prst="rect">
            <a:avLst/>
          </a:prstGeom>
          <a:noFill/>
        </p:spPr>
        <p:txBody>
          <a:bodyPr wrap="square" rtlCol="0" anchor="t">
            <a:spAutoFit/>
          </a:bodyPr>
          <a:lstStyle/>
          <a:p>
            <a:pPr marL="171450" indent="-171450">
              <a:spcAft>
                <a:spcPts val="600"/>
              </a:spcAft>
              <a:buFont typeface="Arial" panose="020B0604020202020204" pitchFamily="34" charset="0"/>
              <a:buChar char="•"/>
            </a:pPr>
            <a:r>
              <a:rPr lang="en-US" sz="1400" dirty="0"/>
              <a:t>Unsecured consumer finance market size is estimated to reach $1,6 </a:t>
            </a:r>
            <a:r>
              <a:rPr lang="en-US" sz="1400" dirty="0" err="1"/>
              <a:t>Tn</a:t>
            </a:r>
            <a:r>
              <a:rPr lang="en-US" sz="1400" dirty="0"/>
              <a:t> by 2020</a:t>
            </a:r>
          </a:p>
          <a:p>
            <a:pPr marL="171450" indent="-171450">
              <a:spcAft>
                <a:spcPts val="600"/>
              </a:spcAft>
              <a:buFont typeface="Arial" panose="020B0604020202020204" pitchFamily="34" charset="0"/>
              <a:buChar char="•"/>
            </a:pPr>
            <a:r>
              <a:rPr lang="en-US" sz="1400" dirty="0"/>
              <a:t>PDL share of the market is estimated at 0,5-1% of the total market</a:t>
            </a:r>
          </a:p>
          <a:p>
            <a:pPr marL="171450" indent="-171450">
              <a:spcAft>
                <a:spcPts val="600"/>
              </a:spcAft>
              <a:buFont typeface="Arial" panose="020B0604020202020204" pitchFamily="34" charset="0"/>
              <a:buChar char="•"/>
            </a:pPr>
            <a:r>
              <a:rPr lang="en-US" sz="1400" dirty="0"/>
              <a:t>Current sales assumptions lead to 0,2</a:t>
            </a:r>
            <a:r>
              <a:rPr lang="ru-RU" sz="1400" dirty="0"/>
              <a:t>5</a:t>
            </a:r>
            <a:r>
              <a:rPr lang="en-US" sz="1400" dirty="0"/>
              <a:t>-0,5%</a:t>
            </a:r>
            <a:r>
              <a:rPr lang="ru-RU" sz="1400" dirty="0"/>
              <a:t> </a:t>
            </a:r>
            <a:r>
              <a:rPr lang="en-US" sz="1400" dirty="0"/>
              <a:t>market share by 2020</a:t>
            </a:r>
          </a:p>
        </p:txBody>
      </p:sp>
      <p:sp>
        <p:nvSpPr>
          <p:cNvPr id="3" name="TextBox 2"/>
          <p:cNvSpPr txBox="1"/>
          <p:nvPr/>
        </p:nvSpPr>
        <p:spPr>
          <a:xfrm>
            <a:off x="3048000" y="764041"/>
            <a:ext cx="2728686" cy="369332"/>
          </a:xfrm>
          <a:prstGeom prst="rect">
            <a:avLst/>
          </a:prstGeom>
          <a:noFill/>
        </p:spPr>
        <p:txBody>
          <a:bodyPr wrap="square" rtlCol="0">
            <a:spAutoFit/>
          </a:bodyPr>
          <a:lstStyle/>
          <a:p>
            <a:endParaRPr lang="zh-CN" altLang="en-US" dirty="0"/>
          </a:p>
        </p:txBody>
      </p:sp>
      <p:sp>
        <p:nvSpPr>
          <p:cNvPr id="5" name="TextBox 4"/>
          <p:cNvSpPr txBox="1"/>
          <p:nvPr/>
        </p:nvSpPr>
        <p:spPr>
          <a:xfrm>
            <a:off x="395536" y="6450256"/>
            <a:ext cx="184731" cy="261610"/>
          </a:xfrm>
          <a:prstGeom prst="rect">
            <a:avLst/>
          </a:prstGeom>
          <a:noFill/>
        </p:spPr>
        <p:txBody>
          <a:bodyPr wrap="none" rtlCol="0">
            <a:spAutoFit/>
          </a:bodyPr>
          <a:lstStyle/>
          <a:p>
            <a:endParaRPr lang="zh-CN" altLang="en-US" sz="1100" dirty="0"/>
          </a:p>
        </p:txBody>
      </p:sp>
      <p:sp>
        <p:nvSpPr>
          <p:cNvPr id="13" name="TextBox 12"/>
          <p:cNvSpPr txBox="1"/>
          <p:nvPr/>
        </p:nvSpPr>
        <p:spPr>
          <a:xfrm>
            <a:off x="323528" y="6450256"/>
            <a:ext cx="5280613" cy="215444"/>
          </a:xfrm>
          <a:prstGeom prst="rect">
            <a:avLst/>
          </a:prstGeom>
          <a:noFill/>
        </p:spPr>
        <p:txBody>
          <a:bodyPr wrap="none" rtlCol="0">
            <a:spAutoFit/>
          </a:bodyPr>
          <a:lstStyle/>
          <a:p>
            <a:r>
              <a:rPr lang="en-US" altLang="zh-CN" sz="800" dirty="0"/>
              <a:t>* http://www.chinatimes.cc/article/51502.html; </a:t>
            </a:r>
            <a:r>
              <a:rPr lang="en-US" altLang="zh-CN" sz="800" dirty="0">
                <a:hlinkClick r:id="rId3"/>
              </a:rPr>
              <a:t>http://think.sifl.org</a:t>
            </a:r>
            <a:r>
              <a:rPr lang="en-US" altLang="zh-CN" sz="800">
                <a:hlinkClick r:id="rId3"/>
              </a:rPr>
              <a:t>/?p=6998</a:t>
            </a:r>
            <a:r>
              <a:rPr lang="en-US" altLang="zh-CN" sz="800"/>
              <a:t>, Euromonitor, </a:t>
            </a:r>
            <a:r>
              <a:rPr lang="en-US" altLang="zh-CN" sz="800" dirty="0"/>
              <a:t>The Boston Consulting Group</a:t>
            </a:r>
            <a:endParaRPr lang="zh-CN" altLang="en-US" sz="800" dirty="0"/>
          </a:p>
        </p:txBody>
      </p:sp>
      <p:graphicFrame>
        <p:nvGraphicFramePr>
          <p:cNvPr id="16" name="Chart 15"/>
          <p:cNvGraphicFramePr>
            <a:graphicFrameLocks/>
          </p:cNvGraphicFramePr>
          <p:nvPr>
            <p:extLst/>
          </p:nvPr>
        </p:nvGraphicFramePr>
        <p:xfrm>
          <a:off x="235725" y="736096"/>
          <a:ext cx="5663648" cy="2989881"/>
        </p:xfrm>
        <a:graphic>
          <a:graphicData uri="http://schemas.openxmlformats.org/drawingml/2006/chart">
            <c:chart xmlns:c="http://schemas.openxmlformats.org/drawingml/2006/chart" xmlns:r="http://schemas.openxmlformats.org/officeDocument/2006/relationships" r:id="rId4"/>
          </a:graphicData>
        </a:graphic>
      </p:graphicFrame>
      <p:sp>
        <p:nvSpPr>
          <p:cNvPr id="12" name="Выноска 1 (граница и черта) 13"/>
          <p:cNvSpPr/>
          <p:nvPr/>
        </p:nvSpPr>
        <p:spPr>
          <a:xfrm>
            <a:off x="6012160" y="764041"/>
            <a:ext cx="1010404" cy="332516"/>
          </a:xfrm>
          <a:prstGeom prst="accentBorderCallout1">
            <a:avLst>
              <a:gd name="adj1" fmla="val 68994"/>
              <a:gd name="adj2" fmla="val -10364"/>
              <a:gd name="adj3" fmla="val 200127"/>
              <a:gd name="adj4" fmla="val -117566"/>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1000" dirty="0"/>
              <a:t>CAGR=9%</a:t>
            </a:r>
          </a:p>
        </p:txBody>
      </p:sp>
      <p:graphicFrame>
        <p:nvGraphicFramePr>
          <p:cNvPr id="7" name="Table 6"/>
          <p:cNvGraphicFramePr>
            <a:graphicFrameLocks noGrp="1"/>
          </p:cNvGraphicFramePr>
          <p:nvPr>
            <p:extLst/>
          </p:nvPr>
        </p:nvGraphicFramePr>
        <p:xfrm>
          <a:off x="335643" y="5259911"/>
          <a:ext cx="8153400" cy="692150"/>
        </p:xfrm>
        <a:graphic>
          <a:graphicData uri="http://schemas.openxmlformats.org/drawingml/2006/table">
            <a:tbl>
              <a:tblPr/>
              <a:tblGrid>
                <a:gridCol w="4038600">
                  <a:extLst>
                    <a:ext uri="{9D8B030D-6E8A-4147-A177-3AD203B41FA5}">
                      <a16:colId xmlns:a16="http://schemas.microsoft.com/office/drawing/2014/main" val="1015508770"/>
                    </a:ext>
                  </a:extLst>
                </a:gridCol>
                <a:gridCol w="800100">
                  <a:extLst>
                    <a:ext uri="{9D8B030D-6E8A-4147-A177-3AD203B41FA5}">
                      <a16:colId xmlns:a16="http://schemas.microsoft.com/office/drawing/2014/main" val="862195133"/>
                    </a:ext>
                  </a:extLst>
                </a:gridCol>
                <a:gridCol w="749300">
                  <a:extLst>
                    <a:ext uri="{9D8B030D-6E8A-4147-A177-3AD203B41FA5}">
                      <a16:colId xmlns:a16="http://schemas.microsoft.com/office/drawing/2014/main" val="2065526619"/>
                    </a:ext>
                  </a:extLst>
                </a:gridCol>
                <a:gridCol w="939800">
                  <a:extLst>
                    <a:ext uri="{9D8B030D-6E8A-4147-A177-3AD203B41FA5}">
                      <a16:colId xmlns:a16="http://schemas.microsoft.com/office/drawing/2014/main" val="396320343"/>
                    </a:ext>
                  </a:extLst>
                </a:gridCol>
                <a:gridCol w="762000">
                  <a:extLst>
                    <a:ext uri="{9D8B030D-6E8A-4147-A177-3AD203B41FA5}">
                      <a16:colId xmlns:a16="http://schemas.microsoft.com/office/drawing/2014/main" val="2274403592"/>
                    </a:ext>
                  </a:extLst>
                </a:gridCol>
                <a:gridCol w="863600">
                  <a:extLst>
                    <a:ext uri="{9D8B030D-6E8A-4147-A177-3AD203B41FA5}">
                      <a16:colId xmlns:a16="http://schemas.microsoft.com/office/drawing/2014/main" val="3209194772"/>
                    </a:ext>
                  </a:extLst>
                </a:gridCol>
              </a:tblGrid>
              <a:tr h="285750">
                <a:tc>
                  <a:txBody>
                    <a:bodyPr/>
                    <a:lstStyle/>
                    <a:p>
                      <a:pPr algn="ctr" fontAlgn="ctr"/>
                      <a:r>
                        <a:rPr lang="en-US" sz="1800" b="0" i="0" u="none" strike="noStrike" dirty="0">
                          <a:solidFill>
                            <a:srgbClr val="000000"/>
                          </a:solidFill>
                          <a:effectLst/>
                          <a:latin typeface="Arial" panose="020B060402020202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b"/>
                      <a:r>
                        <a:rPr lang="en-US" sz="1200" b="0" i="0" u="none" strike="noStrike" dirty="0">
                          <a:solidFill>
                            <a:srgbClr val="FFFFFF"/>
                          </a:solidFill>
                          <a:effectLst/>
                          <a:latin typeface="Calibri" panose="020F0502020204030204" pitchFamily="34" charset="0"/>
                        </a:rPr>
                        <a:t>Year 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b"/>
                      <a:r>
                        <a:rPr lang="en-US" sz="1200" b="0" i="0" u="none" strike="noStrike" dirty="0">
                          <a:solidFill>
                            <a:srgbClr val="FFFFFF"/>
                          </a:solidFill>
                          <a:effectLst/>
                          <a:latin typeface="Calibri" panose="020F0502020204030204" pitchFamily="34" charset="0"/>
                        </a:rPr>
                        <a:t>Year 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b"/>
                      <a:r>
                        <a:rPr lang="en-US" sz="1200" b="0" i="0" u="none" strike="noStrike" dirty="0">
                          <a:solidFill>
                            <a:srgbClr val="FFFFFF"/>
                          </a:solidFill>
                          <a:effectLst/>
                          <a:latin typeface="Calibri" panose="020F0502020204030204" pitchFamily="34" charset="0"/>
                        </a:rPr>
                        <a:t>Year</a:t>
                      </a:r>
                      <a:r>
                        <a:rPr lang="en-US" sz="1200" b="0" i="0" u="none" strike="noStrike" baseline="0" dirty="0">
                          <a:solidFill>
                            <a:srgbClr val="FFFFFF"/>
                          </a:solidFill>
                          <a:effectLst/>
                          <a:latin typeface="Calibri" panose="020F0502020204030204" pitchFamily="34" charset="0"/>
                        </a:rPr>
                        <a:t> 3 </a:t>
                      </a:r>
                      <a:endParaRPr lang="en-US" sz="1200" b="0" i="0" u="none" strike="noStrike" dirty="0">
                        <a:solidFill>
                          <a:srgbClr val="FFFFFF"/>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b"/>
                      <a:r>
                        <a:rPr lang="en-US" sz="1200" b="0" i="0" u="none" strike="noStrike" dirty="0">
                          <a:solidFill>
                            <a:srgbClr val="FFFFFF"/>
                          </a:solidFill>
                          <a:effectLst/>
                          <a:latin typeface="Calibri" panose="020F0502020204030204" pitchFamily="34" charset="0"/>
                        </a:rPr>
                        <a:t>Year</a:t>
                      </a:r>
                      <a:r>
                        <a:rPr lang="en-US" sz="1200" b="0" i="0" u="none" strike="noStrike" baseline="0" dirty="0">
                          <a:solidFill>
                            <a:srgbClr val="FFFFFF"/>
                          </a:solidFill>
                          <a:effectLst/>
                          <a:latin typeface="Calibri" panose="020F0502020204030204" pitchFamily="34" charset="0"/>
                        </a:rPr>
                        <a:t> 4</a:t>
                      </a:r>
                      <a:endParaRPr lang="en-US" sz="1200" b="0" i="0" u="none" strike="noStrike" dirty="0">
                        <a:solidFill>
                          <a:srgbClr val="FFFFFF"/>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rtl="0" fontAlgn="b"/>
                      <a:r>
                        <a:rPr lang="en-US" sz="1200" b="0" i="0" u="none" strike="noStrike" dirty="0">
                          <a:solidFill>
                            <a:srgbClr val="FFFFFF"/>
                          </a:solidFill>
                          <a:effectLst/>
                          <a:latin typeface="Calibri" panose="020F0502020204030204" pitchFamily="34" charset="0"/>
                        </a:rPr>
                        <a:t>Year</a:t>
                      </a:r>
                      <a:r>
                        <a:rPr lang="en-US" sz="1200" b="0" i="0" u="none" strike="noStrike" baseline="0" dirty="0">
                          <a:solidFill>
                            <a:srgbClr val="FFFFFF"/>
                          </a:solidFill>
                          <a:effectLst/>
                          <a:latin typeface="Calibri" panose="020F0502020204030204" pitchFamily="34" charset="0"/>
                        </a:rPr>
                        <a:t> 5</a:t>
                      </a:r>
                      <a:endParaRPr lang="en-US" sz="1200" b="0" i="0" u="none" strike="noStrike" dirty="0">
                        <a:solidFill>
                          <a:srgbClr val="FFFFFF"/>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3586167248"/>
                  </a:ext>
                </a:extLst>
              </a:tr>
              <a:tr h="203200">
                <a:tc>
                  <a:txBody>
                    <a:bodyPr/>
                    <a:lstStyle/>
                    <a:p>
                      <a:pPr algn="ctr" rtl="0" fontAlgn="b"/>
                      <a:r>
                        <a:rPr lang="en-US" sz="1200" b="0" i="0" u="none" strike="noStrike" dirty="0">
                          <a:solidFill>
                            <a:srgbClr val="404040"/>
                          </a:solidFill>
                          <a:effectLst/>
                          <a:latin typeface="Calibri" panose="020F0502020204030204" pitchFamily="34" charset="0"/>
                        </a:rPr>
                        <a:t>Net credit portfolio, $M</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3,2</a:t>
                      </a:r>
                      <a:endParaRPr lang="en-US" sz="12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9,3</a:t>
                      </a:r>
                      <a:endParaRPr lang="en-US" sz="12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16,5</a:t>
                      </a:r>
                      <a:endParaRPr lang="en-US" sz="12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21,8</a:t>
                      </a:r>
                      <a:endParaRPr lang="en-US" sz="12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22,1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9242996"/>
                  </a:ext>
                </a:extLst>
              </a:tr>
              <a:tr h="203200">
                <a:tc>
                  <a:txBody>
                    <a:bodyPr/>
                    <a:lstStyle/>
                    <a:p>
                      <a:pPr algn="ctr" rtl="0" fontAlgn="b"/>
                      <a:r>
                        <a:rPr lang="en-US" sz="1200" b="0" i="0" u="none" strike="noStrike" dirty="0">
                          <a:solidFill>
                            <a:srgbClr val="404040"/>
                          </a:solidFill>
                          <a:effectLst/>
                          <a:latin typeface="Calibri" panose="020F0502020204030204" pitchFamily="34" charset="0"/>
                        </a:rPr>
                        <a:t>#</a:t>
                      </a:r>
                      <a:r>
                        <a:rPr lang="en-US" sz="1200" b="0" i="0" u="none" strike="noStrike">
                          <a:solidFill>
                            <a:srgbClr val="404040"/>
                          </a:solidFill>
                          <a:effectLst/>
                          <a:latin typeface="Calibri" panose="020F0502020204030204" pitchFamily="34" charset="0"/>
                        </a:rPr>
                        <a:t>loans sold, </a:t>
                      </a:r>
                      <a:r>
                        <a:rPr lang="en-US" sz="1200" b="0" i="0" u="none" strike="noStrike" dirty="0">
                          <a:solidFill>
                            <a:srgbClr val="404040"/>
                          </a:solidFill>
                          <a:effectLst/>
                          <a:latin typeface="Calibri" panose="020F0502020204030204" pitchFamily="34" charset="0"/>
                        </a:rPr>
                        <a:t>K</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371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714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a:solidFill>
                            <a:srgbClr val="000000"/>
                          </a:solidFill>
                          <a:effectLst/>
                          <a:latin typeface="Calibri" panose="020F0502020204030204" pitchFamily="34" charset="0"/>
                        </a:rPr>
                        <a:t>1,096</a:t>
                      </a:r>
                      <a:endParaRPr lang="en-US" sz="120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rgbClr val="000000"/>
                          </a:solidFill>
                          <a:effectLst/>
                          <a:latin typeface="Calibri" panose="020F0502020204030204" pitchFamily="34" charset="0"/>
                        </a:rPr>
                        <a:t>1,195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93706694"/>
                  </a:ext>
                </a:extLst>
              </a:tr>
            </a:tbl>
          </a:graphicData>
        </a:graphic>
      </p:graphicFrame>
    </p:spTree>
    <p:extLst>
      <p:ext uri="{BB962C8B-B14F-4D97-AF65-F5344CB8AC3E}">
        <p14:creationId xmlns:p14="http://schemas.microsoft.com/office/powerpoint/2010/main" val="6978323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
          <p:cNvSpPr>
            <a:spLocks noGrp="1"/>
          </p:cNvSpPr>
          <p:nvPr>
            <p:ph type="title"/>
          </p:nvPr>
        </p:nvSpPr>
        <p:spPr>
          <a:xfrm>
            <a:off x="395536" y="116632"/>
            <a:ext cx="8159540" cy="312281"/>
          </a:xfrm>
        </p:spPr>
        <p:txBody>
          <a:bodyPr vert="horz" lIns="91440" tIns="45720" rIns="91440" bIns="45720" rtlCol="0" anchor="ctr">
            <a:noAutofit/>
          </a:bodyPr>
          <a:lstStyle/>
          <a:p>
            <a:r>
              <a:rPr lang="en-US" dirty="0"/>
              <a:t>Appendix 5.1 CN </a:t>
            </a:r>
            <a:r>
              <a:rPr lang="en-US" dirty="0" err="1"/>
              <a:t>orgchart</a:t>
            </a:r>
            <a:r>
              <a:rPr lang="en-US" dirty="0"/>
              <a:t> (as of now)</a:t>
            </a:r>
            <a:endParaRPr lang="ru-RU" dirty="0"/>
          </a:p>
        </p:txBody>
      </p:sp>
      <p:sp>
        <p:nvSpPr>
          <p:cNvPr id="4"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60</a:t>
            </a:fld>
            <a:endParaRPr lang="ru-RU" dirty="0"/>
          </a:p>
        </p:txBody>
      </p:sp>
      <p:pic>
        <p:nvPicPr>
          <p:cNvPr id="2" name="Picture 1"/>
          <p:cNvPicPr>
            <a:picLocks noChangeAspect="1"/>
          </p:cNvPicPr>
          <p:nvPr/>
        </p:nvPicPr>
        <p:blipFill>
          <a:blip r:embed="rId3"/>
          <a:stretch>
            <a:fillRect/>
          </a:stretch>
        </p:blipFill>
        <p:spPr>
          <a:xfrm>
            <a:off x="611560" y="620688"/>
            <a:ext cx="8238015" cy="4608512"/>
          </a:xfrm>
          <a:prstGeom prst="rect">
            <a:avLst/>
          </a:prstGeom>
        </p:spPr>
      </p:pic>
      <p:sp>
        <p:nvSpPr>
          <p:cNvPr id="6" name="TextBox 5"/>
          <p:cNvSpPr txBox="1"/>
          <p:nvPr/>
        </p:nvSpPr>
        <p:spPr>
          <a:xfrm>
            <a:off x="198565" y="5236309"/>
            <a:ext cx="8807572"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All employees will be located in the same office during startup period</a:t>
            </a:r>
          </a:p>
        </p:txBody>
      </p:sp>
    </p:spTree>
    <p:extLst>
      <p:ext uri="{BB962C8B-B14F-4D97-AF65-F5344CB8AC3E}">
        <p14:creationId xmlns:p14="http://schemas.microsoft.com/office/powerpoint/2010/main" val="1095737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Заголовок 1"/>
          <p:cNvSpPr>
            <a:spLocks noGrp="1"/>
          </p:cNvSpPr>
          <p:nvPr>
            <p:ph type="title"/>
          </p:nvPr>
        </p:nvSpPr>
        <p:spPr>
          <a:xfrm>
            <a:off x="395536" y="116632"/>
            <a:ext cx="8159540" cy="312281"/>
          </a:xfrm>
        </p:spPr>
        <p:txBody>
          <a:bodyPr vert="horz" lIns="91440" tIns="45720" rIns="91440" bIns="45720" rtlCol="0" anchor="ctr">
            <a:noAutofit/>
          </a:bodyPr>
          <a:lstStyle/>
          <a:p>
            <a:r>
              <a:rPr lang="en-US" dirty="0"/>
              <a:t>Appendix 5.2 Target </a:t>
            </a:r>
            <a:r>
              <a:rPr lang="en-US" dirty="0" err="1"/>
              <a:t>orgchart</a:t>
            </a:r>
            <a:r>
              <a:rPr lang="en-US" dirty="0"/>
              <a:t> as of EOY2018</a:t>
            </a:r>
            <a:endParaRPr lang="ru-RU" dirty="0"/>
          </a:p>
        </p:txBody>
      </p:sp>
      <p:sp>
        <p:nvSpPr>
          <p:cNvPr id="4" name="Номер слайда 2"/>
          <p:cNvSpPr>
            <a:spLocks noGrp="1"/>
          </p:cNvSpPr>
          <p:nvPr>
            <p:ph type="sldNum" sz="quarter" idx="12"/>
          </p:nvPr>
        </p:nvSpPr>
        <p:spPr>
          <a:xfrm>
            <a:off x="8267004" y="6525344"/>
            <a:ext cx="720080" cy="283758"/>
          </a:xfrm>
        </p:spPr>
        <p:txBody>
          <a:bodyPr/>
          <a:lstStyle/>
          <a:p>
            <a:fld id="{D7F305DA-160D-498F-B102-A1D8643B4A2C}" type="slidenum">
              <a:rPr lang="ru-RU" smtClean="0"/>
              <a:t>61</a:t>
            </a:fld>
            <a:endParaRPr lang="ru-RU" dirty="0"/>
          </a:p>
        </p:txBody>
      </p:sp>
      <p:pic>
        <p:nvPicPr>
          <p:cNvPr id="3" name="Picture 2"/>
          <p:cNvPicPr>
            <a:picLocks noChangeAspect="1"/>
          </p:cNvPicPr>
          <p:nvPr/>
        </p:nvPicPr>
        <p:blipFill>
          <a:blip r:embed="rId3"/>
          <a:stretch>
            <a:fillRect/>
          </a:stretch>
        </p:blipFill>
        <p:spPr>
          <a:xfrm>
            <a:off x="0" y="692696"/>
            <a:ext cx="9144000" cy="4058483"/>
          </a:xfrm>
          <a:prstGeom prst="rect">
            <a:avLst/>
          </a:prstGeom>
        </p:spPr>
      </p:pic>
      <p:sp>
        <p:nvSpPr>
          <p:cNvPr id="5" name="TextBox 4"/>
          <p:cNvSpPr txBox="1"/>
          <p:nvPr/>
        </p:nvSpPr>
        <p:spPr>
          <a:xfrm>
            <a:off x="179512" y="5013176"/>
            <a:ext cx="8807572"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We can have relative few amount of managers due to sharing resources of RH</a:t>
            </a:r>
          </a:p>
          <a:p>
            <a:pPr marL="285750" indent="-285750">
              <a:buFont typeface="Arial" panose="020B0604020202020204" pitchFamily="34" charset="0"/>
              <a:buChar char="•"/>
            </a:pPr>
            <a:r>
              <a:rPr lang="en-US" sz="1600" dirty="0"/>
              <a:t>We will relocate call center to suburban area of Shenzhen, this could help us to save around 40% of rent cost and 15% of salary cost from year 3</a:t>
            </a:r>
          </a:p>
          <a:p>
            <a:pPr marL="285750" indent="-285750">
              <a:buFont typeface="Arial" panose="020B0604020202020204" pitchFamily="34" charset="0"/>
              <a:buChar char="•"/>
            </a:pPr>
            <a:r>
              <a:rPr lang="en-US" sz="1600" dirty="0"/>
              <a:t>Organization chart for years 2019-2021 will be developed in 2018, however we do not expect growing of managers, only number of staff will grow according number of operations</a:t>
            </a:r>
          </a:p>
        </p:txBody>
      </p:sp>
    </p:spTree>
    <p:extLst>
      <p:ext uri="{BB962C8B-B14F-4D97-AF65-F5344CB8AC3E}">
        <p14:creationId xmlns:p14="http://schemas.microsoft.com/office/powerpoint/2010/main" val="3237170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Appendix 5.3 Headcount and Personnel budget</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t>62</a:t>
            </a:fld>
            <a:endParaRPr lang="ru-RU"/>
          </a:p>
        </p:txBody>
      </p:sp>
      <p:graphicFrame>
        <p:nvGraphicFramePr>
          <p:cNvPr id="3" name="Таблица 2"/>
          <p:cNvGraphicFramePr>
            <a:graphicFrameLocks noGrp="1"/>
          </p:cNvGraphicFramePr>
          <p:nvPr>
            <p:extLst/>
          </p:nvPr>
        </p:nvGraphicFramePr>
        <p:xfrm>
          <a:off x="1403640" y="692696"/>
          <a:ext cx="6480727" cy="5547360"/>
        </p:xfrm>
        <a:graphic>
          <a:graphicData uri="http://schemas.openxmlformats.org/drawingml/2006/table">
            <a:tbl>
              <a:tblPr/>
              <a:tblGrid>
                <a:gridCol w="1336310">
                  <a:extLst>
                    <a:ext uri="{9D8B030D-6E8A-4147-A177-3AD203B41FA5}">
                      <a16:colId xmlns:a16="http://schemas.microsoft.com/office/drawing/2014/main" val="20000"/>
                    </a:ext>
                  </a:extLst>
                </a:gridCol>
                <a:gridCol w="695189">
                  <a:extLst>
                    <a:ext uri="{9D8B030D-6E8A-4147-A177-3AD203B41FA5}">
                      <a16:colId xmlns:a16="http://schemas.microsoft.com/office/drawing/2014/main" val="20001"/>
                    </a:ext>
                  </a:extLst>
                </a:gridCol>
                <a:gridCol w="370769">
                  <a:extLst>
                    <a:ext uri="{9D8B030D-6E8A-4147-A177-3AD203B41FA5}">
                      <a16:colId xmlns:a16="http://schemas.microsoft.com/office/drawing/2014/main" val="20002"/>
                    </a:ext>
                  </a:extLst>
                </a:gridCol>
                <a:gridCol w="370769">
                  <a:extLst>
                    <a:ext uri="{9D8B030D-6E8A-4147-A177-3AD203B41FA5}">
                      <a16:colId xmlns:a16="http://schemas.microsoft.com/office/drawing/2014/main" val="20003"/>
                    </a:ext>
                  </a:extLst>
                </a:gridCol>
                <a:gridCol w="370769">
                  <a:extLst>
                    <a:ext uri="{9D8B030D-6E8A-4147-A177-3AD203B41FA5}">
                      <a16:colId xmlns:a16="http://schemas.microsoft.com/office/drawing/2014/main" val="20004"/>
                    </a:ext>
                  </a:extLst>
                </a:gridCol>
                <a:gridCol w="370769">
                  <a:extLst>
                    <a:ext uri="{9D8B030D-6E8A-4147-A177-3AD203B41FA5}">
                      <a16:colId xmlns:a16="http://schemas.microsoft.com/office/drawing/2014/main" val="20005"/>
                    </a:ext>
                  </a:extLst>
                </a:gridCol>
                <a:gridCol w="370769">
                  <a:extLst>
                    <a:ext uri="{9D8B030D-6E8A-4147-A177-3AD203B41FA5}">
                      <a16:colId xmlns:a16="http://schemas.microsoft.com/office/drawing/2014/main" val="20006"/>
                    </a:ext>
                  </a:extLst>
                </a:gridCol>
                <a:gridCol w="370769">
                  <a:extLst>
                    <a:ext uri="{9D8B030D-6E8A-4147-A177-3AD203B41FA5}">
                      <a16:colId xmlns:a16="http://schemas.microsoft.com/office/drawing/2014/main" val="20007"/>
                    </a:ext>
                  </a:extLst>
                </a:gridCol>
                <a:gridCol w="370769">
                  <a:extLst>
                    <a:ext uri="{9D8B030D-6E8A-4147-A177-3AD203B41FA5}">
                      <a16:colId xmlns:a16="http://schemas.microsoft.com/office/drawing/2014/main" val="20008"/>
                    </a:ext>
                  </a:extLst>
                </a:gridCol>
                <a:gridCol w="370769">
                  <a:extLst>
                    <a:ext uri="{9D8B030D-6E8A-4147-A177-3AD203B41FA5}">
                      <a16:colId xmlns:a16="http://schemas.microsoft.com/office/drawing/2014/main" val="20009"/>
                    </a:ext>
                  </a:extLst>
                </a:gridCol>
                <a:gridCol w="370769">
                  <a:extLst>
                    <a:ext uri="{9D8B030D-6E8A-4147-A177-3AD203B41FA5}">
                      <a16:colId xmlns:a16="http://schemas.microsoft.com/office/drawing/2014/main" val="20010"/>
                    </a:ext>
                  </a:extLst>
                </a:gridCol>
                <a:gridCol w="370769">
                  <a:extLst>
                    <a:ext uri="{9D8B030D-6E8A-4147-A177-3AD203B41FA5}">
                      <a16:colId xmlns:a16="http://schemas.microsoft.com/office/drawing/2014/main" val="20011"/>
                    </a:ext>
                  </a:extLst>
                </a:gridCol>
                <a:gridCol w="370769">
                  <a:extLst>
                    <a:ext uri="{9D8B030D-6E8A-4147-A177-3AD203B41FA5}">
                      <a16:colId xmlns:a16="http://schemas.microsoft.com/office/drawing/2014/main" val="20012"/>
                    </a:ext>
                  </a:extLst>
                </a:gridCol>
                <a:gridCol w="370769">
                  <a:extLst>
                    <a:ext uri="{9D8B030D-6E8A-4147-A177-3AD203B41FA5}">
                      <a16:colId xmlns:a16="http://schemas.microsoft.com/office/drawing/2014/main" val="20013"/>
                    </a:ext>
                  </a:extLst>
                </a:gridCol>
              </a:tblGrid>
              <a:tr h="101332">
                <a:tc rowSpan="2">
                  <a:txBody>
                    <a:bodyPr/>
                    <a:lstStyle/>
                    <a:p>
                      <a:pPr algn="ctr" fontAlgn="b"/>
                      <a:r>
                        <a:rPr lang="en-US" sz="700" b="1" i="0" u="none" strike="noStrike">
                          <a:solidFill>
                            <a:srgbClr val="FFFFFF"/>
                          </a:solidFill>
                          <a:effectLst/>
                          <a:latin typeface="Calibri"/>
                        </a:rPr>
                        <a:t>Group/Position</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rowSpan="2">
                  <a:txBody>
                    <a:bodyPr/>
                    <a:lstStyle/>
                    <a:p>
                      <a:pPr algn="ctr" fontAlgn="b"/>
                      <a:r>
                        <a:rPr lang="en-US" sz="700" b="1" i="0" u="none" strike="noStrike">
                          <a:solidFill>
                            <a:srgbClr val="FFFFFF"/>
                          </a:solidFill>
                          <a:effectLst/>
                          <a:latin typeface="Calibri"/>
                        </a:rPr>
                        <a:t>Gross costs of employment, USD</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gridSpan="6">
                  <a:txBody>
                    <a:bodyPr/>
                    <a:lstStyle/>
                    <a:p>
                      <a:pPr algn="ctr" fontAlgn="b"/>
                      <a:r>
                        <a:rPr lang="en-US" sz="700" b="1" i="0" u="none" strike="noStrike">
                          <a:solidFill>
                            <a:srgbClr val="FFFFFF"/>
                          </a:solidFill>
                          <a:effectLst/>
                          <a:latin typeface="Calibri"/>
                        </a:rPr>
                        <a:t>Headcount</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6">
                  <a:txBody>
                    <a:bodyPr/>
                    <a:lstStyle/>
                    <a:p>
                      <a:pPr algn="ctr" fontAlgn="b"/>
                      <a:r>
                        <a:rPr lang="en-US" sz="700" b="1" i="0" u="none" strike="noStrike">
                          <a:solidFill>
                            <a:srgbClr val="FFFFFF"/>
                          </a:solidFill>
                          <a:effectLst/>
                          <a:latin typeface="Calibri"/>
                        </a:rPr>
                        <a:t>Monthly cost of employment, USD</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06399">
                <a:tc vMerge="1">
                  <a:txBody>
                    <a:bodyPr/>
                    <a:lstStyle/>
                    <a:p>
                      <a:endParaRPr lang="ru-RU"/>
                    </a:p>
                  </a:txBody>
                  <a:tcPr/>
                </a:tc>
                <a:tc vMerge="1">
                  <a:txBody>
                    <a:bodyPr/>
                    <a:lstStyle/>
                    <a:p>
                      <a:endParaRPr lang="ru-RU"/>
                    </a:p>
                  </a:txBody>
                  <a:tcPr/>
                </a:tc>
                <a:tc>
                  <a:txBody>
                    <a:bodyPr/>
                    <a:lstStyle/>
                    <a:p>
                      <a:pPr algn="ctr" fontAlgn="b"/>
                      <a:r>
                        <a:rPr lang="en-US" sz="700" b="1" i="0" u="none" strike="noStrike">
                          <a:solidFill>
                            <a:srgbClr val="FFFFFF"/>
                          </a:solidFill>
                          <a:effectLst/>
                          <a:latin typeface="Calibri"/>
                        </a:rPr>
                        <a:t>At present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At present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700" b="1" i="0" u="none" strike="noStrike">
                          <a:solidFill>
                            <a:srgbClr val="FFFFFF"/>
                          </a:solidFill>
                          <a:effectLst/>
                          <a:latin typeface="Calibri"/>
                        </a:rPr>
                        <a:t>EOY 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1"/>
                  </a:ext>
                </a:extLst>
              </a:tr>
              <a:tr h="106399">
                <a:tc>
                  <a:txBody>
                    <a:bodyPr/>
                    <a:lstStyle/>
                    <a:p>
                      <a:pPr algn="l" fontAlgn="b"/>
                      <a:r>
                        <a:rPr lang="en-US" sz="700" b="1" i="0" u="none" strike="noStrike">
                          <a:solidFill>
                            <a:srgbClr val="FFFFFF"/>
                          </a:solidFill>
                          <a:effectLst/>
                          <a:latin typeface="Calibri"/>
                        </a:rPr>
                        <a:t>Total staff (fixed+variable)</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l" fontAlgn="b"/>
                      <a:r>
                        <a:rPr lang="ru-RU" sz="700" b="1" i="0" u="none" strike="noStrike">
                          <a:solidFill>
                            <a:srgbClr val="FFFFFF"/>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10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102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254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377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442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448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51 943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212 652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451 463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540 913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610 457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700" b="1" i="0" u="none" strike="noStrike">
                          <a:solidFill>
                            <a:srgbClr val="FFFFFF"/>
                          </a:solidFill>
                          <a:effectLst/>
                          <a:latin typeface="Calibri"/>
                        </a:rPr>
                        <a:t>617 524</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2"/>
                  </a:ext>
                </a:extLst>
              </a:tr>
              <a:tr h="101332">
                <a:tc>
                  <a:txBody>
                    <a:bodyPr/>
                    <a:lstStyle/>
                    <a:p>
                      <a:pPr algn="l" fontAlgn="b"/>
                      <a:r>
                        <a:rPr lang="en-US" sz="700" b="1" i="0" u="none" strike="noStrike">
                          <a:solidFill>
                            <a:srgbClr val="000000"/>
                          </a:solidFill>
                          <a:effectLst/>
                          <a:latin typeface="Calibri"/>
                        </a:rPr>
                        <a:t>Total fixed staff</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700" b="1"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7</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16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48 312</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100 160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156 605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156 605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156 605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156 605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01332">
                <a:tc>
                  <a:txBody>
                    <a:bodyPr/>
                    <a:lstStyle/>
                    <a:p>
                      <a:pPr algn="l" fontAlgn="b"/>
                      <a:r>
                        <a:rPr lang="en-US" sz="700" b="0" i="0" u="none" strike="noStrike">
                          <a:solidFill>
                            <a:srgbClr val="000000"/>
                          </a:solidFill>
                          <a:effectLst/>
                          <a:latin typeface="Calibri"/>
                        </a:rPr>
                        <a:t>Mangement and direct reports</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13 393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18 772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37 982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37 982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37 982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37 982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4"/>
                  </a:ext>
                </a:extLst>
              </a:tr>
              <a:tr h="101332">
                <a:tc>
                  <a:txBody>
                    <a:bodyPr/>
                    <a:lstStyle/>
                    <a:p>
                      <a:pPr algn="l" fontAlgn="b"/>
                      <a:r>
                        <a:rPr lang="en-US" sz="700" b="0" i="0" u="none" strike="noStrike">
                          <a:solidFill>
                            <a:srgbClr val="000000"/>
                          </a:solidFill>
                          <a:effectLst/>
                          <a:latin typeface="Calibri"/>
                        </a:rPr>
                        <a:t>Country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10 000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10 000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10 000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10 000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10 000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10 000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10 000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1332">
                <a:tc>
                  <a:txBody>
                    <a:bodyPr/>
                    <a:lstStyle/>
                    <a:p>
                      <a:pPr algn="l" fontAlgn="b"/>
                      <a:r>
                        <a:rPr lang="en-US" sz="700" b="0" i="0" u="none" strike="noStrike">
                          <a:solidFill>
                            <a:srgbClr val="000000"/>
                          </a:solidFill>
                          <a:effectLst/>
                          <a:latin typeface="Calibri"/>
                        </a:rPr>
                        <a:t>CEO</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15 687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15 687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15 687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15 687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15 687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1332">
                <a:tc>
                  <a:txBody>
                    <a:bodyPr/>
                    <a:lstStyle/>
                    <a:p>
                      <a:pPr algn="l" fontAlgn="b"/>
                      <a:r>
                        <a:rPr lang="en-US" sz="700" b="0" i="0" u="none" strike="noStrike">
                          <a:solidFill>
                            <a:srgbClr val="000000"/>
                          </a:solidFill>
                          <a:effectLst/>
                          <a:latin typeface="Calibri"/>
                        </a:rPr>
                        <a:t>Business assistant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1332">
                <a:tc>
                  <a:txBody>
                    <a:bodyPr/>
                    <a:lstStyle/>
                    <a:p>
                      <a:pPr algn="l" fontAlgn="b"/>
                      <a:r>
                        <a:rPr lang="en-US" sz="700" b="0" i="0" u="none" strike="noStrike">
                          <a:solidFill>
                            <a:srgbClr val="000000"/>
                          </a:solidFill>
                          <a:effectLst/>
                          <a:latin typeface="Calibri"/>
                        </a:rPr>
                        <a:t>Quality control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3 643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3 643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3 643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3 643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3 643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3 643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01332">
                <a:tc>
                  <a:txBody>
                    <a:bodyPr/>
                    <a:lstStyle/>
                    <a:p>
                      <a:pPr algn="l" fontAlgn="b"/>
                      <a:r>
                        <a:rPr lang="en-US" sz="700" b="0" i="0" u="none" strike="noStrike">
                          <a:solidFill>
                            <a:srgbClr val="000000"/>
                          </a:solidFill>
                          <a:effectLst/>
                          <a:latin typeface="Calibri"/>
                        </a:rPr>
                        <a:t>Business development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01332">
                <a:tc>
                  <a:txBody>
                    <a:bodyPr/>
                    <a:lstStyle/>
                    <a:p>
                      <a:pPr algn="l" fontAlgn="b"/>
                      <a:r>
                        <a:rPr lang="en-US" sz="700" b="0" i="0" u="none" strike="noStrike">
                          <a:solidFill>
                            <a:srgbClr val="000000"/>
                          </a:solidFill>
                          <a:effectLst/>
                          <a:latin typeface="Calibri"/>
                        </a:rPr>
                        <a:t>Translator/office assistant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01332">
                <a:tc>
                  <a:txBody>
                    <a:bodyPr/>
                    <a:lstStyle/>
                    <a:p>
                      <a:pPr algn="l" fontAlgn="b"/>
                      <a:r>
                        <a:rPr lang="en-US" sz="700" b="0" i="0" u="none" strike="noStrike">
                          <a:solidFill>
                            <a:srgbClr val="000000"/>
                          </a:solidFill>
                          <a:effectLst/>
                          <a:latin typeface="Calibri"/>
                        </a:rPr>
                        <a:t>Operations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1"/>
                  </a:ext>
                </a:extLst>
              </a:tr>
              <a:tr h="101332">
                <a:tc>
                  <a:txBody>
                    <a:bodyPr/>
                    <a:lstStyle/>
                    <a:p>
                      <a:pPr algn="l" fontAlgn="b"/>
                      <a:r>
                        <a:rPr lang="en-US" sz="700" b="0" i="0" u="none" strike="noStrike">
                          <a:solidFill>
                            <a:srgbClr val="000000"/>
                          </a:solidFill>
                          <a:effectLst/>
                          <a:latin typeface="Calibri"/>
                        </a:rPr>
                        <a:t>Chief Operational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01332">
                <a:tc>
                  <a:txBody>
                    <a:bodyPr/>
                    <a:lstStyle/>
                    <a:p>
                      <a:pPr algn="l" fontAlgn="b"/>
                      <a:r>
                        <a:rPr lang="en-US" sz="700" b="0" i="0" u="none" strike="noStrike" dirty="0">
                          <a:solidFill>
                            <a:srgbClr val="000000"/>
                          </a:solidFill>
                          <a:effectLst/>
                          <a:latin typeface="Calibri"/>
                        </a:rPr>
                        <a:t>Risk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8 187</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21 873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36 730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36 730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36 730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36 730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3"/>
                  </a:ext>
                </a:extLst>
              </a:tr>
              <a:tr h="101332">
                <a:tc>
                  <a:txBody>
                    <a:bodyPr/>
                    <a:lstStyle/>
                    <a:p>
                      <a:pPr algn="l" fontAlgn="b"/>
                      <a:r>
                        <a:rPr lang="en-US" sz="700" b="0" i="0" u="none" strike="noStrike">
                          <a:solidFill>
                            <a:srgbClr val="000000"/>
                          </a:solidFill>
                          <a:effectLst/>
                          <a:latin typeface="Calibri"/>
                        </a:rPr>
                        <a:t>Chief Risk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01332">
                <a:tc>
                  <a:txBody>
                    <a:bodyPr/>
                    <a:lstStyle/>
                    <a:p>
                      <a:pPr algn="l" fontAlgn="b"/>
                      <a:r>
                        <a:rPr lang="en-US" sz="700" b="0" i="0" u="none" strike="noStrike">
                          <a:solidFill>
                            <a:srgbClr val="000000"/>
                          </a:solidFill>
                          <a:effectLst/>
                          <a:latin typeface="Calibri"/>
                        </a:rPr>
                        <a:t>Credit Strategy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8 187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8 187</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8 187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8 187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8 187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8 187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8 187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01332">
                <a:tc>
                  <a:txBody>
                    <a:bodyPr/>
                    <a:lstStyle/>
                    <a:p>
                      <a:pPr algn="l" fontAlgn="b"/>
                      <a:r>
                        <a:rPr lang="en-US" sz="700" b="0" i="0" u="none" strike="noStrike">
                          <a:solidFill>
                            <a:srgbClr val="000000"/>
                          </a:solidFill>
                          <a:effectLst/>
                          <a:latin typeface="Calibri"/>
                        </a:rPr>
                        <a:t>Risk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01332">
                <a:tc>
                  <a:txBody>
                    <a:bodyPr/>
                    <a:lstStyle/>
                    <a:p>
                      <a:pPr algn="l" fontAlgn="b"/>
                      <a:r>
                        <a:rPr lang="en-US" sz="700" b="0" i="0" u="none" strike="noStrike">
                          <a:solidFill>
                            <a:srgbClr val="000000"/>
                          </a:solidFill>
                          <a:effectLst/>
                          <a:latin typeface="Calibri"/>
                        </a:rPr>
                        <a:t>Anti fraud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01332">
                <a:tc>
                  <a:txBody>
                    <a:bodyPr/>
                    <a:lstStyle/>
                    <a:p>
                      <a:pPr algn="l" fontAlgn="b"/>
                      <a:r>
                        <a:rPr lang="en-US" sz="700" b="0" i="0" u="none" strike="noStrike">
                          <a:solidFill>
                            <a:srgbClr val="000000"/>
                          </a:solidFill>
                          <a:effectLst/>
                          <a:latin typeface="Calibri"/>
                        </a:rPr>
                        <a:t>Operational risk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4 585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01332">
                <a:tc>
                  <a:txBody>
                    <a:bodyPr/>
                    <a:lstStyle/>
                    <a:p>
                      <a:pPr algn="l" fontAlgn="b"/>
                      <a:r>
                        <a:rPr lang="en-US" sz="700" b="0" i="0" u="none" strike="noStrike">
                          <a:solidFill>
                            <a:srgbClr val="000000"/>
                          </a:solidFill>
                          <a:effectLst/>
                          <a:latin typeface="Calibri"/>
                        </a:rPr>
                        <a:t>Financial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13 687</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22 996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26 519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26 519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26 519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26 519</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9"/>
                  </a:ext>
                </a:extLst>
              </a:tr>
              <a:tr h="101332">
                <a:tc>
                  <a:txBody>
                    <a:bodyPr/>
                    <a:lstStyle/>
                    <a:p>
                      <a:pPr algn="l" fontAlgn="b"/>
                      <a:r>
                        <a:rPr lang="en-US" sz="700" b="0" i="0" u="none" strike="noStrike">
                          <a:solidFill>
                            <a:srgbClr val="000000"/>
                          </a:solidFill>
                          <a:effectLst/>
                          <a:latin typeface="Calibri"/>
                        </a:rPr>
                        <a:t>Chief financial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13 687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01332">
                <a:tc>
                  <a:txBody>
                    <a:bodyPr/>
                    <a:lstStyle/>
                    <a:p>
                      <a:pPr algn="l" fontAlgn="b"/>
                      <a:r>
                        <a:rPr lang="en-US" sz="700" b="0" i="0" u="none" strike="noStrike">
                          <a:solidFill>
                            <a:srgbClr val="000000"/>
                          </a:solidFill>
                          <a:effectLst/>
                          <a:latin typeface="Calibri"/>
                        </a:rPr>
                        <a:t>Accountant/financial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01332">
                <a:tc>
                  <a:txBody>
                    <a:bodyPr/>
                    <a:lstStyle/>
                    <a:p>
                      <a:pPr algn="l" fontAlgn="b"/>
                      <a:r>
                        <a:rPr lang="en-US" sz="700" b="0" i="0" u="none" strike="noStrike">
                          <a:solidFill>
                            <a:srgbClr val="000000"/>
                          </a:solidFill>
                          <a:effectLst/>
                          <a:latin typeface="Calibri"/>
                        </a:rPr>
                        <a:t>Reporting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4 050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4 050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01332">
                <a:tc>
                  <a:txBody>
                    <a:bodyPr/>
                    <a:lstStyle/>
                    <a:p>
                      <a:pPr algn="l" fontAlgn="b"/>
                      <a:r>
                        <a:rPr lang="en-US" sz="700" b="0" i="0" u="none" strike="noStrike">
                          <a:solidFill>
                            <a:srgbClr val="000000"/>
                          </a:solidFill>
                          <a:effectLst/>
                          <a:latin typeface="Calibri"/>
                        </a:rPr>
                        <a:t>Finance Specialist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1 736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01332">
                <a:tc>
                  <a:txBody>
                    <a:bodyPr/>
                    <a:lstStyle/>
                    <a:p>
                      <a:pPr algn="l" fontAlgn="b"/>
                      <a:r>
                        <a:rPr lang="en-US" sz="700" b="0" i="0" u="none" strike="noStrike">
                          <a:solidFill>
                            <a:srgbClr val="000000"/>
                          </a:solidFill>
                          <a:effectLst/>
                          <a:latin typeface="Calibri"/>
                        </a:rPr>
                        <a:t>Disbursement/repayment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dirty="0">
                          <a:solidFill>
                            <a:srgbClr val="000000"/>
                          </a:solidFill>
                          <a:effectLst/>
                          <a:latin typeface="Calibri"/>
                        </a:rPr>
                        <a:t>3 523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01332">
                <a:tc>
                  <a:txBody>
                    <a:bodyPr/>
                    <a:lstStyle/>
                    <a:p>
                      <a:pPr algn="l" fontAlgn="b"/>
                      <a:r>
                        <a:rPr lang="en-US" sz="700" b="0" i="0" u="none" strike="noStrike">
                          <a:solidFill>
                            <a:srgbClr val="000000"/>
                          </a:solidFill>
                          <a:effectLst/>
                          <a:latin typeface="Calibri"/>
                        </a:rPr>
                        <a:t>Digital marketing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3 000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9 393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12 786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12 786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12 786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12 786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r h="101332">
                <a:tc>
                  <a:txBody>
                    <a:bodyPr/>
                    <a:lstStyle/>
                    <a:p>
                      <a:pPr algn="l" fontAlgn="b"/>
                      <a:r>
                        <a:rPr lang="en-US" sz="700" b="0" i="0" u="none" strike="noStrike">
                          <a:solidFill>
                            <a:srgbClr val="000000"/>
                          </a:solidFill>
                          <a:effectLst/>
                          <a:latin typeface="Calibri"/>
                        </a:rPr>
                        <a:t>Digital marketing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6 393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6 393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6"/>
                  </a:ext>
                </a:extLst>
              </a:tr>
              <a:tr h="101332">
                <a:tc>
                  <a:txBody>
                    <a:bodyPr/>
                    <a:lstStyle/>
                    <a:p>
                      <a:pPr algn="l" fontAlgn="b"/>
                      <a:r>
                        <a:rPr lang="en-US" sz="700" b="0" i="0" u="none" strike="noStrike">
                          <a:solidFill>
                            <a:srgbClr val="000000"/>
                          </a:solidFill>
                          <a:effectLst/>
                          <a:latin typeface="Calibri"/>
                        </a:rPr>
                        <a:t>Juniour digital marketing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3 000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7"/>
                  </a:ext>
                </a:extLst>
              </a:tr>
              <a:tr h="101332">
                <a:tc>
                  <a:txBody>
                    <a:bodyPr/>
                    <a:lstStyle/>
                    <a:p>
                      <a:pPr algn="l" fontAlgn="b"/>
                      <a:r>
                        <a:rPr lang="en-US" sz="700" b="0" i="0" u="none" strike="noStrike">
                          <a:solidFill>
                            <a:srgbClr val="000000"/>
                          </a:solidFill>
                          <a:effectLst/>
                          <a:latin typeface="Calibri"/>
                        </a:rPr>
                        <a:t>Marketing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8"/>
                  </a:ext>
                </a:extLst>
              </a:tr>
              <a:tr h="101332">
                <a:tc>
                  <a:txBody>
                    <a:bodyPr/>
                    <a:lstStyle/>
                    <a:p>
                      <a:pPr algn="l" fontAlgn="b"/>
                      <a:r>
                        <a:rPr lang="en-US" sz="700" b="0" i="0" u="none" strike="noStrike">
                          <a:solidFill>
                            <a:srgbClr val="000000"/>
                          </a:solidFill>
                          <a:effectLst/>
                          <a:latin typeface="Calibri"/>
                        </a:rPr>
                        <a:t>IT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4 523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9"/>
                  </a:ext>
                </a:extLst>
              </a:tr>
              <a:tr h="101332">
                <a:tc>
                  <a:txBody>
                    <a:bodyPr/>
                    <a:lstStyle/>
                    <a:p>
                      <a:pPr algn="l" fontAlgn="b"/>
                      <a:r>
                        <a:rPr lang="en-US" sz="700" b="0" i="0" u="none" strike="noStrike">
                          <a:solidFill>
                            <a:srgbClr val="000000"/>
                          </a:solidFill>
                          <a:effectLst/>
                          <a:latin typeface="Calibri"/>
                        </a:rPr>
                        <a:t>IT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4 523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0"/>
                  </a:ext>
                </a:extLst>
              </a:tr>
              <a:tr h="101332">
                <a:tc>
                  <a:txBody>
                    <a:bodyPr/>
                    <a:lstStyle/>
                    <a:p>
                      <a:pPr algn="l" fontAlgn="b"/>
                      <a:r>
                        <a:rPr lang="en-US" sz="700" b="0" i="0" u="none" strike="noStrike">
                          <a:solidFill>
                            <a:srgbClr val="000000"/>
                          </a:solidFill>
                          <a:effectLst/>
                          <a:latin typeface="Calibri"/>
                        </a:rPr>
                        <a:t>Legal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15 079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15 079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15 079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15 079</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31"/>
                  </a:ext>
                </a:extLst>
              </a:tr>
              <a:tr h="101332">
                <a:tc>
                  <a:txBody>
                    <a:bodyPr/>
                    <a:lstStyle/>
                    <a:p>
                      <a:pPr algn="l" fontAlgn="b"/>
                      <a:r>
                        <a:rPr lang="en-US" sz="700" b="0" i="0" u="none" strike="noStrike">
                          <a:solidFill>
                            <a:srgbClr val="000000"/>
                          </a:solidFill>
                          <a:effectLst/>
                          <a:latin typeface="Calibri"/>
                        </a:rPr>
                        <a:t>Chief Legal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11 687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11 687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11 687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11 687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11 687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2"/>
                  </a:ext>
                </a:extLst>
              </a:tr>
              <a:tr h="101332">
                <a:tc>
                  <a:txBody>
                    <a:bodyPr/>
                    <a:lstStyle/>
                    <a:p>
                      <a:pPr algn="l" fontAlgn="b"/>
                      <a:r>
                        <a:rPr lang="en-US" sz="700" b="0" i="0" u="none" strike="noStrike">
                          <a:solidFill>
                            <a:srgbClr val="000000"/>
                          </a:solidFill>
                          <a:effectLst/>
                          <a:latin typeface="Calibri"/>
                        </a:rPr>
                        <a:t>Legal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3 393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3"/>
                  </a:ext>
                </a:extLst>
              </a:tr>
              <a:tr h="101332">
                <a:tc>
                  <a:txBody>
                    <a:bodyPr/>
                    <a:lstStyle/>
                    <a:p>
                      <a:pPr algn="l" fontAlgn="b"/>
                      <a:r>
                        <a:rPr lang="en-US" sz="700" b="0" i="0" u="none" strike="noStrike">
                          <a:solidFill>
                            <a:srgbClr val="000000"/>
                          </a:solidFill>
                          <a:effectLst/>
                          <a:latin typeface="Calibri"/>
                        </a:rPr>
                        <a:t>HR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5 523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9 300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9 300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9 300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9 300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34"/>
                  </a:ext>
                </a:extLst>
              </a:tr>
              <a:tr h="101332">
                <a:tc>
                  <a:txBody>
                    <a:bodyPr/>
                    <a:lstStyle/>
                    <a:p>
                      <a:pPr algn="l" fontAlgn="b"/>
                      <a:r>
                        <a:rPr lang="en-US" sz="700" b="0" i="0" u="none" strike="noStrike">
                          <a:solidFill>
                            <a:srgbClr val="000000"/>
                          </a:solidFill>
                          <a:effectLst/>
                          <a:latin typeface="Calibri"/>
                        </a:rPr>
                        <a:t>HR Director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5 523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5 523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5 523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5"/>
                  </a:ext>
                </a:extLst>
              </a:tr>
              <a:tr h="101332">
                <a:tc>
                  <a:txBody>
                    <a:bodyPr/>
                    <a:lstStyle/>
                    <a:p>
                      <a:pPr algn="l" fontAlgn="b"/>
                      <a:r>
                        <a:rPr lang="en-US" sz="700" b="0" i="0" u="none" strike="noStrike">
                          <a:solidFill>
                            <a:srgbClr val="000000"/>
                          </a:solidFill>
                          <a:effectLst/>
                          <a:latin typeface="Calibri"/>
                        </a:rPr>
                        <a:t>Recruiter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6"/>
                  </a:ext>
                </a:extLst>
              </a:tr>
              <a:tr h="106399">
                <a:tc>
                  <a:txBody>
                    <a:bodyPr/>
                    <a:lstStyle/>
                    <a:p>
                      <a:pPr algn="l" fontAlgn="b"/>
                      <a:r>
                        <a:rPr lang="en-US" sz="700" b="0" i="0" u="none" strike="noStrike">
                          <a:solidFill>
                            <a:srgbClr val="000000"/>
                          </a:solidFill>
                          <a:effectLst/>
                          <a:latin typeface="Calibri"/>
                        </a:rPr>
                        <a:t>Personal admin&amp;payroll specialist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1 888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7"/>
                  </a:ext>
                </a:extLst>
              </a:tr>
              <a:tr h="101332">
                <a:tc>
                  <a:txBody>
                    <a:bodyPr/>
                    <a:lstStyle/>
                    <a:p>
                      <a:pPr algn="l" fontAlgn="b"/>
                      <a:r>
                        <a:rPr lang="en-US" sz="700" b="1" i="0" u="none" strike="noStrike">
                          <a:solidFill>
                            <a:srgbClr val="000000"/>
                          </a:solidFill>
                          <a:effectLst/>
                          <a:latin typeface="Calibri"/>
                        </a:rPr>
                        <a:t>Total variable staff</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700" b="1"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86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228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351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416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422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3 631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112 492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294 858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384 307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453 852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700" b="1" i="0" u="none" strike="noStrike">
                          <a:solidFill>
                            <a:srgbClr val="000000"/>
                          </a:solidFill>
                          <a:effectLst/>
                          <a:latin typeface="Calibri"/>
                        </a:rPr>
                        <a:t>460 918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38"/>
                  </a:ext>
                </a:extLst>
              </a:tr>
              <a:tr h="101332">
                <a:tc>
                  <a:txBody>
                    <a:bodyPr/>
                    <a:lstStyle/>
                    <a:p>
                      <a:pPr algn="l" fontAlgn="b"/>
                      <a:r>
                        <a:rPr lang="en-US" sz="700" b="0" i="0" u="none" strike="noStrike">
                          <a:solidFill>
                            <a:srgbClr val="000000"/>
                          </a:solidFill>
                          <a:effectLst/>
                          <a:latin typeface="Calibri"/>
                        </a:rPr>
                        <a:t>Operations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96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134</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2 420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52 457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125 646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147 542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145 619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148 570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39"/>
                  </a:ext>
                </a:extLst>
              </a:tr>
              <a:tr h="101332">
                <a:tc>
                  <a:txBody>
                    <a:bodyPr/>
                    <a:lstStyle/>
                    <a:p>
                      <a:pPr algn="l" fontAlgn="b"/>
                      <a:r>
                        <a:rPr lang="en-US" sz="700" b="0" i="0" u="none" strike="noStrike">
                          <a:solidFill>
                            <a:srgbClr val="000000"/>
                          </a:solidFill>
                          <a:effectLst/>
                          <a:latin typeface="Calibri"/>
                        </a:rPr>
                        <a:t>Verificator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6 787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5 769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3 846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3 846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0"/>
                  </a:ext>
                </a:extLst>
              </a:tr>
              <a:tr h="101332">
                <a:tc>
                  <a:txBody>
                    <a:bodyPr/>
                    <a:lstStyle/>
                    <a:p>
                      <a:pPr algn="l" fontAlgn="b"/>
                      <a:r>
                        <a:rPr lang="en-US" sz="700" b="0" i="0" u="none" strike="noStrike">
                          <a:solidFill>
                            <a:srgbClr val="000000"/>
                          </a:solidFill>
                          <a:effectLst/>
                          <a:latin typeface="Calibri"/>
                        </a:rPr>
                        <a:t>Verificator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1 210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1 210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16 942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37 515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40 117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30 859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30 859</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1"/>
                  </a:ext>
                </a:extLst>
              </a:tr>
              <a:tr h="101332">
                <a:tc>
                  <a:txBody>
                    <a:bodyPr/>
                    <a:lstStyle/>
                    <a:p>
                      <a:pPr algn="l" fontAlgn="b"/>
                      <a:r>
                        <a:rPr lang="en-US" sz="700" b="0" i="0" u="none" strike="noStrike">
                          <a:solidFill>
                            <a:srgbClr val="000000"/>
                          </a:solidFill>
                          <a:effectLst/>
                          <a:latin typeface="Calibri"/>
                        </a:rPr>
                        <a:t>Telesale operators Supervisor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1 923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1 923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1 923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2"/>
                  </a:ext>
                </a:extLst>
              </a:tr>
              <a:tr h="101332">
                <a:tc>
                  <a:txBody>
                    <a:bodyPr/>
                    <a:lstStyle/>
                    <a:p>
                      <a:pPr algn="l" fontAlgn="b"/>
                      <a:r>
                        <a:rPr lang="en-US" sz="700" b="0" i="0" u="none" strike="noStrike">
                          <a:solidFill>
                            <a:srgbClr val="000000"/>
                          </a:solidFill>
                          <a:effectLst/>
                          <a:latin typeface="Calibri"/>
                        </a:rPr>
                        <a:t>Telesale operators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4 525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5 769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5 769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5 769</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3"/>
                  </a:ext>
                </a:extLst>
              </a:tr>
              <a:tr h="101332">
                <a:tc>
                  <a:txBody>
                    <a:bodyPr/>
                    <a:lstStyle/>
                    <a:p>
                      <a:pPr algn="l" fontAlgn="b"/>
                      <a:r>
                        <a:rPr lang="en-US" sz="700" b="0" i="0" u="none" strike="noStrike">
                          <a:solidFill>
                            <a:srgbClr val="000000"/>
                          </a:solidFill>
                          <a:effectLst/>
                          <a:latin typeface="Calibri"/>
                        </a:rPr>
                        <a:t>Telesale operators</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1 210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12 102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33 885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37 031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31 888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31 888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4"/>
                  </a:ext>
                </a:extLst>
              </a:tr>
              <a:tr h="101332">
                <a:tc>
                  <a:txBody>
                    <a:bodyPr/>
                    <a:lstStyle/>
                    <a:p>
                      <a:pPr algn="l" fontAlgn="b"/>
                      <a:r>
                        <a:rPr lang="en-US" sz="700" b="0" i="0" u="none" strike="noStrike">
                          <a:solidFill>
                            <a:srgbClr val="000000"/>
                          </a:solidFill>
                          <a:effectLst/>
                          <a:latin typeface="Calibri"/>
                        </a:rPr>
                        <a:t>Customer support Supervisor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1 923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1 923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1 923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5"/>
                  </a:ext>
                </a:extLst>
              </a:tr>
              <a:tr h="101332">
                <a:tc>
                  <a:txBody>
                    <a:bodyPr/>
                    <a:lstStyle/>
                    <a:p>
                      <a:pPr algn="l" fontAlgn="b"/>
                      <a:r>
                        <a:rPr lang="en-US" sz="700" b="0" i="0" u="none" strike="noStrike">
                          <a:solidFill>
                            <a:srgbClr val="000000"/>
                          </a:solidFill>
                          <a:effectLst/>
                          <a:latin typeface="Calibri"/>
                        </a:rPr>
                        <a:t>Customer support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4 525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7 692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7 692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9 615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6"/>
                  </a:ext>
                </a:extLst>
              </a:tr>
              <a:tr h="101332">
                <a:tc>
                  <a:txBody>
                    <a:bodyPr/>
                    <a:lstStyle/>
                    <a:p>
                      <a:pPr algn="l" fontAlgn="b"/>
                      <a:r>
                        <a:rPr lang="en-US" sz="700" b="0" i="0" u="none" strike="noStrike">
                          <a:solidFill>
                            <a:srgbClr val="000000"/>
                          </a:solidFill>
                          <a:effectLst/>
                          <a:latin typeface="Calibri"/>
                        </a:rPr>
                        <a:t>Customer support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1 210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1 210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12 102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33 885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47 318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61 719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62 747</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7"/>
                  </a:ext>
                </a:extLst>
              </a:tr>
              <a:tr h="101332">
                <a:tc>
                  <a:txBody>
                    <a:bodyPr/>
                    <a:lstStyle/>
                    <a:p>
                      <a:pPr algn="l" fontAlgn="b"/>
                      <a:r>
                        <a:rPr lang="en-US" sz="700" b="0" i="0" u="none" strike="noStrike">
                          <a:solidFill>
                            <a:srgbClr val="000000"/>
                          </a:solidFill>
                          <a:effectLst/>
                          <a:latin typeface="Calibri"/>
                        </a:rPr>
                        <a:t>Risk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7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47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132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218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284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288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1 210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60 035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169 212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236 765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308 233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700" b="0" i="0" u="none" strike="noStrike">
                          <a:solidFill>
                            <a:srgbClr val="000000"/>
                          </a:solidFill>
                          <a:effectLst/>
                          <a:latin typeface="Calibri"/>
                        </a:rPr>
                        <a:t>312 348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48"/>
                  </a:ext>
                </a:extLst>
              </a:tr>
              <a:tr h="101332">
                <a:tc>
                  <a:txBody>
                    <a:bodyPr/>
                    <a:lstStyle/>
                    <a:p>
                      <a:pPr algn="l" fontAlgn="b"/>
                      <a:r>
                        <a:rPr lang="en-US" sz="700" b="0" i="0" u="none" strike="noStrike">
                          <a:solidFill>
                            <a:srgbClr val="000000"/>
                          </a:solidFill>
                          <a:effectLst/>
                          <a:latin typeface="Calibri"/>
                        </a:rPr>
                        <a:t>Telecollector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2 262</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ru-RU" sz="700" b="0" i="0" u="none" strike="noStrike">
                          <a:solidFill>
                            <a:srgbClr val="000000"/>
                          </a:solidFill>
                          <a:effectLst/>
                          <a:latin typeface="Calibri"/>
                        </a:rPr>
                        <a:t> </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18</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6 787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20 361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26 922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34 614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34 614</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9"/>
                  </a:ext>
                </a:extLst>
              </a:tr>
              <a:tr h="106399">
                <a:tc>
                  <a:txBody>
                    <a:bodyPr/>
                    <a:lstStyle/>
                    <a:p>
                      <a:pPr algn="l" fontAlgn="b"/>
                      <a:r>
                        <a:rPr lang="en-US" sz="700" b="0" i="0" u="none" strike="noStrike">
                          <a:solidFill>
                            <a:srgbClr val="000000"/>
                          </a:solidFill>
                          <a:effectLst/>
                          <a:latin typeface="Calibri"/>
                        </a:rPr>
                        <a:t>Telecollector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1 210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44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204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266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270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1 210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53 247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148 851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209 843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a:solidFill>
                            <a:srgbClr val="000000"/>
                          </a:solidFill>
                          <a:effectLst/>
                          <a:latin typeface="Calibri"/>
                        </a:rPr>
                        <a:t>273 619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700" b="0" i="0" u="none" strike="noStrike" dirty="0">
                          <a:solidFill>
                            <a:srgbClr val="000000"/>
                          </a:solidFill>
                          <a:effectLst/>
                          <a:latin typeface="Calibri"/>
                        </a:rPr>
                        <a:t>277 734</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50"/>
                  </a:ext>
                </a:extLst>
              </a:tr>
            </a:tbl>
          </a:graphicData>
        </a:graphic>
      </p:graphicFrame>
    </p:spTree>
    <p:extLst>
      <p:ext uri="{BB962C8B-B14F-4D97-AF65-F5344CB8AC3E}">
        <p14:creationId xmlns:p14="http://schemas.microsoft.com/office/powerpoint/2010/main" val="29971922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Appendix 6. CN Product parameters</a:t>
            </a:r>
          </a:p>
        </p:txBody>
      </p:sp>
      <p:sp>
        <p:nvSpPr>
          <p:cNvPr id="4" name="Номер слайда 3"/>
          <p:cNvSpPr>
            <a:spLocks noGrp="1"/>
          </p:cNvSpPr>
          <p:nvPr>
            <p:ph type="sldNum" sz="quarter" idx="12"/>
          </p:nvPr>
        </p:nvSpPr>
        <p:spPr/>
        <p:txBody>
          <a:bodyPr/>
          <a:lstStyle/>
          <a:p>
            <a:fld id="{D7F305DA-160D-498F-B102-A1D8643B4A2C}" type="slidenum">
              <a:rPr lang="ru-RU" smtClean="0"/>
              <a:t>63</a:t>
            </a:fld>
            <a:endParaRPr lang="ru-RU"/>
          </a:p>
        </p:txBody>
      </p:sp>
      <p:graphicFrame>
        <p:nvGraphicFramePr>
          <p:cNvPr id="9" name="Table 8"/>
          <p:cNvGraphicFramePr>
            <a:graphicFrameLocks noGrp="1"/>
          </p:cNvGraphicFramePr>
          <p:nvPr>
            <p:extLst>
              <p:ext uri="{D42A27DB-BD31-4B8C-83A1-F6EECF244321}">
                <p14:modId xmlns:p14="http://schemas.microsoft.com/office/powerpoint/2010/main" val="1825249670"/>
              </p:ext>
            </p:extLst>
          </p:nvPr>
        </p:nvGraphicFramePr>
        <p:xfrm>
          <a:off x="539552" y="764704"/>
          <a:ext cx="3021411" cy="5289553"/>
        </p:xfrm>
        <a:graphic>
          <a:graphicData uri="http://schemas.openxmlformats.org/drawingml/2006/table">
            <a:tbl>
              <a:tblPr>
                <a:tableStyleId>{5C22544A-7EE6-4342-B048-85BDC9FD1C3A}</a:tableStyleId>
              </a:tblPr>
              <a:tblGrid>
                <a:gridCol w="155618">
                  <a:extLst>
                    <a:ext uri="{9D8B030D-6E8A-4147-A177-3AD203B41FA5}">
                      <a16:colId xmlns:a16="http://schemas.microsoft.com/office/drawing/2014/main" val="1574344464"/>
                    </a:ext>
                  </a:extLst>
                </a:gridCol>
                <a:gridCol w="139450">
                  <a:extLst>
                    <a:ext uri="{9D8B030D-6E8A-4147-A177-3AD203B41FA5}">
                      <a16:colId xmlns:a16="http://schemas.microsoft.com/office/drawing/2014/main" val="522252448"/>
                    </a:ext>
                  </a:extLst>
                </a:gridCol>
                <a:gridCol w="375908">
                  <a:extLst>
                    <a:ext uri="{9D8B030D-6E8A-4147-A177-3AD203B41FA5}">
                      <a16:colId xmlns:a16="http://schemas.microsoft.com/office/drawing/2014/main" val="1938598713"/>
                    </a:ext>
                  </a:extLst>
                </a:gridCol>
                <a:gridCol w="375908">
                  <a:extLst>
                    <a:ext uri="{9D8B030D-6E8A-4147-A177-3AD203B41FA5}">
                      <a16:colId xmlns:a16="http://schemas.microsoft.com/office/drawing/2014/main" val="37969065"/>
                    </a:ext>
                  </a:extLst>
                </a:gridCol>
                <a:gridCol w="289004">
                  <a:extLst>
                    <a:ext uri="{9D8B030D-6E8A-4147-A177-3AD203B41FA5}">
                      <a16:colId xmlns:a16="http://schemas.microsoft.com/office/drawing/2014/main" val="2713729509"/>
                    </a:ext>
                  </a:extLst>
                </a:gridCol>
                <a:gridCol w="561841">
                  <a:extLst>
                    <a:ext uri="{9D8B030D-6E8A-4147-A177-3AD203B41FA5}">
                      <a16:colId xmlns:a16="http://schemas.microsoft.com/office/drawing/2014/main" val="978212979"/>
                    </a:ext>
                  </a:extLst>
                </a:gridCol>
                <a:gridCol w="561841">
                  <a:extLst>
                    <a:ext uri="{9D8B030D-6E8A-4147-A177-3AD203B41FA5}">
                      <a16:colId xmlns:a16="http://schemas.microsoft.com/office/drawing/2014/main" val="1395557450"/>
                    </a:ext>
                  </a:extLst>
                </a:gridCol>
                <a:gridCol w="561841">
                  <a:extLst>
                    <a:ext uri="{9D8B030D-6E8A-4147-A177-3AD203B41FA5}">
                      <a16:colId xmlns:a16="http://schemas.microsoft.com/office/drawing/2014/main" val="3980956065"/>
                    </a:ext>
                  </a:extLst>
                </a:gridCol>
              </a:tblGrid>
              <a:tr h="36135">
                <a:tc>
                  <a:txBody>
                    <a:bodyPr/>
                    <a:lstStyle/>
                    <a:p>
                      <a:pPr algn="ctr" fontAlgn="b"/>
                      <a:r>
                        <a:rPr lang="en-US" sz="200" u="none" strike="noStrike">
                          <a:effectLst/>
                        </a:rPr>
                        <a:t>#</a:t>
                      </a:r>
                      <a:endParaRPr lang="en-US" sz="200" b="1" i="0" u="none" strike="noStrike">
                        <a:solidFill>
                          <a:srgbClr val="000000"/>
                        </a:solidFill>
                        <a:effectLst/>
                        <a:latin typeface="Calibri" panose="020F0502020204030204" pitchFamily="34" charset="0"/>
                      </a:endParaRPr>
                    </a:p>
                  </a:txBody>
                  <a:tcPr marL="1390" marR="1390" marT="1390" marB="0" anchor="b"/>
                </a:tc>
                <a:tc gridSpan="2">
                  <a:txBody>
                    <a:bodyPr/>
                    <a:lstStyle/>
                    <a:p>
                      <a:pPr algn="ctr" fontAlgn="b"/>
                      <a:r>
                        <a:rPr lang="en-US" sz="200" u="none" strike="noStrike">
                          <a:effectLst/>
                        </a:rPr>
                        <a:t>Parameter</a:t>
                      </a:r>
                      <a:endParaRPr lang="en-US" sz="200" b="1" i="0" u="none" strike="noStrike">
                        <a:solidFill>
                          <a:srgbClr val="000000"/>
                        </a:solidFill>
                        <a:effectLst/>
                        <a:latin typeface="Calibri" panose="020F0502020204030204" pitchFamily="34" charset="0"/>
                      </a:endParaRPr>
                    </a:p>
                  </a:txBody>
                  <a:tcPr marL="1390" marR="1390" marT="1390" marB="0" anchor="b"/>
                </a:tc>
                <a:tc hMerge="1">
                  <a:txBody>
                    <a:bodyPr/>
                    <a:lstStyle/>
                    <a:p>
                      <a:endParaRPr lang="en-US"/>
                    </a:p>
                  </a:txBody>
                  <a:tcPr/>
                </a:tc>
                <a:tc>
                  <a:txBody>
                    <a:bodyPr/>
                    <a:lstStyle/>
                    <a:p>
                      <a:pPr algn="ctr" fontAlgn="b"/>
                      <a:r>
                        <a:rPr lang="en-US" sz="200" u="none" strike="noStrike">
                          <a:effectLst/>
                        </a:rPr>
                        <a:t>BASIC Description</a:t>
                      </a:r>
                      <a:endParaRPr lang="en-US" sz="200" b="1" i="0" u="none" strike="noStrike">
                        <a:solidFill>
                          <a:srgbClr val="000000"/>
                        </a:solidFill>
                        <a:effectLst/>
                        <a:latin typeface="Calibri" panose="020F0502020204030204" pitchFamily="34" charset="0"/>
                      </a:endParaRPr>
                    </a:p>
                  </a:txBody>
                  <a:tcPr marL="1390" marR="1390" marT="1390" marB="0" anchor="b"/>
                </a:tc>
                <a:tc>
                  <a:txBody>
                    <a:bodyPr/>
                    <a:lstStyle/>
                    <a:p>
                      <a:pPr algn="ctr" fontAlgn="b"/>
                      <a:r>
                        <a:rPr lang="en-US" sz="200" u="none" strike="noStrike">
                          <a:effectLst/>
                        </a:rPr>
                        <a:t> </a:t>
                      </a:r>
                      <a:endParaRPr lang="en-US" sz="200" b="1" i="0" u="none" strike="noStrike">
                        <a:solidFill>
                          <a:srgbClr val="000000"/>
                        </a:solidFill>
                        <a:effectLst/>
                        <a:latin typeface="Calibri" panose="020F0502020204030204" pitchFamily="34" charset="0"/>
                      </a:endParaRPr>
                    </a:p>
                  </a:txBody>
                  <a:tcPr marL="1390" marR="1390" marT="1390" marB="0" anchor="b"/>
                </a:tc>
                <a:tc>
                  <a:txBody>
                    <a:bodyPr/>
                    <a:lstStyle/>
                    <a:p>
                      <a:pPr algn="ctr" fontAlgn="b"/>
                      <a:r>
                        <a:rPr lang="en-US" sz="200" u="none" strike="noStrike">
                          <a:effectLst/>
                        </a:rPr>
                        <a:t>CN Value "PDL" (28.07.16)</a:t>
                      </a:r>
                      <a:endParaRPr lang="en-US" sz="200" b="1" i="0" u="none" strike="noStrike">
                        <a:solidFill>
                          <a:srgbClr val="000000"/>
                        </a:solidFill>
                        <a:effectLst/>
                        <a:latin typeface="Calibri" panose="020F0502020204030204" pitchFamily="34" charset="0"/>
                      </a:endParaRPr>
                    </a:p>
                  </a:txBody>
                  <a:tcPr marL="1390" marR="1390" marT="1390" marB="0" anchor="b"/>
                </a:tc>
                <a:tc>
                  <a:txBody>
                    <a:bodyPr/>
                    <a:lstStyle/>
                    <a:p>
                      <a:pPr algn="ctr" fontAlgn="b"/>
                      <a:r>
                        <a:rPr lang="en-US" sz="200" u="none" strike="noStrike">
                          <a:effectLst/>
                        </a:rPr>
                        <a:t>CN Description "PDL" (28.07.16)</a:t>
                      </a:r>
                      <a:endParaRPr lang="en-US" sz="200" b="1" i="0" u="none" strike="noStrike">
                        <a:solidFill>
                          <a:srgbClr val="000000"/>
                        </a:solidFill>
                        <a:effectLst/>
                        <a:latin typeface="Calibri" panose="020F0502020204030204" pitchFamily="34" charset="0"/>
                      </a:endParaRPr>
                    </a:p>
                  </a:txBody>
                  <a:tcPr marL="1390" marR="1390" marT="1390" marB="0" anchor="b"/>
                </a:tc>
                <a:tc>
                  <a:txBody>
                    <a:bodyPr/>
                    <a:lstStyle/>
                    <a:p>
                      <a:pPr algn="ctr" fontAlgn="b"/>
                      <a:r>
                        <a:rPr lang="en-US" sz="200" u="none" strike="noStrike">
                          <a:effectLst/>
                        </a:rPr>
                        <a:t>CN Comments "PDL" (28.07.16)</a:t>
                      </a:r>
                      <a:endParaRPr lang="en-US" sz="200" b="1"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694618113"/>
                  </a:ext>
                </a:extLst>
              </a:tr>
              <a:tr h="72269">
                <a:tc>
                  <a:txBody>
                    <a:bodyPr/>
                    <a:lstStyle/>
                    <a:p>
                      <a:pPr algn="ctr" fontAlgn="b"/>
                      <a:r>
                        <a:rPr lang="en-US" sz="200" u="none" strike="noStrike">
                          <a:effectLst/>
                        </a:rPr>
                        <a:t>1</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Type of the loan</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Pay-day-loan (Cash loan with 1 repayment).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Pay-day-loan (Cash loan with 1 repayment).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165765342"/>
                  </a:ext>
                </a:extLst>
              </a:tr>
              <a:tr h="101455">
                <a:tc>
                  <a:txBody>
                    <a:bodyPr/>
                    <a:lstStyle/>
                    <a:p>
                      <a:pPr algn="ctr" fontAlgn="b"/>
                      <a:r>
                        <a:rPr lang="en-US" sz="200" u="none" strike="noStrike">
                          <a:effectLst/>
                        </a:rPr>
                        <a:t>2</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Loan amount (LA)</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Absolute amount in appropriate currency.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Range 500-2000 RMB (500, 1000, 1500, 2000)</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Absolute amount in appropriate currency.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467546453"/>
                  </a:ext>
                </a:extLst>
              </a:tr>
              <a:tr h="134810">
                <a:tc>
                  <a:txBody>
                    <a:bodyPr/>
                    <a:lstStyle/>
                    <a:p>
                      <a:pPr algn="ctr" fontAlgn="b"/>
                      <a:r>
                        <a:rPr lang="en-US" sz="200" u="none" strike="noStrike">
                          <a:effectLst/>
                        </a:rPr>
                        <a:t>3</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Loan tenor (LT)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Absolute amount in calendar days. Time period, after expiring of which the loan should be fully repaid or prolonged.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7, 15, 21 or 30 calendar days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Absolute amount in calendar days. Time period, after expiring of which the loan should be fully repaid or prolonged.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036101783"/>
                  </a:ext>
                </a:extLst>
              </a:tr>
              <a:tr h="601780">
                <a:tc rowSpan="5">
                  <a:txBody>
                    <a:bodyPr/>
                    <a:lstStyle/>
                    <a:p>
                      <a:pPr algn="ctr" fontAlgn="b"/>
                      <a:r>
                        <a:rPr lang="en-US" sz="200" u="none" strike="noStrike">
                          <a:effectLst/>
                        </a:rPr>
                        <a:t>4</a:t>
                      </a:r>
                      <a:endParaRPr lang="en-US" sz="200" b="0" i="0" u="none" strike="noStrike">
                        <a:solidFill>
                          <a:srgbClr val="000000"/>
                        </a:solidFill>
                        <a:effectLst/>
                        <a:latin typeface="Calibri" panose="020F0502020204030204" pitchFamily="34" charset="0"/>
                      </a:endParaRPr>
                    </a:p>
                  </a:txBody>
                  <a:tcPr marL="1390" marR="1390" marT="1390" marB="0" anchor="b"/>
                </a:tc>
                <a:tc rowSpan="5">
                  <a:txBody>
                    <a:bodyPr/>
                    <a:lstStyle/>
                    <a:p>
                      <a:pPr algn="ctr" fontAlgn="b"/>
                      <a:r>
                        <a:rPr lang="en-US" sz="200" u="none" strike="noStrike">
                          <a:effectLst/>
                        </a:rPr>
                        <a:t>Interest rate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Calculation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Calculated as a percent of unpaid principal. </a:t>
                      </a:r>
                      <a:br>
                        <a:rPr lang="en-US" sz="200" u="none" strike="noStrike">
                          <a:effectLst/>
                        </a:rPr>
                      </a:br>
                      <a:r>
                        <a:rPr lang="en-US" sz="200" u="none" strike="noStrike">
                          <a:effectLst/>
                        </a:rPr>
                        <a:t>Interest is calculated at the end of every calendar day during the whole LT of using the loan.</a:t>
                      </a:r>
                      <a:br>
                        <a:rPr lang="en-US" sz="200" u="none" strike="noStrike">
                          <a:effectLst/>
                        </a:rPr>
                      </a:br>
                      <a:r>
                        <a:rPr lang="en-US" sz="200" u="none" strike="noStrike">
                          <a:effectLst/>
                        </a:rPr>
                        <a:t>Interest calculation for the first day of using the loan should be done immediately after loan granting. </a:t>
                      </a:r>
                      <a:br>
                        <a:rPr lang="en-US" sz="200" u="none" strike="noStrike">
                          <a:effectLst/>
                        </a:rPr>
                      </a:br>
                      <a:r>
                        <a:rPr lang="en-US" sz="200" u="none" strike="noStrike">
                          <a:effectLst/>
                        </a:rPr>
                        <a:t>Interest calculation for the second or further days of using the loan should be done at second or appropriate day's closure. </a:t>
                      </a:r>
                      <a:br>
                        <a:rPr lang="en-US" sz="200" u="none" strike="noStrike">
                          <a:effectLst/>
                        </a:rPr>
                      </a:br>
                      <a:r>
                        <a:rPr lang="en-US" sz="200" u="none" strike="noStrike">
                          <a:effectLst/>
                        </a:rPr>
                        <a:t>Interest calculation for the last day of using the loan should be done at day's closure, prior to the Payday day.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0.05% per day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Calculated as a percent of unpaid principal. </a:t>
                      </a:r>
                      <a:br>
                        <a:rPr lang="en-US" sz="200" u="none" strike="noStrike">
                          <a:effectLst/>
                        </a:rPr>
                      </a:br>
                      <a:r>
                        <a:rPr lang="en-US" sz="200" u="none" strike="noStrike">
                          <a:effectLst/>
                        </a:rPr>
                        <a:t>Interest is calculated at the end of every calendar day during the whole LT of using the loan.</a:t>
                      </a:r>
                      <a:br>
                        <a:rPr lang="en-US" sz="200" u="none" strike="noStrike">
                          <a:effectLst/>
                        </a:rPr>
                      </a:br>
                      <a:r>
                        <a:rPr lang="en-US" sz="200" u="none" strike="noStrike">
                          <a:effectLst/>
                        </a:rPr>
                        <a:t>Interest calculation should be done at appropriate day's closure.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~&lt;18% per annum interest rate is to comply with 18% per annum CN interest cap regulation.</a:t>
                      </a:r>
                      <a:br>
                        <a:rPr lang="en-US" sz="200" u="none" strike="noStrike">
                          <a:effectLst/>
                        </a:rPr>
                      </a:br>
                      <a:r>
                        <a:rPr lang="en-US" sz="200" u="none" strike="noStrike">
                          <a:effectLst/>
                        </a:rPr>
                        <a:t>In TS standard calculation rules should be used.</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4207426327"/>
                  </a:ext>
                </a:extLst>
              </a:tr>
              <a:tr h="68100">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Charging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Charged immediately after calculating.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Charged immediately after calculating.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3475743436"/>
                  </a:ext>
                </a:extLst>
              </a:tr>
              <a:tr h="3613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Due date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The last day of the LT (Payday).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The last day of the LT (Payday).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3537782645"/>
                  </a:ext>
                </a:extLst>
              </a:tr>
              <a:tr h="16816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Repayment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Allowed</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2498547383"/>
                  </a:ext>
                </a:extLst>
              </a:tr>
              <a:tr h="268230">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Special features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The interest rate can be decreased after successful loan repayment - for every new loan by certain constant value up to the defined min.value. </a:t>
                      </a:r>
                      <a:br>
                        <a:rPr lang="en-US" sz="200" u="none" strike="noStrike">
                          <a:effectLst/>
                        </a:rPr>
                      </a:br>
                      <a:r>
                        <a:rPr lang="en-US" sz="200" u="none" strike="noStrike">
                          <a:effectLst/>
                        </a:rPr>
                        <a:t>The feature can activated or disabled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213865791"/>
                  </a:ext>
                </a:extLst>
              </a:tr>
              <a:tr h="268230">
                <a:tc rowSpan="4">
                  <a:txBody>
                    <a:bodyPr/>
                    <a:lstStyle/>
                    <a:p>
                      <a:pPr algn="ctr" fontAlgn="b"/>
                      <a:r>
                        <a:rPr lang="en-US" sz="200" u="none" strike="noStrike">
                          <a:effectLst/>
                        </a:rPr>
                        <a:t>5</a:t>
                      </a:r>
                      <a:endParaRPr lang="en-US" sz="200" b="0" i="0" u="none" strike="noStrike">
                        <a:solidFill>
                          <a:srgbClr val="000000"/>
                        </a:solidFill>
                        <a:effectLst/>
                        <a:latin typeface="Calibri" panose="020F0502020204030204" pitchFamily="34" charset="0"/>
                      </a:endParaRPr>
                    </a:p>
                  </a:txBody>
                  <a:tcPr marL="1390" marR="1390" marT="1390" marB="0" anchor="b"/>
                </a:tc>
                <a:tc rowSpan="4">
                  <a:txBody>
                    <a:bodyPr/>
                    <a:lstStyle/>
                    <a:p>
                      <a:pPr algn="l" fontAlgn="b"/>
                      <a:r>
                        <a:rPr lang="en-US" sz="200" u="none" strike="noStrike">
                          <a:effectLst/>
                        </a:rPr>
                        <a:t>Overdue interest rate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Calculation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Calculated as a percent of the unpaid principal. </a:t>
                      </a:r>
                      <a:br>
                        <a:rPr lang="en-US" sz="200" u="none" strike="noStrike">
                          <a:effectLst/>
                        </a:rPr>
                      </a:br>
                      <a:r>
                        <a:rPr lang="en-US" sz="200" u="none" strike="noStrike">
                          <a:effectLst/>
                        </a:rPr>
                        <a:t/>
                      </a:r>
                      <a:br>
                        <a:rPr lang="en-US" sz="200" u="none" strike="noStrike">
                          <a:effectLst/>
                        </a:rPr>
                      </a:br>
                      <a:r>
                        <a:rPr lang="en-US" sz="200" u="none" strike="noStrike">
                          <a:effectLst/>
                        </a:rPr>
                        <a:t>Overdue interest is calculated at the end of every calendar day during the whole period of delinquency.</a:t>
                      </a:r>
                      <a:br>
                        <a:rPr lang="en-US" sz="200" u="none" strike="noStrike">
                          <a:effectLst/>
                        </a:rPr>
                      </a:b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1,5% per day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Calculated as a percent of the unpaid principal. </a:t>
                      </a:r>
                      <a:br>
                        <a:rPr lang="en-US" sz="200" u="none" strike="noStrike">
                          <a:effectLst/>
                        </a:rPr>
                      </a:br>
                      <a:r>
                        <a:rPr lang="en-US" sz="200" u="none" strike="noStrike">
                          <a:effectLst/>
                        </a:rPr>
                        <a:t/>
                      </a:r>
                      <a:br>
                        <a:rPr lang="en-US" sz="200" u="none" strike="noStrike">
                          <a:effectLst/>
                        </a:rPr>
                      </a:br>
                      <a:r>
                        <a:rPr lang="en-US" sz="200" u="none" strike="noStrike">
                          <a:effectLst/>
                        </a:rPr>
                        <a:t>Overdue interest is calculated at the end of every calendar day during the whole period of delinquency.</a:t>
                      </a:r>
                      <a:br>
                        <a:rPr lang="en-US" sz="200" u="none" strike="noStrike">
                          <a:effectLst/>
                        </a:rPr>
                      </a:b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101988216"/>
                  </a:ext>
                </a:extLst>
              </a:tr>
              <a:tr h="601780">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Charging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Charged immediately after calculating, but starting from certain day of the continious delinquency. If starting date differs from the first day of delinquency appearance - all the accrued postponed Overdue interest will be charged at starting day. </a:t>
                      </a:r>
                      <a:br>
                        <a:rPr lang="en-US" sz="200" u="none" strike="noStrike">
                          <a:effectLst/>
                        </a:rPr>
                      </a:br>
                      <a:r>
                        <a:rPr lang="en-US" sz="200" u="none" strike="noStrike">
                          <a:effectLst/>
                        </a:rPr>
                        <a:t>Maximum length of the uninterupted period of Overdue interest charging is limited according to certain parameter.</a:t>
                      </a:r>
                      <a:br>
                        <a:rPr lang="en-US" sz="200" u="none" strike="noStrike">
                          <a:effectLst/>
                        </a:rPr>
                      </a:br>
                      <a:r>
                        <a:rPr lang="en-US" sz="200" u="none" strike="noStrike">
                          <a:effectLst/>
                        </a:rPr>
                        <a:t>Overdue interest is not charged if full debt (including prinicipal and all the fees and interest accrued) is less than certain absolute amount.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Charged only if the delinquency continously lasts more than 3 calendar days and the full debt exceeds 10 RMB for max.60 calendar days.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Charged immediately after calculating, but starting from certain day of the continious delinquency. If starting date differs from the first day of delinquency appearance - all the accrued postponed Overdue interest will be charged at starting day. </a:t>
                      </a:r>
                      <a:br>
                        <a:rPr lang="en-US" sz="200" u="none" strike="noStrike">
                          <a:effectLst/>
                        </a:rPr>
                      </a:br>
                      <a:r>
                        <a:rPr lang="en-US" sz="200" u="none" strike="noStrike">
                          <a:effectLst/>
                        </a:rPr>
                        <a:t>Maximum length of the uninterupted period of Overdue interest charging is limited according to certain parameter.</a:t>
                      </a:r>
                      <a:br>
                        <a:rPr lang="en-US" sz="200" u="none" strike="noStrike">
                          <a:effectLst/>
                        </a:rPr>
                      </a:br>
                      <a:r>
                        <a:rPr lang="en-US" sz="200" u="none" strike="noStrike">
                          <a:effectLst/>
                        </a:rPr>
                        <a:t>Overdue interest is not charged if full debt (including prinicipal and all the fees and interest accrued) is less than certain absolute amount.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3131896531"/>
                  </a:ext>
                </a:extLst>
              </a:tr>
              <a:tr h="3613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Due date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Immediately after charging.</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Immediately after charging.</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560091000"/>
                  </a:ext>
                </a:extLst>
              </a:tr>
              <a:tr h="201520">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Repayment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Allowed</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3190164342"/>
                  </a:ext>
                </a:extLst>
              </a:tr>
              <a:tr h="368295">
                <a:tc rowSpan="4">
                  <a:txBody>
                    <a:bodyPr/>
                    <a:lstStyle/>
                    <a:p>
                      <a:pPr algn="ctr" fontAlgn="b"/>
                      <a:r>
                        <a:rPr lang="en-US" sz="200" u="none" strike="noStrike">
                          <a:effectLst/>
                        </a:rPr>
                        <a:t>6</a:t>
                      </a:r>
                      <a:endParaRPr lang="en-US" sz="200" b="0" i="0" u="none" strike="noStrike">
                        <a:solidFill>
                          <a:srgbClr val="000000"/>
                        </a:solidFill>
                        <a:effectLst/>
                        <a:latin typeface="Calibri" panose="020F0502020204030204" pitchFamily="34" charset="0"/>
                      </a:endParaRPr>
                    </a:p>
                  </a:txBody>
                  <a:tcPr marL="1390" marR="1390" marT="1390" marB="0" anchor="b"/>
                </a:tc>
                <a:tc rowSpan="4">
                  <a:txBody>
                    <a:bodyPr/>
                    <a:lstStyle/>
                    <a:p>
                      <a:pPr algn="l" fontAlgn="b"/>
                      <a:r>
                        <a:rPr lang="en-US" sz="200" u="none" strike="noStrike">
                          <a:effectLst/>
                        </a:rPr>
                        <a:t>Service Fee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Calculation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Calculated as a certain percent of the whole unpaid principal or for every day of appropriate LT as a one-time fee for the whole LT or prolonged period (in this case it is calculated basing on unpaid principal at the moment of obtaining Prolongation).</a:t>
                      </a:r>
                      <a:br>
                        <a:rPr lang="en-US" sz="200" u="none" strike="noStrike">
                          <a:effectLst/>
                        </a:rPr>
                      </a:br>
                      <a:r>
                        <a:rPr lang="en-US" sz="200" u="none" strike="noStrike">
                          <a:effectLst/>
                        </a:rPr>
                        <a:t>Calculated immediately after loan granting or obtaining prolongation.</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0,95% per day.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Calculated as a certain percent of the unpaid principal for every day of appropriate LT or prolonged period.</a:t>
                      </a:r>
                      <a:br>
                        <a:rPr lang="en-US" sz="200" u="none" strike="noStrike">
                          <a:effectLst/>
                        </a:rPr>
                      </a:br>
                      <a:r>
                        <a:rPr lang="en-US" sz="200" u="none" strike="noStrike">
                          <a:effectLst/>
                        </a:rPr>
                        <a:t>Calculation should be done at appropriate day's closure.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In TS standard calculation rules (including waving a part of the fee in case of full early loan repayment according to the proportion of the actual time of using the loan to the planned LT) should be used.</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3616049869"/>
                  </a:ext>
                </a:extLst>
              </a:tr>
              <a:tr h="68100">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Charging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Charged immediately after calculating.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Charged immediately after calculating.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210452796"/>
                  </a:ext>
                </a:extLst>
              </a:tr>
              <a:tr h="33563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Due date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The last day of the appropriate LT (Payday), for which it was charged.</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The last day of the LT (Payday) within which it was charged.</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The last day of the appropriate LT (Payday), for which it was charged.</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4086453968"/>
                  </a:ext>
                </a:extLst>
              </a:tr>
              <a:tr h="16816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Repayment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Allowed</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2700264768"/>
                  </a:ext>
                </a:extLst>
              </a:tr>
              <a:tr h="101455">
                <a:tc rowSpan="5">
                  <a:txBody>
                    <a:bodyPr/>
                    <a:lstStyle/>
                    <a:p>
                      <a:pPr algn="ctr" fontAlgn="b"/>
                      <a:r>
                        <a:rPr lang="en-US" sz="200" u="none" strike="noStrike">
                          <a:effectLst/>
                        </a:rPr>
                        <a:t>7</a:t>
                      </a:r>
                      <a:endParaRPr lang="en-US" sz="200" b="0" i="0" u="none" strike="noStrike">
                        <a:solidFill>
                          <a:srgbClr val="000000"/>
                        </a:solidFill>
                        <a:effectLst/>
                        <a:latin typeface="Calibri" panose="020F0502020204030204" pitchFamily="34" charset="0"/>
                      </a:endParaRPr>
                    </a:p>
                  </a:txBody>
                  <a:tcPr marL="1390" marR="1390" marT="1390" marB="0" anchor="b"/>
                </a:tc>
                <a:tc rowSpan="5">
                  <a:txBody>
                    <a:bodyPr/>
                    <a:lstStyle/>
                    <a:p>
                      <a:pPr algn="l" fontAlgn="b"/>
                      <a:r>
                        <a:rPr lang="en-US" sz="200" u="none" strike="noStrike">
                          <a:effectLst/>
                        </a:rPr>
                        <a:t>Early loan repayment feature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Essence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Possibility to partially or fully repay the loan before the Payday.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Possibility to partially or fully repay the loan before the Payday.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251770195"/>
                  </a:ext>
                </a:extLst>
              </a:tr>
              <a:tr h="120912">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Partial repayment possibility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Allowed at any time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510486204"/>
                  </a:ext>
                </a:extLst>
              </a:tr>
              <a:tr h="429446">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Partial repayment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During the initial LT - allowed after at least a half of the initial LT will pass, but not earlier than after passing of certain calendar days.</a:t>
                      </a:r>
                      <a:br>
                        <a:rPr lang="en-US" sz="200" u="none" strike="noStrike">
                          <a:effectLst/>
                        </a:rPr>
                      </a:br>
                      <a:r>
                        <a:rPr lang="en-US" sz="200" u="none" strike="noStrike">
                          <a:effectLst/>
                        </a:rPr>
                        <a:t>During the prolonged LT - allowed at any time.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232037965"/>
                  </a:ext>
                </a:extLst>
              </a:tr>
              <a:tr h="10145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Full repayment possibility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Allowed at any time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2577010866"/>
                  </a:ext>
                </a:extLst>
              </a:tr>
              <a:tr h="427361">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Full repayment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During the initial LT - allowed after at least a half of the initial LT will pass, but not earlier than after passing of certain calendar days.</a:t>
                      </a:r>
                      <a:br>
                        <a:rPr lang="en-US" sz="200" u="none" strike="noStrike">
                          <a:effectLst/>
                        </a:rPr>
                      </a:br>
                      <a:r>
                        <a:rPr lang="en-US" sz="200" u="none" strike="noStrike">
                          <a:effectLst/>
                        </a:rPr>
                        <a:t>During the prolonged LT - allowed at any time.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057656716"/>
                  </a:ext>
                </a:extLst>
              </a:tr>
              <a:tr h="168165">
                <a:tc rowSpan="4">
                  <a:txBody>
                    <a:bodyPr/>
                    <a:lstStyle/>
                    <a:p>
                      <a:pPr algn="ctr" fontAlgn="b"/>
                      <a:r>
                        <a:rPr lang="en-US" sz="200" u="none" strike="noStrike">
                          <a:effectLst/>
                        </a:rPr>
                        <a:t>8</a:t>
                      </a:r>
                      <a:endParaRPr lang="en-US" sz="200" b="0" i="0" u="none" strike="noStrike">
                        <a:solidFill>
                          <a:srgbClr val="000000"/>
                        </a:solidFill>
                        <a:effectLst/>
                        <a:latin typeface="Calibri" panose="020F0502020204030204" pitchFamily="34" charset="0"/>
                      </a:endParaRPr>
                    </a:p>
                  </a:txBody>
                  <a:tcPr marL="1390" marR="1390" marT="1390" marB="0" anchor="b"/>
                </a:tc>
                <a:tc rowSpan="4">
                  <a:txBody>
                    <a:bodyPr/>
                    <a:lstStyle/>
                    <a:p>
                      <a:pPr algn="l" fontAlgn="b"/>
                      <a:r>
                        <a:rPr lang="en-US" sz="200" u="none" strike="noStrike">
                          <a:effectLst/>
                        </a:rPr>
                        <a:t>Early loan repayment fee (ERF)</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Calculation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Calculated as a certain % of the unpaid principal (as it was on the previous to the full repayment calendar day) or absolute amount as a one-time fee.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50 RMB</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Calculated as a certain % of the unpaid principal (as it was on the previous to the full repayment calendar day) or absolute amount as a one-time fee.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4105879072"/>
                  </a:ext>
                </a:extLst>
              </a:tr>
              <a:tr h="201520">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Charging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One-time fee charged in case of committing full early loan repayment within the certain number of calendar days after obtaining the loan and before the Payday.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Charged only if full early loan repayment is done within the first 6 days of using the loan.</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One-time fee charged in case of committing full early loan repayment within the certain number of calendar days after obtaining the loan and before the Payday.</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2961998713"/>
                  </a:ext>
                </a:extLst>
              </a:tr>
              <a:tr h="3613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Due date</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Immediately after charging.</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Immediately after charging.</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82924468"/>
                  </a:ext>
                </a:extLst>
              </a:tr>
              <a:tr h="16816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Repayment rules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Allowed</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390" marR="1390" marT="1390" marB="0" anchor="b"/>
                </a:tc>
                <a:tc>
                  <a:txBody>
                    <a:bodyPr/>
                    <a:lstStyle/>
                    <a:p>
                      <a:pPr algn="l" fontAlgn="b"/>
                      <a:r>
                        <a:rPr lang="en-US" sz="200" u="none" strike="noStrike" dirty="0">
                          <a:effectLst/>
                        </a:rPr>
                        <a:t>-</a:t>
                      </a:r>
                      <a:endParaRPr lang="en-US" sz="200" b="0" i="0" u="none" strike="noStrike" dirty="0">
                        <a:solidFill>
                          <a:srgbClr val="000000"/>
                        </a:solidFill>
                        <a:effectLst/>
                        <a:latin typeface="Calibri" panose="020F0502020204030204" pitchFamily="34" charset="0"/>
                      </a:endParaRPr>
                    </a:p>
                  </a:txBody>
                  <a:tcPr marL="1390" marR="1390" marT="1390" marB="0" anchor="b"/>
                </a:tc>
                <a:extLst>
                  <a:ext uri="{0D108BD9-81ED-4DB2-BD59-A6C34878D82A}">
                    <a16:rowId xmlns:a16="http://schemas.microsoft.com/office/drawing/2014/main" val="1412525918"/>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610834286"/>
              </p:ext>
            </p:extLst>
          </p:nvPr>
        </p:nvGraphicFramePr>
        <p:xfrm>
          <a:off x="4475306" y="764704"/>
          <a:ext cx="3639078" cy="5289546"/>
        </p:xfrm>
        <a:graphic>
          <a:graphicData uri="http://schemas.openxmlformats.org/drawingml/2006/table">
            <a:tbl>
              <a:tblPr>
                <a:tableStyleId>{5C22544A-7EE6-4342-B048-85BDC9FD1C3A}</a:tableStyleId>
              </a:tblPr>
              <a:tblGrid>
                <a:gridCol w="187431">
                  <a:extLst>
                    <a:ext uri="{9D8B030D-6E8A-4147-A177-3AD203B41FA5}">
                      <a16:colId xmlns:a16="http://schemas.microsoft.com/office/drawing/2014/main" val="2467388937"/>
                    </a:ext>
                  </a:extLst>
                </a:gridCol>
                <a:gridCol w="167957">
                  <a:extLst>
                    <a:ext uri="{9D8B030D-6E8A-4147-A177-3AD203B41FA5}">
                      <a16:colId xmlns:a16="http://schemas.microsoft.com/office/drawing/2014/main" val="3767354308"/>
                    </a:ext>
                  </a:extLst>
                </a:gridCol>
                <a:gridCol w="452755">
                  <a:extLst>
                    <a:ext uri="{9D8B030D-6E8A-4147-A177-3AD203B41FA5}">
                      <a16:colId xmlns:a16="http://schemas.microsoft.com/office/drawing/2014/main" val="2238238144"/>
                    </a:ext>
                  </a:extLst>
                </a:gridCol>
                <a:gridCol w="452755">
                  <a:extLst>
                    <a:ext uri="{9D8B030D-6E8A-4147-A177-3AD203B41FA5}">
                      <a16:colId xmlns:a16="http://schemas.microsoft.com/office/drawing/2014/main" val="1653007681"/>
                    </a:ext>
                  </a:extLst>
                </a:gridCol>
                <a:gridCol w="348086">
                  <a:extLst>
                    <a:ext uri="{9D8B030D-6E8A-4147-A177-3AD203B41FA5}">
                      <a16:colId xmlns:a16="http://schemas.microsoft.com/office/drawing/2014/main" val="371829487"/>
                    </a:ext>
                  </a:extLst>
                </a:gridCol>
                <a:gridCol w="676698">
                  <a:extLst>
                    <a:ext uri="{9D8B030D-6E8A-4147-A177-3AD203B41FA5}">
                      <a16:colId xmlns:a16="http://schemas.microsoft.com/office/drawing/2014/main" val="42736466"/>
                    </a:ext>
                  </a:extLst>
                </a:gridCol>
                <a:gridCol w="676698">
                  <a:extLst>
                    <a:ext uri="{9D8B030D-6E8A-4147-A177-3AD203B41FA5}">
                      <a16:colId xmlns:a16="http://schemas.microsoft.com/office/drawing/2014/main" val="1751152726"/>
                    </a:ext>
                  </a:extLst>
                </a:gridCol>
                <a:gridCol w="676698">
                  <a:extLst>
                    <a:ext uri="{9D8B030D-6E8A-4147-A177-3AD203B41FA5}">
                      <a16:colId xmlns:a16="http://schemas.microsoft.com/office/drawing/2014/main" val="2370600389"/>
                    </a:ext>
                  </a:extLst>
                </a:gridCol>
              </a:tblGrid>
              <a:tr h="174086">
                <a:tc rowSpan="4">
                  <a:txBody>
                    <a:bodyPr/>
                    <a:lstStyle/>
                    <a:p>
                      <a:pPr algn="ctr" fontAlgn="b"/>
                      <a:r>
                        <a:rPr lang="en-US" sz="200" u="none" strike="noStrike">
                          <a:effectLst/>
                        </a:rPr>
                        <a:t>9</a:t>
                      </a:r>
                      <a:endParaRPr lang="en-US" sz="200" b="0" i="0" u="none" strike="noStrike">
                        <a:solidFill>
                          <a:srgbClr val="000000"/>
                        </a:solidFill>
                        <a:effectLst/>
                        <a:latin typeface="Calibri" panose="020F0502020204030204" pitchFamily="34" charset="0"/>
                      </a:endParaRPr>
                    </a:p>
                  </a:txBody>
                  <a:tcPr marL="1674" marR="1674" marT="1674" marB="0" anchor="b"/>
                </a:tc>
                <a:tc rowSpan="4">
                  <a:txBody>
                    <a:bodyPr/>
                    <a:lstStyle/>
                    <a:p>
                      <a:pPr algn="l" fontAlgn="b"/>
                      <a:r>
                        <a:rPr lang="en-US" sz="200" u="none" strike="noStrike">
                          <a:effectLst/>
                        </a:rPr>
                        <a:t>Late payment fee (LPF)</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Calculation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Calculated as a certain absolute amount.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10 RMB</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Calculated as a certain absolute amount.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If the payday is 15.07 and by the end of the day 18.07 appropriate repayment (enough for full loan repayment or obtaining prolongation) haven't been paid, there will be RMB 10 charged.</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2896494520"/>
                  </a:ext>
                </a:extLst>
              </a:tr>
              <a:tr h="764976">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Charging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Charged in case of committing delinquency within the certain continous number of calendar days after the Payday for every LT.</a:t>
                      </a:r>
                      <a:br>
                        <a:rPr lang="en-US" sz="200" u="none" strike="noStrike">
                          <a:effectLst/>
                        </a:rPr>
                      </a:br>
                      <a:r>
                        <a:rPr lang="en-US" sz="200" u="none" strike="noStrike">
                          <a:effectLst/>
                        </a:rPr>
                        <a:t>First time LPF is charged after the certain number of calendar days after the Payday will pass.</a:t>
                      </a:r>
                      <a:br>
                        <a:rPr lang="en-US" sz="200" u="none" strike="noStrike">
                          <a:effectLst/>
                        </a:rPr>
                      </a:br>
                      <a:r>
                        <a:rPr lang="en-US" sz="200" u="none" strike="noStrike">
                          <a:effectLst/>
                        </a:rPr>
                        <a:t>Second/further times LPF will be charged after the certain number of calendar days after the Payday+LT will pass.</a:t>
                      </a:r>
                      <a:br>
                        <a:rPr lang="en-US" sz="200" u="none" strike="noStrike">
                          <a:effectLst/>
                        </a:rPr>
                      </a:br>
                      <a:r>
                        <a:rPr lang="en-US" sz="200" u="none" strike="noStrike">
                          <a:effectLst/>
                        </a:rPr>
                        <a:t>Maximum number of continious chargings of LPF is limited according to certain parameter.</a:t>
                      </a:r>
                      <a:br>
                        <a:rPr lang="en-US" sz="200" u="none" strike="noStrike">
                          <a:effectLst/>
                        </a:rPr>
                      </a:br>
                      <a:r>
                        <a:rPr lang="en-US" sz="200" u="none" strike="noStrike">
                          <a:effectLst/>
                        </a:rPr>
                        <a:t>LPF is not charged if the full debt (including prinicipal and all the fees and interest accrued) is less than certain absolute amount.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Charged in case of committing </a:t>
                      </a:r>
                      <a:br>
                        <a:rPr lang="en-US" sz="200" u="none" strike="noStrike">
                          <a:effectLst/>
                        </a:rPr>
                      </a:br>
                      <a:r>
                        <a:rPr lang="en-US" sz="200" u="none" strike="noStrike">
                          <a:effectLst/>
                        </a:rPr>
                        <a:t>delinquency continiously within 3 </a:t>
                      </a:r>
                      <a:br>
                        <a:rPr lang="en-US" sz="200" u="none" strike="noStrike">
                          <a:effectLst/>
                        </a:rPr>
                      </a:br>
                      <a:r>
                        <a:rPr lang="en-US" sz="200" u="none" strike="noStrike">
                          <a:effectLst/>
                        </a:rPr>
                        <a:t>calendar days.</a:t>
                      </a:r>
                      <a:br>
                        <a:rPr lang="en-US" sz="200" u="none" strike="noStrike">
                          <a:effectLst/>
                        </a:rPr>
                      </a:br>
                      <a:r>
                        <a:rPr lang="en-US" sz="200" u="none" strike="noStrike">
                          <a:effectLst/>
                        </a:rPr>
                        <a:t>2 continious chargings allowed.</a:t>
                      </a:r>
                      <a:br>
                        <a:rPr lang="en-US" sz="200" u="none" strike="noStrike">
                          <a:effectLst/>
                        </a:rPr>
                      </a:br>
                      <a:r>
                        <a:rPr lang="en-US" sz="200" u="none" strike="noStrike">
                          <a:effectLst/>
                        </a:rPr>
                        <a:t>Full debt should be more than 10 RMB</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Charged in case of committing delinquency and staying in delinquency for a long time.</a:t>
                      </a:r>
                      <a:br>
                        <a:rPr lang="en-US" sz="200" u="none" strike="noStrike">
                          <a:effectLst/>
                        </a:rPr>
                      </a:br>
                      <a:r>
                        <a:rPr lang="en-US" sz="200" u="none" strike="noStrike">
                          <a:effectLst/>
                        </a:rPr>
                        <a:t>First time LPF is charged after the certain number of calendar days after the Payday will pass.</a:t>
                      </a:r>
                      <a:br>
                        <a:rPr lang="en-US" sz="200" u="none" strike="noStrike">
                          <a:effectLst/>
                        </a:rPr>
                      </a:br>
                      <a:r>
                        <a:rPr lang="en-US" sz="200" u="none" strike="noStrike">
                          <a:effectLst/>
                        </a:rPr>
                        <a:t>Second/further times LPF will be charged every 30 calendar days after the Payday.</a:t>
                      </a:r>
                      <a:br>
                        <a:rPr lang="en-US" sz="200" u="none" strike="noStrike">
                          <a:effectLst/>
                        </a:rPr>
                      </a:br>
                      <a:r>
                        <a:rPr lang="en-US" sz="200" u="none" strike="noStrike">
                          <a:effectLst/>
                        </a:rPr>
                        <a:t>Maximum number of continious chargings of LPF is limited according to certain parameter.</a:t>
                      </a:r>
                      <a:br>
                        <a:rPr lang="en-US" sz="200" u="none" strike="noStrike">
                          <a:effectLst/>
                        </a:rPr>
                      </a:br>
                      <a:r>
                        <a:rPr lang="en-US" sz="200" u="none" strike="noStrike">
                          <a:effectLst/>
                        </a:rPr>
                        <a:t>LPF is not charged if the full debt (including prinicipal and all the fees and interest accrued) is less than certain absolute amount.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If the payday is 15.07 and there will be no any repayments at 18.07 day's closure, LPF will be charged first time; at 14.08 day's closure LPF will be charged second time; further no more consecutive LPFs will be charged.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3510727704"/>
                  </a:ext>
                </a:extLst>
              </a:tr>
              <a:tr h="43522">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Due date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Immediately after charging.</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Immediately after charging.</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4048158982"/>
                  </a:ext>
                </a:extLst>
              </a:tr>
              <a:tr h="202543">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Repayment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Allowed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3974405594"/>
                  </a:ext>
                </a:extLst>
              </a:tr>
              <a:tr h="644455">
                <a:tc rowSpan="3">
                  <a:txBody>
                    <a:bodyPr/>
                    <a:lstStyle/>
                    <a:p>
                      <a:pPr algn="ctr" fontAlgn="b"/>
                      <a:r>
                        <a:rPr lang="en-US" sz="200" u="none" strike="noStrike">
                          <a:effectLst/>
                        </a:rPr>
                        <a:t>10</a:t>
                      </a:r>
                      <a:endParaRPr lang="en-US" sz="200" b="0" i="0" u="none" strike="noStrike">
                        <a:solidFill>
                          <a:srgbClr val="000000"/>
                        </a:solidFill>
                        <a:effectLst/>
                        <a:latin typeface="Calibri" panose="020F0502020204030204" pitchFamily="34" charset="0"/>
                      </a:endParaRPr>
                    </a:p>
                  </a:txBody>
                  <a:tcPr marL="1674" marR="1674" marT="1674" marB="0" anchor="b"/>
                </a:tc>
                <a:tc rowSpan="3">
                  <a:txBody>
                    <a:bodyPr/>
                    <a:lstStyle/>
                    <a:p>
                      <a:pPr algn="l" fontAlgn="b"/>
                      <a:r>
                        <a:rPr lang="en-US" sz="200" u="none" strike="noStrike">
                          <a:effectLst/>
                        </a:rPr>
                        <a:t>Prolongation feature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Essence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Prolonging the loan on Payday for another period of time equal to certain length (till prolonged Payday).</a:t>
                      </a:r>
                      <a:br>
                        <a:rPr lang="en-US" sz="200" u="none" strike="noStrike">
                          <a:effectLst/>
                        </a:rPr>
                      </a:br>
                      <a:r>
                        <a:rPr lang="en-US" sz="200" u="none" strike="noStrike">
                          <a:effectLst/>
                        </a:rPr>
                        <a:t>First prolongation can be obtained within the period of time equal to the initial LT starting from the initial Payday.</a:t>
                      </a:r>
                      <a:br>
                        <a:rPr lang="en-US" sz="200" u="none" strike="noStrike">
                          <a:effectLst/>
                        </a:rPr>
                      </a:br>
                      <a:r>
                        <a:rPr lang="en-US" sz="200" u="none" strike="noStrike">
                          <a:effectLst/>
                        </a:rPr>
                        <a:t>Further prolongations can be obtained within the period of time equal to the standard prolongation length starting from the prolonged Payday.</a:t>
                      </a:r>
                      <a:br>
                        <a:rPr lang="en-US" sz="200" u="none" strike="noStrike">
                          <a:effectLst/>
                        </a:rPr>
                      </a:br>
                      <a:r>
                        <a:rPr lang="en-US" sz="200" u="none" strike="noStrike">
                          <a:effectLst/>
                        </a:rPr>
                        <a:t>Maximum number of prolongations to be granted is limited.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Standard prolongation length is 30 </a:t>
                      </a:r>
                      <a:br>
                        <a:rPr lang="en-US" sz="200" u="none" strike="noStrike">
                          <a:effectLst/>
                        </a:rPr>
                      </a:br>
                      <a:r>
                        <a:rPr lang="en-US" sz="200" u="none" strike="noStrike">
                          <a:effectLst/>
                        </a:rPr>
                        <a:t>calendar days.</a:t>
                      </a:r>
                      <a:br>
                        <a:rPr lang="en-US" sz="200" u="none" strike="noStrike">
                          <a:effectLst/>
                        </a:rPr>
                      </a:br>
                      <a:r>
                        <a:rPr lang="en-US" sz="200" u="none" strike="noStrike">
                          <a:effectLst/>
                        </a:rPr>
                        <a:t>Max.6 prolongations can be done.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Prolonging the loan on Payday for another period of time equal to certain length (till prolonged Payday).</a:t>
                      </a:r>
                      <a:br>
                        <a:rPr lang="en-US" sz="200" u="none" strike="noStrike">
                          <a:effectLst/>
                        </a:rPr>
                      </a:br>
                      <a:r>
                        <a:rPr lang="en-US" sz="200" u="none" strike="noStrike">
                          <a:effectLst/>
                        </a:rPr>
                        <a:t>Prolongation can be obtained within 30 calendar days starting from the Payday.</a:t>
                      </a:r>
                      <a:br>
                        <a:rPr lang="en-US" sz="200" u="none" strike="noStrike">
                          <a:effectLst/>
                        </a:rPr>
                      </a:br>
                      <a:r>
                        <a:rPr lang="en-US" sz="200" u="none" strike="noStrike">
                          <a:effectLst/>
                        </a:rPr>
                        <a:t>Maximum number of prolongations to be granted is limited.</a:t>
                      </a:r>
                      <a:br>
                        <a:rPr lang="en-US" sz="200" u="none" strike="noStrike">
                          <a:effectLst/>
                        </a:rPr>
                      </a:br>
                      <a:r>
                        <a:rPr lang="en-US" sz="200" u="none" strike="noStrike">
                          <a:effectLst/>
                        </a:rPr>
                        <a:t>In case of meeting the conditions of obtaining Prolongation in the period of delinquency, the Prolongation starts from the date of satisfying condition of the Prolongation.</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If the Payday is 15.08 and the Full payment = 1000 loan + 15 (1.497% interest for 30 days) + 285 (service fee for 30 days) = 1300 (number to be rounded up), but the customer can pay &gt;300 on 15.08 - he'll meet the conditions of obtaining Prolongation and get the Prolongation for 30days starting from the day of making appropriate payment.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3415265667"/>
                  </a:ext>
                </a:extLst>
              </a:tr>
              <a:tr h="12219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Prolongation possibility</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Allowed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413386640"/>
                  </a:ext>
                </a:extLst>
              </a:tr>
              <a:tr h="363238">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Prolongation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Prolongation can be obtained on condition of partial loan repayment, enough to cover all the interest, overdue interest and fees accrued and due to be paid.</a:t>
                      </a:r>
                      <a:br>
                        <a:rPr lang="en-US" sz="200" u="none" strike="noStrike">
                          <a:effectLst/>
                        </a:rPr>
                      </a:br>
                      <a:r>
                        <a:rPr lang="en-US" sz="200" u="none" strike="noStrike">
                          <a:effectLst/>
                        </a:rPr>
                        <a:t>Prolongation can be obtained if the partial underpayment is less than certain absolute amount.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dirty="0">
                          <a:effectLst/>
                        </a:rPr>
                        <a:t>-</a:t>
                      </a:r>
                      <a:endParaRPr lang="en-US" sz="200" b="0" i="0" u="none" strike="noStrike" dirty="0">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Prolongation can be obtained on condition of partial loan repayment, enough to cover all the interest, overdue interest and fees accrued and due to be paid.</a:t>
                      </a:r>
                      <a:br>
                        <a:rPr lang="en-US" sz="200" u="none" strike="noStrike">
                          <a:effectLst/>
                        </a:rPr>
                      </a:br>
                      <a:r>
                        <a:rPr lang="en-US" sz="200" u="none" strike="noStrike">
                          <a:effectLst/>
                        </a:rPr>
                        <a:t>Prolongation can be obtained if the partial underpayment is less than certain absolute amount.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1882301097"/>
                  </a:ext>
                </a:extLst>
              </a:tr>
              <a:tr h="122195">
                <a:tc rowSpan="4">
                  <a:txBody>
                    <a:bodyPr/>
                    <a:lstStyle/>
                    <a:p>
                      <a:pPr algn="ctr" fontAlgn="b"/>
                      <a:r>
                        <a:rPr lang="en-US" sz="200" u="none" strike="noStrike">
                          <a:effectLst/>
                        </a:rPr>
                        <a:t>11</a:t>
                      </a:r>
                      <a:endParaRPr lang="en-US" sz="200" b="0" i="0" u="none" strike="noStrike">
                        <a:solidFill>
                          <a:srgbClr val="000000"/>
                        </a:solidFill>
                        <a:effectLst/>
                        <a:latin typeface="Calibri" panose="020F0502020204030204" pitchFamily="34" charset="0"/>
                      </a:endParaRPr>
                    </a:p>
                  </a:txBody>
                  <a:tcPr marL="1674" marR="1674" marT="1674" marB="0" anchor="b"/>
                </a:tc>
                <a:tc rowSpan="4">
                  <a:txBody>
                    <a:bodyPr/>
                    <a:lstStyle/>
                    <a:p>
                      <a:pPr algn="l" fontAlgn="b"/>
                      <a:r>
                        <a:rPr lang="en-US" sz="200" u="none" strike="noStrike">
                          <a:effectLst/>
                        </a:rPr>
                        <a:t>Prolongation fee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Calculation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Calculated as a certain absolute amount or percent of the unpaid principal.</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r" fontAlgn="b"/>
                      <a:r>
                        <a:rPr lang="en-US" sz="200" u="none" strike="noStrike">
                          <a:effectLst/>
                        </a:rPr>
                        <a:t>0</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Calculated as a certain absolute amount or percent of the unpaid principal.</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1710216558"/>
                  </a:ext>
                </a:extLst>
              </a:tr>
              <a:tr h="87043">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Charging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Charged immediately after obtaining prolongation service.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Charged immediately after obtaining prolongation service.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1680001172"/>
                  </a:ext>
                </a:extLst>
              </a:tr>
              <a:tr h="43522">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Due date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New (prolonged) Payday.</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New (prolonged) Payday.</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3325573763"/>
                  </a:ext>
                </a:extLst>
              </a:tr>
              <a:tr h="87043">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Repayment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is allowed.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Allowed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is allowed.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3427531740"/>
                  </a:ext>
                </a:extLst>
              </a:tr>
              <a:tr h="391694">
                <a:tc>
                  <a:txBody>
                    <a:bodyPr/>
                    <a:lstStyle/>
                    <a:p>
                      <a:pPr algn="ctr" fontAlgn="b"/>
                      <a:r>
                        <a:rPr lang="en-US" sz="200" u="none" strike="noStrike">
                          <a:effectLst/>
                        </a:rPr>
                        <a:t>12</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Repayment hierarchy</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Defined by appropriate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1. Overdue interest rate </a:t>
                      </a:r>
                      <a:br>
                        <a:rPr lang="en-US" sz="200" u="none" strike="noStrike">
                          <a:effectLst/>
                        </a:rPr>
                      </a:br>
                      <a:r>
                        <a:rPr lang="en-US" sz="200" u="none" strike="noStrike">
                          <a:effectLst/>
                        </a:rPr>
                        <a:t>2. Interest rate </a:t>
                      </a:r>
                      <a:br>
                        <a:rPr lang="en-US" sz="200" u="none" strike="noStrike">
                          <a:effectLst/>
                        </a:rPr>
                      </a:br>
                      <a:r>
                        <a:rPr lang="en-US" sz="200" u="none" strike="noStrike">
                          <a:effectLst/>
                        </a:rPr>
                        <a:t>3. Early repayment fee</a:t>
                      </a:r>
                      <a:br>
                        <a:rPr lang="en-US" sz="200" u="none" strike="noStrike">
                          <a:effectLst/>
                        </a:rPr>
                      </a:br>
                      <a:r>
                        <a:rPr lang="en-US" sz="200" u="none" strike="noStrike">
                          <a:effectLst/>
                        </a:rPr>
                        <a:t>4. Service fee </a:t>
                      </a:r>
                      <a:br>
                        <a:rPr lang="en-US" sz="200" u="none" strike="noStrike">
                          <a:effectLst/>
                        </a:rPr>
                      </a:br>
                      <a:r>
                        <a:rPr lang="en-US" sz="200" u="none" strike="noStrike">
                          <a:effectLst/>
                        </a:rPr>
                        <a:t>5. Consulting Fee</a:t>
                      </a:r>
                      <a:br>
                        <a:rPr lang="en-US" sz="200" u="none" strike="noStrike">
                          <a:effectLst/>
                        </a:rPr>
                      </a:br>
                      <a:r>
                        <a:rPr lang="en-US" sz="200" u="none" strike="noStrike">
                          <a:effectLst/>
                        </a:rPr>
                        <a:t>6. Handling Fee</a:t>
                      </a:r>
                      <a:br>
                        <a:rPr lang="en-US" sz="200" u="none" strike="noStrike">
                          <a:effectLst/>
                        </a:rPr>
                      </a:br>
                      <a:r>
                        <a:rPr lang="en-US" sz="200" u="none" strike="noStrike">
                          <a:effectLst/>
                        </a:rPr>
                        <a:t>7. Prolongation fee (due)</a:t>
                      </a:r>
                      <a:br>
                        <a:rPr lang="en-US" sz="200" u="none" strike="noStrike">
                          <a:effectLst/>
                        </a:rPr>
                      </a:br>
                      <a:r>
                        <a:rPr lang="en-US" sz="200" u="none" strike="noStrike">
                          <a:effectLst/>
                        </a:rPr>
                        <a:t>8. Principal</a:t>
                      </a:r>
                      <a:br>
                        <a:rPr lang="en-US" sz="200" u="none" strike="noStrike">
                          <a:effectLst/>
                        </a:rPr>
                      </a:br>
                      <a:r>
                        <a:rPr lang="en-US" sz="200" u="none" strike="noStrike">
                          <a:effectLst/>
                        </a:rPr>
                        <a:t>9. Late payment fee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3710175770"/>
                  </a:ext>
                </a:extLst>
              </a:tr>
              <a:tr h="162369">
                <a:tc rowSpan="3">
                  <a:txBody>
                    <a:bodyPr/>
                    <a:lstStyle/>
                    <a:p>
                      <a:pPr algn="l" fontAlgn="b"/>
                      <a:r>
                        <a:rPr lang="en-US" sz="200" u="none" strike="noStrike">
                          <a:effectLst/>
                        </a:rPr>
                        <a:t>13</a:t>
                      </a:r>
                      <a:endParaRPr lang="en-US" sz="200" b="0" i="0" u="none" strike="noStrike">
                        <a:solidFill>
                          <a:srgbClr val="000000"/>
                        </a:solidFill>
                        <a:effectLst/>
                        <a:latin typeface="Calibri" panose="020F0502020204030204" pitchFamily="34" charset="0"/>
                      </a:endParaRPr>
                    </a:p>
                  </a:txBody>
                  <a:tcPr marL="1674" marR="1674" marT="1674" marB="0" anchor="b"/>
                </a:tc>
                <a:tc rowSpan="3">
                  <a:txBody>
                    <a:bodyPr/>
                    <a:lstStyle/>
                    <a:p>
                      <a:pPr algn="l" fontAlgn="b"/>
                      <a:r>
                        <a:rPr lang="en-US" sz="200" u="none" strike="noStrike">
                          <a:effectLst/>
                        </a:rPr>
                        <a:t>"First loan for free" feature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Essence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For the first loan interest rate and fees will not be charged within the initial LT.</a:t>
                      </a:r>
                      <a:br>
                        <a:rPr lang="en-US" sz="200" u="none" strike="noStrike">
                          <a:effectLst/>
                        </a:rPr>
                      </a:b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For the first loan interest rate and fees will not be charged within the initial LT.</a:t>
                      </a:r>
                      <a:br>
                        <a:rPr lang="en-US" sz="200" u="none" strike="noStrike">
                          <a:effectLst/>
                        </a:rPr>
                      </a:b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2284932981"/>
                  </a:ext>
                </a:extLst>
              </a:tr>
              <a:tr h="12219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Possibility</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Available (Disabled)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1868928238"/>
                  </a:ext>
                </a:extLst>
              </a:tr>
              <a:tr h="282890">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Rules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First loan must be of certain LT and LA. </a:t>
                      </a:r>
                      <a:br>
                        <a:rPr lang="en-US" sz="200" u="none" strike="noStrike">
                          <a:effectLst/>
                        </a:rPr>
                      </a:br>
                      <a:r>
                        <a:rPr lang="en-US" sz="200" u="none" strike="noStrike">
                          <a:effectLst/>
                        </a:rPr>
                        <a:t>In case of delinquency or prolongation interest rates and fees will be charged starting from the Payday according to standard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Applicable only for loans with max.30 days LT and max.1000 RMB LA.</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First loan must be of certain LT and LA. </a:t>
                      </a:r>
                      <a:br>
                        <a:rPr lang="en-US" sz="200" u="none" strike="noStrike">
                          <a:effectLst/>
                        </a:rPr>
                      </a:br>
                      <a:r>
                        <a:rPr lang="en-US" sz="200" u="none" strike="noStrike">
                          <a:effectLst/>
                        </a:rPr>
                        <a:t>In case of delinquency or prolongation interest rates and fees will be charged starting from the Payday according to standard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Parameters must vary.</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246170911"/>
                  </a:ext>
                </a:extLst>
              </a:tr>
              <a:tr h="323064">
                <a:tc rowSpan="4">
                  <a:txBody>
                    <a:bodyPr/>
                    <a:lstStyle/>
                    <a:p>
                      <a:pPr algn="ctr" fontAlgn="b"/>
                      <a:r>
                        <a:rPr lang="en-US" sz="200" u="none" strike="noStrike">
                          <a:effectLst/>
                        </a:rPr>
                        <a:t>14</a:t>
                      </a:r>
                      <a:endParaRPr lang="en-US" sz="200" b="0" i="0" u="none" strike="noStrike">
                        <a:solidFill>
                          <a:srgbClr val="000000"/>
                        </a:solidFill>
                        <a:effectLst/>
                        <a:latin typeface="Calibri" panose="020F0502020204030204" pitchFamily="34" charset="0"/>
                      </a:endParaRPr>
                    </a:p>
                  </a:txBody>
                  <a:tcPr marL="1674" marR="1674" marT="1674" marB="0" anchor="b"/>
                </a:tc>
                <a:tc rowSpan="4">
                  <a:txBody>
                    <a:bodyPr/>
                    <a:lstStyle/>
                    <a:p>
                      <a:pPr algn="l" fontAlgn="b"/>
                      <a:r>
                        <a:rPr lang="en-US" sz="200" u="none" strike="noStrike">
                          <a:effectLst/>
                        </a:rPr>
                        <a:t>Handling fee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Calculation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Calculated as a certain percent of the unpaid principal for the whole or every day of appropriate LT as a one-time fee for the whole LT.</a:t>
                      </a:r>
                      <a:br>
                        <a:rPr lang="en-US" sz="200" u="none" strike="noStrike">
                          <a:effectLst/>
                        </a:rPr>
                      </a:br>
                      <a:r>
                        <a:rPr lang="en-US" sz="200" u="none" strike="noStrike">
                          <a:effectLst/>
                        </a:rPr>
                        <a:t>Calculated immediately after loan granting or obtaining prolongation.</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0 RMB</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Calculated as a certain absolute amount.</a:t>
                      </a:r>
                      <a:br>
                        <a:rPr lang="en-US" sz="200" u="none" strike="noStrike">
                          <a:effectLst/>
                        </a:rPr>
                      </a:br>
                      <a:r>
                        <a:rPr lang="en-US" sz="200" u="none" strike="noStrike">
                          <a:effectLst/>
                        </a:rPr>
                        <a:t>Calculated immediately after loan granting or obtaining prolongation.</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2614317628"/>
                  </a:ext>
                </a:extLst>
              </a:tr>
              <a:tr h="82021">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Charging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Charged immediately after it's calculation.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Charged immediately after it's calculation.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3551576036"/>
                  </a:ext>
                </a:extLst>
              </a:tr>
              <a:tr h="43522">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Due date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Immediately after loan granting</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Immediately after loan granting</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163231005"/>
                  </a:ext>
                </a:extLst>
              </a:tr>
              <a:tr h="13056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Repayment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Repaid by loan amount.</a:t>
                      </a:r>
                      <a:br>
                        <a:rPr lang="en-US" sz="200" u="none" strike="noStrike">
                          <a:effectLst/>
                        </a:rPr>
                      </a:br>
                      <a:r>
                        <a:rPr lang="en-US" sz="200" u="none" strike="noStrike">
                          <a:effectLst/>
                        </a:rPr>
                        <a:t>Partial repayment is allowed.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Allowed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Repaid by loan amount for initial loan tenor.</a:t>
                      </a:r>
                      <a:br>
                        <a:rPr lang="en-US" sz="200" u="none" strike="noStrike">
                          <a:effectLst/>
                        </a:rPr>
                      </a:br>
                      <a:r>
                        <a:rPr lang="en-US" sz="200" u="none" strike="noStrike">
                          <a:effectLst/>
                        </a:rPr>
                        <a:t>For prolongation Repaid by customer's payment</a:t>
                      </a:r>
                      <a:br>
                        <a:rPr lang="en-US" sz="200" u="none" strike="noStrike">
                          <a:effectLst/>
                        </a:rPr>
                      </a:br>
                      <a:r>
                        <a:rPr lang="en-US" sz="200" u="none" strike="noStrike">
                          <a:effectLst/>
                        </a:rPr>
                        <a:t>Partial repayment is allowed.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203390337"/>
                  </a:ext>
                </a:extLst>
              </a:tr>
              <a:tr h="282890">
                <a:tc rowSpan="4">
                  <a:txBody>
                    <a:bodyPr/>
                    <a:lstStyle/>
                    <a:p>
                      <a:pPr algn="ctr" fontAlgn="b"/>
                      <a:r>
                        <a:rPr lang="en-US" sz="200" u="none" strike="noStrike">
                          <a:effectLst/>
                        </a:rPr>
                        <a:t>15</a:t>
                      </a:r>
                      <a:endParaRPr lang="en-US" sz="200" b="0" i="0" u="none" strike="noStrike">
                        <a:solidFill>
                          <a:srgbClr val="000000"/>
                        </a:solidFill>
                        <a:effectLst/>
                        <a:latin typeface="Calibri" panose="020F0502020204030204" pitchFamily="34" charset="0"/>
                      </a:endParaRPr>
                    </a:p>
                  </a:txBody>
                  <a:tcPr marL="1674" marR="1674" marT="1674" marB="0" anchor="b"/>
                </a:tc>
                <a:tc rowSpan="4">
                  <a:txBody>
                    <a:bodyPr/>
                    <a:lstStyle/>
                    <a:p>
                      <a:pPr algn="l" fontAlgn="b"/>
                      <a:r>
                        <a:rPr lang="en-US" sz="200" u="none" strike="noStrike">
                          <a:effectLst/>
                        </a:rPr>
                        <a:t>Consulting Fee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Calculation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Calculated as a certain percent of the unpaid principal for every day of appropriate LT as a one-time fee for the whole LT.</a:t>
                      </a:r>
                      <a:br>
                        <a:rPr lang="en-US" sz="200" u="none" strike="noStrike">
                          <a:effectLst/>
                        </a:rPr>
                      </a:br>
                      <a:r>
                        <a:rPr lang="en-US" sz="200" u="none" strike="noStrike">
                          <a:effectLst/>
                        </a:rPr>
                        <a:t>Calculated immediately after loan granting or obtaining prolongation.</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0% per day.</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Calculated as a certain percent of the unpaid principal for every day of appropriate LT as a one-time fee for the whole LT.</a:t>
                      </a:r>
                      <a:br>
                        <a:rPr lang="en-US" sz="200" u="none" strike="noStrike">
                          <a:effectLst/>
                        </a:rPr>
                      </a:br>
                      <a:r>
                        <a:rPr lang="en-US" sz="200" u="none" strike="noStrike">
                          <a:effectLst/>
                        </a:rPr>
                        <a:t>Calculated immediately after loan granting or obtaining prolongation.</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3158419527"/>
                  </a:ext>
                </a:extLst>
              </a:tr>
              <a:tr h="82021">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Charging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Charged immediately after calculating.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Charged immediately after calculating.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2918422613"/>
                  </a:ext>
                </a:extLst>
              </a:tr>
              <a:tr h="12219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Due date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The last day of the appropriate LT (Payday), for which it was charged.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The last day of the appropriate LT (Payday), for which it was charged.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1715869267"/>
                  </a:ext>
                </a:extLst>
              </a:tr>
              <a:tr h="202543">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Repayment rules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Repaid by customer's payment. </a:t>
                      </a:r>
                      <a:br>
                        <a:rPr lang="en-US" sz="200" u="none" strike="noStrike">
                          <a:effectLst/>
                        </a:rPr>
                      </a:br>
                      <a:r>
                        <a:rPr lang="en-US" sz="200" u="none" strike="noStrike">
                          <a:effectLst/>
                        </a:rPr>
                        <a:t>Partial repayment сan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1473174275"/>
                  </a:ext>
                </a:extLst>
              </a:tr>
              <a:tr h="122195">
                <a:tc rowSpan="3">
                  <a:txBody>
                    <a:bodyPr/>
                    <a:lstStyle/>
                    <a:p>
                      <a:pPr algn="ctr" fontAlgn="b"/>
                      <a:r>
                        <a:rPr lang="en-US" sz="200" u="none" strike="noStrike">
                          <a:effectLst/>
                        </a:rPr>
                        <a:t>16</a:t>
                      </a:r>
                      <a:endParaRPr lang="en-US" sz="200" b="0" i="0" u="none" strike="noStrike">
                        <a:solidFill>
                          <a:srgbClr val="000000"/>
                        </a:solidFill>
                        <a:effectLst/>
                        <a:latin typeface="Calibri" panose="020F0502020204030204" pitchFamily="34" charset="0"/>
                      </a:endParaRPr>
                    </a:p>
                  </a:txBody>
                  <a:tcPr marL="1674" marR="1674" marT="1674" marB="0" anchor="b"/>
                </a:tc>
                <a:tc rowSpan="3">
                  <a:txBody>
                    <a:bodyPr/>
                    <a:lstStyle/>
                    <a:p>
                      <a:pPr algn="l" fontAlgn="b"/>
                      <a:r>
                        <a:rPr lang="en-US" sz="200" u="none" strike="noStrike">
                          <a:effectLst/>
                        </a:rPr>
                        <a:t>Autocontract closure feature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Essence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Autoclosing the contract by waiving unpaid principal during the day's closure.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Autoclosing the contract by waiving unpaid principal during the day's closure.</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3060405924"/>
                  </a:ext>
                </a:extLst>
              </a:tr>
              <a:tr h="122195">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Autoclosure possibility</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Allowed</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Can be allowed or not allowed according to the product parameters.</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2167712388"/>
                  </a:ext>
                </a:extLst>
              </a:tr>
              <a:tr h="162369">
                <a:tc vMerge="1">
                  <a:txBody>
                    <a:bodyPr/>
                    <a:lstStyle/>
                    <a:p>
                      <a:endParaRPr lang="en-US"/>
                    </a:p>
                  </a:txBody>
                  <a:tcPr/>
                </a:tc>
                <a:tc vMerge="1">
                  <a:txBody>
                    <a:bodyPr/>
                    <a:lstStyle/>
                    <a:p>
                      <a:endParaRPr lang="en-US"/>
                    </a:p>
                  </a:txBody>
                  <a:tcPr/>
                </a:tc>
                <a:tc>
                  <a:txBody>
                    <a:bodyPr/>
                    <a:lstStyle/>
                    <a:p>
                      <a:pPr algn="l" fontAlgn="b"/>
                      <a:r>
                        <a:rPr lang="en-US" sz="200" u="none" strike="noStrike">
                          <a:effectLst/>
                        </a:rPr>
                        <a:t>Autoclosure rules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Autoclosure can be done if unpaid principal at the day's closure is not exceeding certain amount.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 </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a:effectLst/>
                        </a:rPr>
                        <a:t>Autoclosure can be done if unpaid principal at the day's closure doesn't exceed 10 RMB</a:t>
                      </a:r>
                      <a:endParaRPr lang="en-US" sz="200" b="0" i="0" u="none" strike="noStrike">
                        <a:solidFill>
                          <a:srgbClr val="000000"/>
                        </a:solidFill>
                        <a:effectLst/>
                        <a:latin typeface="Calibri" panose="020F0502020204030204" pitchFamily="34" charset="0"/>
                      </a:endParaRPr>
                    </a:p>
                  </a:txBody>
                  <a:tcPr marL="1674" marR="1674" marT="1674" marB="0" anchor="b"/>
                </a:tc>
                <a:tc>
                  <a:txBody>
                    <a:bodyPr/>
                    <a:lstStyle/>
                    <a:p>
                      <a:pPr algn="l" fontAlgn="b"/>
                      <a:r>
                        <a:rPr lang="en-US" sz="200" u="none" strike="noStrike" dirty="0">
                          <a:effectLst/>
                        </a:rPr>
                        <a:t>-</a:t>
                      </a:r>
                      <a:endParaRPr lang="en-US" sz="200" b="0" i="0" u="none" strike="noStrike" dirty="0">
                        <a:solidFill>
                          <a:srgbClr val="000000"/>
                        </a:solidFill>
                        <a:effectLst/>
                        <a:latin typeface="Calibri" panose="020F0502020204030204" pitchFamily="34" charset="0"/>
                      </a:endParaRPr>
                    </a:p>
                  </a:txBody>
                  <a:tcPr marL="1674" marR="1674" marT="1674" marB="0" anchor="b"/>
                </a:tc>
                <a:extLst>
                  <a:ext uri="{0D108BD9-81ED-4DB2-BD59-A6C34878D82A}">
                    <a16:rowId xmlns:a16="http://schemas.microsoft.com/office/drawing/2014/main" val="1035085750"/>
                  </a:ext>
                </a:extLst>
              </a:tr>
            </a:tbl>
          </a:graphicData>
        </a:graphic>
      </p:graphicFrame>
    </p:spTree>
    <p:extLst>
      <p:ext uri="{BB962C8B-B14F-4D97-AF65-F5344CB8AC3E}">
        <p14:creationId xmlns:p14="http://schemas.microsoft.com/office/powerpoint/2010/main" val="3539478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pPr eaLnBrk="1" hangingPunct="1"/>
            <a:r>
              <a:rPr lang="en-US" dirty="0"/>
              <a:t>3.1 “Standard” licensing options</a:t>
            </a:r>
            <a:endParaRPr lang="en-US" dirty="0">
              <a:solidFill>
                <a:srgbClr val="FF0000"/>
              </a:solidFill>
            </a:endParaRPr>
          </a:p>
        </p:txBody>
      </p:sp>
      <p:sp>
        <p:nvSpPr>
          <p:cNvPr id="23554" name="Slide Number Placeholder 3"/>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38A841-DD4D-44BA-ADF8-1BEC7E990342}" type="slidenum">
              <a:rPr lang="ru-RU">
                <a:cs typeface="Arial" charset="0"/>
              </a:rPr>
              <a:pPr fontAlgn="base">
                <a:spcBef>
                  <a:spcPct val="0"/>
                </a:spcBef>
                <a:spcAft>
                  <a:spcPct val="0"/>
                </a:spcAft>
                <a:defRPr/>
              </a:pPr>
              <a:t>7</a:t>
            </a:fld>
            <a:endParaRPr lang="ru-RU" dirty="0">
              <a:cs typeface="Arial" charset="0"/>
            </a:endParaRPr>
          </a:p>
        </p:txBody>
      </p:sp>
      <p:graphicFrame>
        <p:nvGraphicFramePr>
          <p:cNvPr id="23621" name="Group 69"/>
          <p:cNvGraphicFramePr>
            <a:graphicFrameLocks noGrp="1"/>
          </p:cNvGraphicFramePr>
          <p:nvPr>
            <p:extLst>
              <p:ext uri="{D42A27DB-BD31-4B8C-83A1-F6EECF244321}">
                <p14:modId xmlns:p14="http://schemas.microsoft.com/office/powerpoint/2010/main" val="274359136"/>
              </p:ext>
            </p:extLst>
          </p:nvPr>
        </p:nvGraphicFramePr>
        <p:xfrm>
          <a:off x="179388" y="687308"/>
          <a:ext cx="8777212" cy="4674116"/>
        </p:xfrm>
        <a:graphic>
          <a:graphicData uri="http://schemas.openxmlformats.org/drawingml/2006/table">
            <a:tbl>
              <a:tblPr/>
              <a:tblGrid>
                <a:gridCol w="240998">
                  <a:extLst>
                    <a:ext uri="{9D8B030D-6E8A-4147-A177-3AD203B41FA5}">
                      <a16:colId xmlns:a16="http://schemas.microsoft.com/office/drawing/2014/main" val="20000"/>
                    </a:ext>
                  </a:extLst>
                </a:gridCol>
                <a:gridCol w="1415310">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gridCol w="2448272">
                  <a:extLst>
                    <a:ext uri="{9D8B030D-6E8A-4147-A177-3AD203B41FA5}">
                      <a16:colId xmlns:a16="http://schemas.microsoft.com/office/drawing/2014/main" val="20004"/>
                    </a:ext>
                  </a:extLst>
                </a:gridCol>
                <a:gridCol w="2440384">
                  <a:extLst>
                    <a:ext uri="{9D8B030D-6E8A-4147-A177-3AD203B41FA5}">
                      <a16:colId xmlns:a16="http://schemas.microsoft.com/office/drawing/2014/main" val="20003"/>
                    </a:ext>
                  </a:extLst>
                </a:gridCol>
              </a:tblGrid>
              <a:tr h="43743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Calibri" pitchFamily="34" charset="0"/>
                          <a:cs typeface="Arial" charset="0"/>
                        </a:rPr>
                        <a: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Calibri" pitchFamily="34" charset="0"/>
                          <a:cs typeface="Arial" charset="0"/>
                        </a:rPr>
                        <a:t>Parameter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Calibri" pitchFamily="34" charset="0"/>
                          <a:cs typeface="Arial" charset="0"/>
                        </a:rPr>
                        <a:t>Bank</a:t>
                      </a:r>
                      <a:endParaRPr kumimoji="0" lang="en-US" sz="1100" b="1" i="1" u="none" strike="noStrike" cap="none" normalizeH="0" baseline="0" dirty="0">
                        <a:ln>
                          <a:noFill/>
                        </a:ln>
                        <a:solidFill>
                          <a:srgbClr val="FFFFFF"/>
                        </a:solidFill>
                        <a:effectLst/>
                        <a:latin typeface="Calibri" pitchFamily="34" charset="0"/>
                        <a:cs typeface="Arial" charset="0"/>
                      </a:endParaRPr>
                    </a:p>
                  </a:txBody>
                  <a:tcPr marL="95250" marR="6350" marT="635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Calibri" pitchFamily="34" charset="0"/>
                          <a:cs typeface="Arial" charset="0"/>
                        </a:rPr>
                        <a:t>Consumer Finance Company (CFC)</a:t>
                      </a:r>
                    </a:p>
                  </a:txBody>
                  <a:tcPr marL="95250" marR="6350" marT="635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Calibri" pitchFamily="34" charset="0"/>
                          <a:cs typeface="Arial" charset="0"/>
                        </a:rPr>
                        <a:t>Micro Lending Company (MLC)</a:t>
                      </a:r>
                    </a:p>
                  </a:txBody>
                  <a:tcPr marL="95250" marR="6350" marT="635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2129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Calibri" pitchFamily="34" charset="0"/>
                          <a:cs typeface="Arial"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Purpose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Full-range banking activity for retail and corporate banking</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Personal lending activity</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Personal lending and SME activity</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15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Regulator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Calibri" pitchFamily="34" charset="0"/>
                          <a:cs typeface="Arial" charset="0"/>
                        </a:rPr>
                        <a:t>China Banking Regulatory Commission (CBRC)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Calibri" pitchFamily="34" charset="0"/>
                          <a:cs typeface="Arial" charset="0"/>
                        </a:rPr>
                        <a:t>China Banking Regulatory Commission (CBRC)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Financial offices in provinces</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15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Official min paid capital requirements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$150M</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$46M</a:t>
                      </a:r>
                      <a:endParaRPr kumimoji="0" lang="ru-RU" sz="1100" b="0" i="0" u="none" strike="noStrike" cap="none" normalizeH="0" baseline="0" dirty="0">
                        <a:ln>
                          <a:noFill/>
                        </a:ln>
                        <a:solidFill>
                          <a:schemeClr val="tx1"/>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$15-30M</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15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Calibri" pitchFamily="34" charset="0"/>
                          <a:cs typeface="Arial" charset="0"/>
                        </a:rPr>
                        <a:t>Max foreign capital share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100%</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100%</a:t>
                      </a:r>
                      <a:endParaRPr kumimoji="0" lang="ru-RU" sz="1100" b="0" i="0" u="none" strike="noStrike" cap="none" normalizeH="0" baseline="0" dirty="0">
                        <a:ln>
                          <a:noFill/>
                        </a:ln>
                        <a:solidFill>
                          <a:schemeClr val="tx1"/>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No restrictions for foreign capital, but several local shareholders may be required (depends on specific province)</a:t>
                      </a:r>
                      <a:endParaRPr kumimoji="0" lang="ru-RU" sz="1100" b="0" i="0" u="none" strike="noStrike" cap="none" normalizeH="0" baseline="0" dirty="0">
                        <a:ln>
                          <a:noFill/>
                        </a:ln>
                        <a:solidFill>
                          <a:schemeClr val="tx1"/>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46174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Possibility to sell retail credit products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100" b="0" i="0" u="none" strike="noStrike" cap="none" normalizeH="0" baseline="0" dirty="0" err="1">
                          <a:ln>
                            <a:noFill/>
                          </a:ln>
                          <a:solidFill>
                            <a:srgbClr val="000000"/>
                          </a:solidFill>
                          <a:effectLst/>
                          <a:latin typeface="Calibri" pitchFamily="34" charset="0"/>
                          <a:cs typeface="Arial" charset="0"/>
                        </a:rPr>
                        <a:t>Yes</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en-US" sz="1100" b="0" i="0" u="none" strike="noStrike" cap="none" normalizeH="0" baseline="0" dirty="0">
                          <a:ln>
                            <a:noFill/>
                          </a:ln>
                          <a:solidFill>
                            <a:srgbClr val="000000"/>
                          </a:solidFill>
                          <a:effectLst/>
                          <a:latin typeface="Calibri" pitchFamily="34" charset="0"/>
                          <a:cs typeface="Arial" charset="0"/>
                        </a:rPr>
                        <a:t>all products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100" b="0" i="0" u="none" strike="noStrike" cap="none" normalizeH="0" baseline="0" dirty="0" err="1">
                          <a:ln>
                            <a:noFill/>
                          </a:ln>
                          <a:solidFill>
                            <a:srgbClr val="000000"/>
                          </a:solidFill>
                          <a:effectLst/>
                          <a:latin typeface="Calibri" pitchFamily="34" charset="0"/>
                          <a:cs typeface="Arial" charset="0"/>
                        </a:rPr>
                        <a:t>Yes</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except</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credit</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cards</a:t>
                      </a:r>
                      <a:endParaRPr kumimoji="0" lang="en-US"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100" b="0" i="0" u="none" strike="noStrike" cap="none" normalizeH="0" baseline="0" dirty="0" err="1">
                          <a:ln>
                            <a:noFill/>
                          </a:ln>
                          <a:solidFill>
                            <a:srgbClr val="000000"/>
                          </a:solidFill>
                          <a:effectLst/>
                          <a:latin typeface="Calibri" pitchFamily="34" charset="0"/>
                          <a:cs typeface="Arial" charset="0"/>
                        </a:rPr>
                        <a:t>Yes</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except</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credit</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cards</a:t>
                      </a:r>
                      <a:endParaRPr kumimoji="0" lang="en-US"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44948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Possibility to collect retail deposits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Yes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No</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No</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27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Number of active licenses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ru-RU" sz="1100" b="0" i="0" u="none" strike="noStrike" cap="none" normalizeH="0" baseline="0" dirty="0">
                          <a:ln>
                            <a:noFill/>
                          </a:ln>
                          <a:solidFill>
                            <a:schemeClr val="tx1"/>
                          </a:solidFill>
                          <a:effectLst/>
                          <a:latin typeface="Calibri" pitchFamily="34" charset="0"/>
                          <a:cs typeface="Arial" charset="0"/>
                        </a:rPr>
                        <a:t>832</a:t>
                      </a:r>
                      <a:r>
                        <a:rPr kumimoji="0" lang="ru-RU" sz="1100" b="0" i="0" u="none" strike="noStrike" cap="none" normalizeH="0" baseline="0" dirty="0">
                          <a:ln>
                            <a:noFill/>
                          </a:ln>
                          <a:solidFill>
                            <a:schemeClr val="tx1"/>
                          </a:solidFill>
                          <a:effectLst/>
                          <a:latin typeface="Calibri" pitchFamily="34" charset="0"/>
                          <a:cs typeface="Arial" charset="0"/>
                        </a:rPr>
                        <a:t> (</a:t>
                      </a:r>
                      <a:r>
                        <a:rPr kumimoji="0" lang="en-US" sz="1100" b="0" i="0" u="none" strike="noStrike" cap="none" normalizeH="0" baseline="0" dirty="0">
                          <a:ln>
                            <a:noFill/>
                          </a:ln>
                          <a:solidFill>
                            <a:schemeClr val="tx1"/>
                          </a:solidFill>
                          <a:effectLst/>
                          <a:latin typeface="Calibri" pitchFamily="34" charset="0"/>
                          <a:cs typeface="Arial" charset="0"/>
                        </a:rPr>
                        <a:t>EOY‘</a:t>
                      </a:r>
                      <a:r>
                        <a:rPr kumimoji="0" lang="ru-RU" sz="1100" b="0" i="0" u="none" strike="noStrike" cap="none" normalizeH="0" baseline="0" dirty="0">
                          <a:ln>
                            <a:noFill/>
                          </a:ln>
                          <a:solidFill>
                            <a:schemeClr val="tx1"/>
                          </a:solidFill>
                          <a:effectLst/>
                          <a:latin typeface="Calibri" pitchFamily="34" charset="0"/>
                          <a:cs typeface="Arial" charset="0"/>
                        </a:rPr>
                        <a:t>1</a:t>
                      </a:r>
                      <a:r>
                        <a:rPr kumimoji="0" lang="en-US" altLang="ru-RU" sz="1100" b="0" i="0" u="none" strike="noStrike" cap="none" normalizeH="0" baseline="0" dirty="0">
                          <a:ln>
                            <a:noFill/>
                          </a:ln>
                          <a:solidFill>
                            <a:schemeClr val="tx1"/>
                          </a:solidFill>
                          <a:effectLst/>
                          <a:latin typeface="Calibri" pitchFamily="34" charset="0"/>
                          <a:cs typeface="Arial" charset="0"/>
                        </a:rPr>
                        <a:t>4</a:t>
                      </a:r>
                      <a:r>
                        <a:rPr kumimoji="0" lang="en-US" sz="1100" b="0" i="0" u="none" strike="noStrike" cap="none" normalizeH="0" baseline="0" dirty="0">
                          <a:ln>
                            <a:noFill/>
                          </a:ln>
                          <a:solidFill>
                            <a:schemeClr val="tx1"/>
                          </a:solidFill>
                          <a:effectLst/>
                          <a:latin typeface="Calibri" pitchFamily="34" charset="0"/>
                          <a:cs typeface="Arial" charset="0"/>
                        </a:rPr>
                        <a:t>)</a:t>
                      </a:r>
                      <a:endParaRPr kumimoji="0" lang="ru-RU" sz="1100" b="0" i="0" u="none" strike="noStrike" cap="none" normalizeH="0" baseline="0" dirty="0">
                        <a:ln>
                          <a:noFill/>
                        </a:ln>
                        <a:solidFill>
                          <a:schemeClr val="tx1"/>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sz="1100" b="0" i="0" u="none" strike="noStrike" cap="none" normalizeH="0" baseline="0" dirty="0">
                          <a:ln>
                            <a:noFill/>
                          </a:ln>
                          <a:solidFill>
                            <a:schemeClr val="tx1"/>
                          </a:solidFill>
                          <a:effectLst/>
                          <a:latin typeface="Calibri" pitchFamily="34" charset="0"/>
                          <a:cs typeface="Arial" charset="0"/>
                        </a:rPr>
                        <a:t>1</a:t>
                      </a:r>
                      <a:r>
                        <a:rPr kumimoji="0" lang="en-US" altLang="zh-CN" sz="1100" b="0" i="0" u="none" strike="noStrike" cap="none" normalizeH="0" baseline="0" dirty="0">
                          <a:ln>
                            <a:noFill/>
                          </a:ln>
                          <a:solidFill>
                            <a:schemeClr val="tx1"/>
                          </a:solidFill>
                          <a:effectLst/>
                          <a:latin typeface="Calibri" pitchFamily="34" charset="0"/>
                          <a:cs typeface="Arial" charset="0"/>
                        </a:rPr>
                        <a:t>5</a:t>
                      </a:r>
                      <a:r>
                        <a:rPr kumimoji="0" lang="en-US" sz="1100" b="0" i="0" u="none" strike="noStrike" cap="none" normalizeH="0" baseline="0" dirty="0">
                          <a:ln>
                            <a:noFill/>
                          </a:ln>
                          <a:solidFill>
                            <a:schemeClr val="tx1"/>
                          </a:solidFill>
                          <a:effectLst/>
                          <a:latin typeface="Calibri" pitchFamily="34" charset="0"/>
                          <a:cs typeface="Arial" charset="0"/>
                        </a:rPr>
                        <a:t> (EOY‘1</a:t>
                      </a:r>
                      <a:r>
                        <a:rPr kumimoji="0" lang="en-US" altLang="zh-CN" sz="1100" b="0" i="0" u="none" strike="noStrike" cap="none" normalizeH="0" baseline="0" dirty="0">
                          <a:ln>
                            <a:noFill/>
                          </a:ln>
                          <a:solidFill>
                            <a:schemeClr val="tx1"/>
                          </a:solidFill>
                          <a:effectLst/>
                          <a:latin typeface="Calibri" pitchFamily="34" charset="0"/>
                          <a:cs typeface="Arial" charset="0"/>
                        </a:rPr>
                        <a:t>6</a:t>
                      </a:r>
                      <a:r>
                        <a:rPr kumimoji="0" lang="en-US" sz="1100" b="0" i="0" u="none" strike="noStrike" cap="none" normalizeH="0" baseline="0" dirty="0">
                          <a:ln>
                            <a:noFill/>
                          </a:ln>
                          <a:solidFill>
                            <a:schemeClr val="tx1"/>
                          </a:solidFill>
                          <a:effectLst/>
                          <a:latin typeface="Calibri" pitchFamily="34" charset="0"/>
                          <a:cs typeface="Arial" charset="0"/>
                        </a:rPr>
                        <a: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spcBef>
                          <a:spcPct val="0"/>
                        </a:spcBef>
                        <a:spcAft>
                          <a:spcPct val="0"/>
                        </a:spcAft>
                        <a:buClrTx/>
                        <a:buSzTx/>
                        <a:buFontTx/>
                        <a:buNone/>
                      </a:pPr>
                      <a:r>
                        <a:rPr kumimoji="0" lang="en-US" sz="1100" b="0" i="0" u="none" strike="noStrike" cap="none" normalizeH="0" baseline="0" dirty="0">
                          <a:ln>
                            <a:noFill/>
                          </a:ln>
                          <a:solidFill>
                            <a:schemeClr val="tx1"/>
                          </a:solidFill>
                          <a:effectLst/>
                          <a:latin typeface="Calibri" pitchFamily="34" charset="0"/>
                          <a:cs typeface="Arial" charset="0"/>
                        </a:rPr>
                        <a:t>8 965 (EOY‘15)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65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Recommendation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Not recommended due to large minimal capital requirement and difficulty in obtaining the license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Not recommended due to difficulty in obtaining the license at present time (this type of license type was introduced into the market </a:t>
                      </a:r>
                      <a:br>
                        <a:rPr kumimoji="0" lang="en-US" sz="1100" b="0" i="0" u="none" strike="noStrike" cap="none" normalizeH="0" baseline="0" dirty="0">
                          <a:ln>
                            <a:noFill/>
                          </a:ln>
                          <a:solidFill>
                            <a:schemeClr val="tx1"/>
                          </a:solidFill>
                          <a:effectLst/>
                          <a:latin typeface="Calibri" pitchFamily="34" charset="0"/>
                          <a:cs typeface="Arial" charset="0"/>
                        </a:rPr>
                      </a:br>
                      <a:r>
                        <a:rPr kumimoji="0" lang="en-US" sz="1100" b="0" i="0" u="none" strike="noStrike" cap="none" normalizeH="0" baseline="0" dirty="0">
                          <a:ln>
                            <a:noFill/>
                          </a:ln>
                          <a:solidFill>
                            <a:schemeClr val="tx1"/>
                          </a:solidFill>
                          <a:effectLst/>
                          <a:latin typeface="Calibri" pitchFamily="34" charset="0"/>
                          <a:cs typeface="Arial" charset="0"/>
                        </a:rPr>
                        <a:t>relatively recently)</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Possible option to consider, but due to long processing time and capital requirements can be considered to be used at a later stage in the project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sp>
        <p:nvSpPr>
          <p:cNvPr id="5" name="TextBox 4"/>
          <p:cNvSpPr txBox="1"/>
          <p:nvPr/>
        </p:nvSpPr>
        <p:spPr>
          <a:xfrm>
            <a:off x="164134" y="5517232"/>
            <a:ext cx="8777213" cy="738664"/>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altLang="zh-CN" sz="1400" dirty="0"/>
              <a:t>Neither of the “standard” licensing options can be recommended for entering China, so for quick start we need to consider non-standard options. The MLC option can be considered for use when the business case in China is proven, further business growth is required and high license cost is justified</a:t>
            </a:r>
            <a:endParaRPr lang="en-US" sz="1400" dirty="0"/>
          </a:p>
        </p:txBody>
      </p:sp>
    </p:spTree>
    <p:extLst>
      <p:ext uri="{BB962C8B-B14F-4D97-AF65-F5344CB8AC3E}">
        <p14:creationId xmlns:p14="http://schemas.microsoft.com/office/powerpoint/2010/main" val="1635717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pPr eaLnBrk="1" hangingPunct="1"/>
            <a:r>
              <a:rPr lang="en-US" dirty="0"/>
              <a:t>3.2 Other licensing options</a:t>
            </a:r>
            <a:endParaRPr lang="en-US" dirty="0">
              <a:solidFill>
                <a:srgbClr val="FF0000"/>
              </a:solidFill>
            </a:endParaRPr>
          </a:p>
        </p:txBody>
      </p:sp>
      <p:sp>
        <p:nvSpPr>
          <p:cNvPr id="25602" name="Slide Number Placeholder 3"/>
          <p:cNvSpPr>
            <a:spLocks noGrp="1"/>
          </p:cNvSpPr>
          <p:nvPr>
            <p:ph type="sldNum" sz="quarter" idx="12"/>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2AB7805-EB0D-4CA3-B173-FBCA7A8804A4}" type="slidenum">
              <a:rPr lang="ru-RU">
                <a:cs typeface="Arial" charset="0"/>
              </a:rPr>
              <a:pPr fontAlgn="base">
                <a:spcBef>
                  <a:spcPct val="0"/>
                </a:spcBef>
                <a:spcAft>
                  <a:spcPct val="0"/>
                </a:spcAft>
                <a:defRPr/>
              </a:pPr>
              <a:t>8</a:t>
            </a:fld>
            <a:endParaRPr lang="ru-RU">
              <a:cs typeface="Arial" charset="0"/>
            </a:endParaRPr>
          </a:p>
        </p:txBody>
      </p:sp>
      <p:graphicFrame>
        <p:nvGraphicFramePr>
          <p:cNvPr id="25679" name="Group 79"/>
          <p:cNvGraphicFramePr>
            <a:graphicFrameLocks noGrp="1"/>
          </p:cNvGraphicFramePr>
          <p:nvPr>
            <p:extLst>
              <p:ext uri="{D42A27DB-BD31-4B8C-83A1-F6EECF244321}">
                <p14:modId xmlns:p14="http://schemas.microsoft.com/office/powerpoint/2010/main" val="580337558"/>
              </p:ext>
            </p:extLst>
          </p:nvPr>
        </p:nvGraphicFramePr>
        <p:xfrm>
          <a:off x="179388" y="659186"/>
          <a:ext cx="8785100" cy="5841047"/>
        </p:xfrm>
        <a:graphic>
          <a:graphicData uri="http://schemas.openxmlformats.org/drawingml/2006/table">
            <a:tbl>
              <a:tblPr/>
              <a:tblGrid>
                <a:gridCol w="215631">
                  <a:extLst>
                    <a:ext uri="{9D8B030D-6E8A-4147-A177-3AD203B41FA5}">
                      <a16:colId xmlns:a16="http://schemas.microsoft.com/office/drawing/2014/main" val="20000"/>
                    </a:ext>
                  </a:extLst>
                </a:gridCol>
                <a:gridCol w="1296661">
                  <a:extLst>
                    <a:ext uri="{9D8B030D-6E8A-4147-A177-3AD203B41FA5}">
                      <a16:colId xmlns:a16="http://schemas.microsoft.com/office/drawing/2014/main" val="20001"/>
                    </a:ext>
                  </a:extLst>
                </a:gridCol>
                <a:gridCol w="1817272">
                  <a:extLst>
                    <a:ext uri="{9D8B030D-6E8A-4147-A177-3AD203B41FA5}">
                      <a16:colId xmlns:a16="http://schemas.microsoft.com/office/drawing/2014/main" val="20002"/>
                    </a:ext>
                  </a:extLst>
                </a:gridCol>
                <a:gridCol w="1771278">
                  <a:extLst>
                    <a:ext uri="{9D8B030D-6E8A-4147-A177-3AD203B41FA5}">
                      <a16:colId xmlns:a16="http://schemas.microsoft.com/office/drawing/2014/main" val="20003"/>
                    </a:ext>
                  </a:extLst>
                </a:gridCol>
                <a:gridCol w="1771278">
                  <a:extLst>
                    <a:ext uri="{9D8B030D-6E8A-4147-A177-3AD203B41FA5}">
                      <a16:colId xmlns:a16="http://schemas.microsoft.com/office/drawing/2014/main" val="20004"/>
                    </a:ext>
                  </a:extLst>
                </a:gridCol>
                <a:gridCol w="1912980">
                  <a:extLst>
                    <a:ext uri="{9D8B030D-6E8A-4147-A177-3AD203B41FA5}">
                      <a16:colId xmlns:a16="http://schemas.microsoft.com/office/drawing/2014/main" val="20005"/>
                    </a:ext>
                  </a:extLst>
                </a:gridCol>
              </a:tblGrid>
              <a:tr h="42967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Calibri" pitchFamily="34" charset="0"/>
                          <a:cs typeface="Arial" charset="0"/>
                        </a:rPr>
                        <a: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1" i="0" u="none" strike="noStrike" cap="none" normalizeH="0" baseline="0">
                          <a:ln>
                            <a:noFill/>
                          </a:ln>
                          <a:solidFill>
                            <a:srgbClr val="FFFFFF"/>
                          </a:solidFill>
                          <a:effectLst/>
                          <a:latin typeface="Calibri" pitchFamily="34" charset="0"/>
                          <a:cs typeface="Arial" charset="0"/>
                        </a:rPr>
                        <a:t>Parameter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Calibri" pitchFamily="34" charset="0"/>
                          <a:cs typeface="Arial" charset="0"/>
                        </a:rPr>
                        <a:t>Insurance company</a:t>
                      </a:r>
                    </a:p>
                  </a:txBody>
                  <a:tcPr marL="95250" marR="6350" marT="635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Calibri" pitchFamily="34" charset="0"/>
                          <a:cs typeface="Arial" charset="0"/>
                        </a:rPr>
                        <a:t>P2P</a:t>
                      </a:r>
                    </a:p>
                  </a:txBody>
                  <a:tcPr marL="95250" marR="6350" marT="635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chemeClr val="bg1"/>
                          </a:solidFill>
                          <a:effectLst/>
                          <a:latin typeface="Calibri" pitchFamily="34" charset="0"/>
                          <a:cs typeface="Arial" charset="0"/>
                        </a:rPr>
                        <a:t>Lending using “Trust Company”</a:t>
                      </a:r>
                    </a:p>
                  </a:txBody>
                  <a:tcPr marL="95250" marR="6350" marT="635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100" b="1" i="0" u="none" strike="noStrike" cap="none" normalizeH="0" baseline="0" dirty="0">
                          <a:ln>
                            <a:noFill/>
                          </a:ln>
                          <a:solidFill>
                            <a:srgbClr val="FFFFFF"/>
                          </a:solidFill>
                          <a:effectLst/>
                          <a:latin typeface="Calibri" pitchFamily="34" charset="0"/>
                          <a:cs typeface="Arial" charset="0"/>
                        </a:rPr>
                        <a:t>Pawnshop</a:t>
                      </a:r>
                      <a:endParaRPr kumimoji="0" lang="en-US" sz="1100" b="1" i="1" u="none" strike="noStrike" cap="none" normalizeH="0" baseline="0" dirty="0">
                        <a:ln>
                          <a:noFill/>
                        </a:ln>
                        <a:solidFill>
                          <a:srgbClr val="FF0000"/>
                        </a:solidFill>
                        <a:effectLst/>
                        <a:latin typeface="Calibri" pitchFamily="34" charset="0"/>
                        <a:cs typeface="Arial" charset="0"/>
                      </a:endParaRPr>
                    </a:p>
                  </a:txBody>
                  <a:tcPr marL="95250" marR="6350" marT="635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7361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Calibri" pitchFamily="34" charset="0"/>
                          <a:cs typeface="Arial" charset="0"/>
                        </a:rPr>
                        <a:t>1</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Purpose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Insurance business, consumer lending via LGFV*</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Bringing together private investors &amp; borrowers</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Consumer finance using sponsor’s licence </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Collateralized cash lending activity</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15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2</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Regulator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China Insurance Regulatory Commission (CIRC)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Not Regulated (Financial offices in provinces according to the draft of p2p regulation)</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China Banking Regulatory Commission (CBRC)</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a:ln>
                            <a:noFill/>
                          </a:ln>
                          <a:solidFill>
                            <a:srgbClr val="000000"/>
                          </a:solidFill>
                          <a:effectLst/>
                          <a:latin typeface="Calibri" pitchFamily="34" charset="0"/>
                          <a:cs typeface="Arial" charset="0"/>
                        </a:rPr>
                        <a:t>Commerce departments and public security bureaus in provinces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15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3</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Minimum paid-in capital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$31</a:t>
                      </a:r>
                      <a:r>
                        <a:rPr kumimoji="0" lang="ru-RU"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a:ln>
                            <a:noFill/>
                          </a:ln>
                          <a:solidFill>
                            <a:srgbClr val="000000"/>
                          </a:solidFill>
                          <a:effectLst/>
                          <a:latin typeface="Calibri" pitchFamily="34" charset="0"/>
                          <a:cs typeface="Arial" charset="0"/>
                        </a:rPr>
                        <a:t>5M</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Not regulated ($4,5M within 5 yrs. according to the draft of the regulation)</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Calibri" pitchFamily="34" charset="0"/>
                          <a:cs typeface="Arial" charset="0"/>
                        </a:rPr>
                        <a:t>$</a:t>
                      </a:r>
                      <a:r>
                        <a:rPr kumimoji="0" lang="en-US" sz="1000" b="0" i="0" u="none" strike="noStrike" cap="none" normalizeH="0" baseline="0" dirty="0">
                          <a:ln>
                            <a:noFill/>
                          </a:ln>
                          <a:solidFill>
                            <a:schemeClr val="tx1">
                              <a:lumMod val="95000"/>
                              <a:lumOff val="5000"/>
                            </a:schemeClr>
                          </a:solidFill>
                          <a:effectLst/>
                          <a:latin typeface="Calibri" pitchFamily="34" charset="0"/>
                          <a:cs typeface="Arial" charset="0"/>
                        </a:rPr>
                        <a:t>150K – minimal investment amount, some minimal charter capital of the company may be required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$0,5M</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159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4</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Max foreign capital share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100%</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en-US" sz="1100" b="0" i="0" u="none" strike="noStrike" cap="none" normalizeH="0" baseline="0" dirty="0">
                          <a:ln>
                            <a:noFill/>
                          </a:ln>
                          <a:solidFill>
                            <a:srgbClr val="000000"/>
                          </a:solidFill>
                          <a:effectLst/>
                          <a:latin typeface="Calibri" pitchFamily="34" charset="0"/>
                          <a:cs typeface="Arial" charset="0"/>
                        </a:rPr>
                        <a:t>non-life, 50% life</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100% in WFOE and indirect control of the local entity</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100" b="0" i="0" u="none" strike="noStrike" cap="none" normalizeH="0" baseline="0" dirty="0">
                          <a:ln>
                            <a:noFill/>
                          </a:ln>
                          <a:solidFill>
                            <a:srgbClr val="000000"/>
                          </a:solidFill>
                          <a:effectLst/>
                          <a:latin typeface="Calibri" pitchFamily="34" charset="0"/>
                          <a:cs typeface="Arial" charset="0"/>
                        </a:rPr>
                        <a:t>100% in WFOE and indirect control of the local entity</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No regulations for foreign owned pawnshops implies that PS can not be foreign-owned</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5810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Possibility to sell retail credit products </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Yes (via LGFV)</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100" b="0" i="0" u="none" strike="noStrike" cap="none" normalizeH="0" baseline="0" dirty="0" err="1">
                          <a:ln>
                            <a:noFill/>
                          </a:ln>
                          <a:solidFill>
                            <a:srgbClr val="000000"/>
                          </a:solidFill>
                          <a:effectLst/>
                          <a:latin typeface="Calibri" pitchFamily="34" charset="0"/>
                          <a:cs typeface="Arial" charset="0"/>
                        </a:rPr>
                        <a:t>Yes</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except</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credit</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cards</a:t>
                      </a:r>
                      <a:endParaRPr kumimoji="0" lang="en-US"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sz="1100" b="0" i="0" u="none" strike="noStrike" cap="none" normalizeH="0" baseline="0" dirty="0" err="1">
                          <a:ln>
                            <a:noFill/>
                          </a:ln>
                          <a:solidFill>
                            <a:srgbClr val="000000"/>
                          </a:solidFill>
                          <a:effectLst/>
                          <a:latin typeface="Calibri" pitchFamily="34" charset="0"/>
                          <a:cs typeface="Arial" charset="0"/>
                        </a:rPr>
                        <a:t>Yes</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except</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credit</a:t>
                      </a:r>
                      <a:r>
                        <a:rPr kumimoji="0" lang="ru-RU" sz="1100" b="0" i="0" u="none" strike="noStrike" cap="none" normalizeH="0" baseline="0" dirty="0">
                          <a:ln>
                            <a:noFill/>
                          </a:ln>
                          <a:solidFill>
                            <a:srgbClr val="000000"/>
                          </a:solidFill>
                          <a:effectLst/>
                          <a:latin typeface="Calibri" pitchFamily="34" charset="0"/>
                          <a:cs typeface="Arial" charset="0"/>
                        </a:rPr>
                        <a:t> </a:t>
                      </a:r>
                      <a:r>
                        <a:rPr kumimoji="0" lang="ru-RU" sz="1100" b="0" i="0" u="none" strike="noStrike" cap="none" normalizeH="0" baseline="0" dirty="0" err="1">
                          <a:ln>
                            <a:noFill/>
                          </a:ln>
                          <a:solidFill>
                            <a:srgbClr val="000000"/>
                          </a:solidFill>
                          <a:effectLst/>
                          <a:latin typeface="Calibri" pitchFamily="34" charset="0"/>
                          <a:cs typeface="Arial" charset="0"/>
                        </a:rPr>
                        <a:t>cards</a:t>
                      </a:r>
                      <a:endParaRPr kumimoji="0" lang="en-US"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Yes, only loans with collateral</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52547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6</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Possibility to collect retail deposits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No</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Collecting investment from individual investors is not prohibited, but has some unformal restrictions for new platforms</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No</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No</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227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7</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 Active licenses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116 (2014)</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2570+ </a:t>
                      </a:r>
                      <a:r>
                        <a:rPr kumimoji="0" lang="ru-RU" sz="1100" b="0" i="0" u="none" strike="noStrike" cap="none" normalizeH="0" baseline="0" dirty="0">
                          <a:ln>
                            <a:noFill/>
                          </a:ln>
                          <a:solidFill>
                            <a:srgbClr val="000000"/>
                          </a:solidFill>
                          <a:effectLst/>
                          <a:latin typeface="Calibri" pitchFamily="34" charset="0"/>
                          <a:cs typeface="Arial" charset="0"/>
                        </a:rPr>
                        <a:t>(</a:t>
                      </a:r>
                      <a:r>
                        <a:rPr kumimoji="0" lang="en-US" sz="1100" b="0" i="0" u="none" strike="noStrike" cap="none" normalizeH="0" baseline="0" dirty="0">
                          <a:ln>
                            <a:noFill/>
                          </a:ln>
                          <a:solidFill>
                            <a:srgbClr val="000000"/>
                          </a:solidFill>
                          <a:effectLst/>
                          <a:latin typeface="Calibri" pitchFamily="34" charset="0"/>
                          <a:cs typeface="Arial" charset="0"/>
                        </a:rPr>
                        <a:t>2015)</a:t>
                      </a:r>
                      <a:endParaRPr kumimoji="0" lang="ru-RU" sz="1100" b="0" i="0" u="none" strike="noStrike" cap="none" normalizeH="0" baseline="0" dirty="0">
                        <a:ln>
                          <a:noFill/>
                        </a:ln>
                        <a:solidFill>
                          <a:srgbClr val="000000"/>
                        </a:solidFill>
                        <a:effectLst/>
                        <a:latin typeface="Calibri" pitchFamily="34" charset="0"/>
                        <a:cs typeface="Arial"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&gt;30** (2015)</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~500-5000</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r h="227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8</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Recommendation</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000000"/>
                          </a:solidFill>
                          <a:effectLst/>
                          <a:latin typeface="Calibri" pitchFamily="34" charset="0"/>
                          <a:cs typeface="Arial" charset="0"/>
                        </a:rPr>
                        <a:t>Not recommended because requires partnership with local government and relatively high capital requirements</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95000"/>
                              <a:lumOff val="5000"/>
                            </a:schemeClr>
                          </a:solidFill>
                          <a:effectLst/>
                          <a:latin typeface="Calibri" pitchFamily="34" charset="0"/>
                          <a:cs typeface="Arial" charset="0"/>
                        </a:rPr>
                        <a:t>Feasible, with serious limitations on advertising, single investor scheme requires HNWI local investor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lumMod val="95000"/>
                              <a:lumOff val="5000"/>
                            </a:schemeClr>
                          </a:solidFill>
                          <a:effectLst/>
                          <a:latin typeface="Calibri" pitchFamily="34" charset="0"/>
                          <a:cs typeface="Arial" charset="0"/>
                        </a:rPr>
                        <a:t>Feasible, but requires passing Trust company compliance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chemeClr val="tx1"/>
                          </a:solidFill>
                          <a:effectLst/>
                          <a:latin typeface="Calibri" pitchFamily="34" charset="0"/>
                          <a:cs typeface="Arial" charset="0"/>
                        </a:rPr>
                        <a:t>Not feasible due to strict interest cap regulation, and our inability to keep pledged asset with the borrower</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8"/>
                  </a:ext>
                </a:extLst>
              </a:tr>
            </a:tbl>
          </a:graphicData>
        </a:graphic>
      </p:graphicFrame>
      <p:sp>
        <p:nvSpPr>
          <p:cNvPr id="5" name="TextBox 4"/>
          <p:cNvSpPr txBox="1"/>
          <p:nvPr/>
        </p:nvSpPr>
        <p:spPr>
          <a:xfrm>
            <a:off x="179388" y="6485704"/>
            <a:ext cx="8785100" cy="338554"/>
          </a:xfrm>
          <a:prstGeom prst="rect">
            <a:avLst/>
          </a:prstGeom>
          <a:noFill/>
        </p:spPr>
        <p:txBody>
          <a:bodyPr wrap="square" rtlCol="0">
            <a:spAutoFit/>
          </a:bodyPr>
          <a:lstStyle/>
          <a:p>
            <a:r>
              <a:rPr lang="en-US" sz="800" dirty="0"/>
              <a:t>* Local Government Financial Vehicle</a:t>
            </a:r>
            <a:br>
              <a:rPr lang="en-US" sz="800" dirty="0"/>
            </a:br>
            <a:r>
              <a:rPr lang="en-US" sz="800" dirty="0"/>
              <a:t>** Currently we’ve identified 2 companies providing “licensing sponsorship” – “FOTIC” (30 clients) and CITIC (1 client). Both companies are founded by Chinese banks.</a:t>
            </a:r>
          </a:p>
        </p:txBody>
      </p:sp>
    </p:spTree>
    <p:extLst>
      <p:ext uri="{BB962C8B-B14F-4D97-AF65-F5344CB8AC3E}">
        <p14:creationId xmlns:p14="http://schemas.microsoft.com/office/powerpoint/2010/main" val="109979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3.3 Licensing strategy</a:t>
            </a:r>
          </a:p>
        </p:txBody>
      </p:sp>
      <p:sp>
        <p:nvSpPr>
          <p:cNvPr id="6" name="Номер слайда 5"/>
          <p:cNvSpPr>
            <a:spLocks noGrp="1"/>
          </p:cNvSpPr>
          <p:nvPr>
            <p:ph type="sldNum" sz="quarter" idx="12"/>
          </p:nvPr>
        </p:nvSpPr>
        <p:spPr>
          <a:xfrm>
            <a:off x="8267004" y="6525344"/>
            <a:ext cx="720080" cy="283758"/>
          </a:xfrm>
        </p:spPr>
        <p:txBody>
          <a:bodyPr/>
          <a:lstStyle/>
          <a:p>
            <a:fld id="{D7F305DA-160D-498F-B102-A1D8643B4A2C}" type="slidenum">
              <a:rPr lang="ru-RU" smtClean="0"/>
              <a:t>9</a:t>
            </a:fld>
            <a:endParaRPr lang="ru-RU" dirty="0"/>
          </a:p>
        </p:txBody>
      </p:sp>
      <p:sp>
        <p:nvSpPr>
          <p:cNvPr id="9" name="Прямоугольник 4"/>
          <p:cNvSpPr/>
          <p:nvPr/>
        </p:nvSpPr>
        <p:spPr>
          <a:xfrm>
            <a:off x="308865" y="5570076"/>
            <a:ext cx="8583615"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We propose to start with p2p option and in parallel work on partnering with a local Trust company</a:t>
            </a:r>
          </a:p>
          <a:p>
            <a:r>
              <a:rPr lang="en-US" sz="1400" dirty="0"/>
              <a:t>At a later stage, when the business case is proven, we may consider getting an MLC license</a:t>
            </a:r>
          </a:p>
        </p:txBody>
      </p:sp>
      <p:graphicFrame>
        <p:nvGraphicFramePr>
          <p:cNvPr id="10" name="Diagram 9"/>
          <p:cNvGraphicFramePr/>
          <p:nvPr>
            <p:extLst>
              <p:ext uri="{D42A27DB-BD31-4B8C-83A1-F6EECF244321}">
                <p14:modId xmlns:p14="http://schemas.microsoft.com/office/powerpoint/2010/main" val="492425113"/>
              </p:ext>
            </p:extLst>
          </p:nvPr>
        </p:nvGraphicFramePr>
        <p:xfrm>
          <a:off x="304282" y="802431"/>
          <a:ext cx="8581444" cy="1008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04282" y="1988840"/>
            <a:ext cx="4051694" cy="3123932"/>
          </a:xfrm>
          <a:prstGeom prst="rect">
            <a:avLst/>
          </a:prstGeom>
        </p:spPr>
        <p:txBody>
          <a:bodyPr wrap="square">
            <a:spAutoFit/>
          </a:bodyPr>
          <a:lstStyle/>
          <a:p>
            <a:pPr marL="285750" lvl="0" indent="-285750">
              <a:spcAft>
                <a:spcPts val="600"/>
              </a:spcAft>
              <a:buFont typeface="Arial" panose="020B0604020202020204" pitchFamily="34" charset="0"/>
              <a:buChar char="•"/>
            </a:pPr>
            <a:r>
              <a:rPr lang="en-US" sz="1400" dirty="0"/>
              <a:t>Start with p2p with single/several (nominee) investors. Loan disbursement will be done from the investor’s bank account</a:t>
            </a:r>
          </a:p>
          <a:p>
            <a:pPr marL="285750" lvl="0" indent="-285750">
              <a:spcAft>
                <a:spcPts val="600"/>
              </a:spcAft>
              <a:buFont typeface="Arial" panose="020B0604020202020204" pitchFamily="34" charset="0"/>
              <a:buChar char="•"/>
            </a:pPr>
            <a:r>
              <a:rPr lang="en-US" sz="1400" dirty="0"/>
              <a:t>Main purpose – create local team and test business processes (especially decision making process, customer experience, collection procedures, pilot marketing campaigns, etc.)</a:t>
            </a:r>
          </a:p>
          <a:p>
            <a:pPr marL="285750" lvl="0" indent="-285750">
              <a:spcAft>
                <a:spcPts val="600"/>
              </a:spcAft>
              <a:buFont typeface="Arial" panose="020B0604020202020204" pitchFamily="34" charset="0"/>
              <a:buChar char="•"/>
            </a:pPr>
            <a:r>
              <a:rPr lang="en-US" sz="1400" dirty="0"/>
              <a:t>There are several serious limitation imposed by this scheme onto marketing and repayment partners</a:t>
            </a:r>
          </a:p>
          <a:p>
            <a:pPr marL="285750" lvl="0" indent="-285750">
              <a:spcAft>
                <a:spcPts val="600"/>
              </a:spcAft>
              <a:buFont typeface="Arial" panose="020B0604020202020204" pitchFamily="34" charset="0"/>
              <a:buChar char="•"/>
            </a:pPr>
            <a:r>
              <a:rPr lang="en-US" sz="1400" dirty="0"/>
              <a:t>However, p2p could still be a viable option in the case we run into problems with establishing cooperation with the Trust company</a:t>
            </a:r>
          </a:p>
        </p:txBody>
      </p:sp>
      <p:sp>
        <p:nvSpPr>
          <p:cNvPr id="13" name="Rectangle 12"/>
          <p:cNvSpPr/>
          <p:nvPr/>
        </p:nvSpPr>
        <p:spPr>
          <a:xfrm>
            <a:off x="4499992" y="1988840"/>
            <a:ext cx="4055084" cy="1892826"/>
          </a:xfrm>
          <a:prstGeom prst="rect">
            <a:avLst/>
          </a:prstGeom>
        </p:spPr>
        <p:txBody>
          <a:bodyPr wrap="square">
            <a:spAutoFit/>
          </a:bodyPr>
          <a:lstStyle/>
          <a:p>
            <a:pPr marL="285750" lvl="0" indent="-285750">
              <a:spcAft>
                <a:spcPts val="600"/>
              </a:spcAft>
              <a:buFont typeface="Arial" panose="020B0604020202020204" pitchFamily="34" charset="0"/>
              <a:buChar char="•"/>
            </a:pPr>
            <a:r>
              <a:rPr lang="en-US" sz="1400" dirty="0"/>
              <a:t>Cooperation with a Trust company is an official way to issue loans, essentially, this is credit institution license outsourcing</a:t>
            </a:r>
          </a:p>
          <a:p>
            <a:pPr marL="285750" lvl="0" indent="-285750">
              <a:spcAft>
                <a:spcPts val="600"/>
              </a:spcAft>
              <a:buFont typeface="Arial" panose="020B0604020202020204" pitchFamily="34" charset="0"/>
              <a:buChar char="•"/>
            </a:pPr>
            <a:r>
              <a:rPr lang="en-US" sz="1400" dirty="0"/>
              <a:t>Working with a Trust will allow us to gain access to leading Chinese Internet resources (Baidu, WeChat, etc.), cooperation with whom is necessary to run large-scale advertising campaigns</a:t>
            </a:r>
          </a:p>
        </p:txBody>
      </p:sp>
    </p:spTree>
    <p:extLst>
      <p:ext uri="{BB962C8B-B14F-4D97-AF65-F5344CB8AC3E}">
        <p14:creationId xmlns:p14="http://schemas.microsoft.com/office/powerpoint/2010/main" val="4188608210"/>
      </p:ext>
    </p:extLst>
  </p:cSld>
  <p:clrMapOvr>
    <a:masterClrMapping/>
  </p:clrMapOvr>
</p:sld>
</file>

<file path=ppt/theme/theme1.xml><?xml version="1.0" encoding="utf-8"?>
<a:theme xmlns:a="http://schemas.openxmlformats.org/drawingml/2006/main" name="Тема Office">
  <a:themeElements>
    <a:clrScheme name="Finstar">
      <a:dk1>
        <a:sysClr val="windowText" lastClr="000000"/>
      </a:dk1>
      <a:lt1>
        <a:sysClr val="window" lastClr="FFFFFF"/>
      </a:lt1>
      <a:dk2>
        <a:srgbClr val="001E69"/>
      </a:dk2>
      <a:lt2>
        <a:srgbClr val="EEECE1"/>
      </a:lt2>
      <a:accent1>
        <a:srgbClr val="4F81BD"/>
      </a:accent1>
      <a:accent2>
        <a:srgbClr val="C0504D"/>
      </a:accent2>
      <a:accent3>
        <a:srgbClr val="9BBB59"/>
      </a:accent3>
      <a:accent4>
        <a:srgbClr val="8064A2"/>
      </a:accent4>
      <a:accent5>
        <a:srgbClr val="327DF5"/>
      </a:accent5>
      <a:accent6>
        <a:srgbClr val="F79646"/>
      </a:accent6>
      <a:hlink>
        <a:srgbClr val="001E69"/>
      </a:hlink>
      <a:folHlink>
        <a:srgbClr val="8064A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instar">
    <a:dk1>
      <a:sysClr val="windowText" lastClr="000000"/>
    </a:dk1>
    <a:lt1>
      <a:sysClr val="window" lastClr="FFFFFF"/>
    </a:lt1>
    <a:dk2>
      <a:srgbClr val="001E69"/>
    </a:dk2>
    <a:lt2>
      <a:srgbClr val="EEECE1"/>
    </a:lt2>
    <a:accent1>
      <a:srgbClr val="4F81BD"/>
    </a:accent1>
    <a:accent2>
      <a:srgbClr val="C0504D"/>
    </a:accent2>
    <a:accent3>
      <a:srgbClr val="9BBB59"/>
    </a:accent3>
    <a:accent4>
      <a:srgbClr val="8064A2"/>
    </a:accent4>
    <a:accent5>
      <a:srgbClr val="327DF5"/>
    </a:accent5>
    <a:accent6>
      <a:srgbClr val="F79646"/>
    </a:accent6>
    <a:hlink>
      <a:srgbClr val="001E69"/>
    </a:hlink>
    <a:folHlink>
      <a:srgbClr val="8064A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79CD6D2CEB1F64181A536B7C2E32BC7" ma:contentTypeVersion="4" ma:contentTypeDescription="Create a new document." ma:contentTypeScope="" ma:versionID="170ef606ddde5f55bd07e619d0c3ce9d">
  <xsd:schema xmlns:xsd="http://www.w3.org/2001/XMLSchema" xmlns:xs="http://www.w3.org/2001/XMLSchema" xmlns:p="http://schemas.microsoft.com/office/2006/metadata/properties" xmlns:ns2="9de6a297-4883-49b5-b734-272fd15c37c5" targetNamespace="http://schemas.microsoft.com/office/2006/metadata/properties" ma:root="true" ma:fieldsID="ed661cc5c381b446d65d6860ea805b21" ns2:_="">
    <xsd:import namespace="9de6a297-4883-49b5-b734-272fd15c37c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6a297-4883-49b5-b734-272fd15c37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0A7586-75E5-42ED-9F7A-46AA3F9A28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6a297-4883-49b5-b734-272fd15c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E2F406-45BB-417B-90C1-E21A37B5D17D}">
  <ds:schemaRefs>
    <ds:schemaRef ds:uri="http://purl.org/dc/terms/"/>
    <ds:schemaRef ds:uri="http://schemas.microsoft.com/office/2006/documentManagement/types"/>
    <ds:schemaRef ds:uri="9de6a297-4883-49b5-b734-272fd15c37c5"/>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F39A644C-6ECB-40D7-AE5A-943F15FDF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182528</TotalTime>
  <Words>14083</Words>
  <Application>Microsoft Office PowerPoint</Application>
  <PresentationFormat>On-screen Show (4:3)</PresentationFormat>
  <Paragraphs>3745</Paragraphs>
  <Slides>63</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宋体</vt:lpstr>
      <vt:lpstr>Arial</vt:lpstr>
      <vt:lpstr>Calibri</vt:lpstr>
      <vt:lpstr>Courier New</vt:lpstr>
      <vt:lpstr>等线</vt:lpstr>
      <vt:lpstr>Times New Roman</vt:lpstr>
      <vt:lpstr>Verdana</vt:lpstr>
      <vt:lpstr>Тема Office</vt:lpstr>
      <vt:lpstr>Business plan of PDL business in China Prepared by APAC team</vt:lpstr>
      <vt:lpstr>Table of contents</vt:lpstr>
      <vt:lpstr>1. Investment summary</vt:lpstr>
      <vt:lpstr>1. Investment summary</vt:lpstr>
      <vt:lpstr>2.1 General Market Information</vt:lpstr>
      <vt:lpstr>2.2 Market Size Estimation</vt:lpstr>
      <vt:lpstr>3.1 “Standard” licensing options</vt:lpstr>
      <vt:lpstr>3.2 Other licensing options</vt:lpstr>
      <vt:lpstr>3.3 Licensing strategy</vt:lpstr>
      <vt:lpstr>3.4 Trust setup</vt:lpstr>
      <vt:lpstr>3.5 P2P setup</vt:lpstr>
      <vt:lpstr>3.6 Key regulatory points</vt:lpstr>
      <vt:lpstr>3.7 Foreign investment limitations</vt:lpstr>
      <vt:lpstr>3.8 Portfolio funding setup</vt:lpstr>
      <vt:lpstr>PowerPoint Presentation</vt:lpstr>
      <vt:lpstr>PowerPoint Presentation</vt:lpstr>
      <vt:lpstr>4.1 Product parameters for competing P2P platforms</vt:lpstr>
      <vt:lpstr>4.2 Client requirements for competing P2P platforms</vt:lpstr>
      <vt:lpstr>4.3 Competitor case study: “Cash Bus”</vt:lpstr>
      <vt:lpstr>4.4 Competitor case study: “Shoujidai”</vt:lpstr>
      <vt:lpstr>4.5 Competitor case study: “Huala Huala”</vt:lpstr>
      <vt:lpstr>4.6 Competitor case study: “Ppdai”</vt:lpstr>
      <vt:lpstr>4.7 Our Product Parameters</vt:lpstr>
      <vt:lpstr>4.8 First sale business process </vt:lpstr>
      <vt:lpstr>5.1 China digital market overview</vt:lpstr>
      <vt:lpstr>5.2 China digital marketing majors</vt:lpstr>
      <vt:lpstr>5.3 Marketing platforms overview: “WeChat”</vt:lpstr>
      <vt:lpstr>5.4 “WeChat” overview: How does it work?</vt:lpstr>
      <vt:lpstr>5.5 “WeChat” overview: public account</vt:lpstr>
      <vt:lpstr>5.6 Search platforms advertisement formats</vt:lpstr>
      <vt:lpstr>5.7 Content marketing: case study</vt:lpstr>
      <vt:lpstr>5.8 Sales funnel projections*</vt:lpstr>
      <vt:lpstr>5.9 Sales Plan</vt:lpstr>
      <vt:lpstr>6.1 Risk Management Strategy</vt:lpstr>
      <vt:lpstr>6.2 Risk Management Tools Overview</vt:lpstr>
      <vt:lpstr>6.3 Risk Management Tools Overview</vt:lpstr>
      <vt:lpstr>6.4 Risk Management Tools Overview</vt:lpstr>
      <vt:lpstr>6.5 Application Process (target process)</vt:lpstr>
      <vt:lpstr>6.6 Post-Loan Collection Strategy </vt:lpstr>
      <vt:lpstr>6.7 Risk Costs Forecast</vt:lpstr>
      <vt:lpstr>7.1 IT scope of work</vt:lpstr>
      <vt:lpstr>7.2 IT integration partners</vt:lpstr>
      <vt:lpstr>8.1. Financial model assumptions</vt:lpstr>
      <vt:lpstr>8.2. Investment summary</vt:lpstr>
      <vt:lpstr>8.3. Balance sheet</vt:lpstr>
      <vt:lpstr>8.4. P&amp;L Statement</vt:lpstr>
      <vt:lpstr>8.5. Cash flow Statement</vt:lpstr>
      <vt:lpstr>8.6 Headcount and Personnel budget</vt:lpstr>
      <vt:lpstr>8.7 Expenses detailed</vt:lpstr>
      <vt:lpstr>8.8 One-off costs detailed</vt:lpstr>
      <vt:lpstr>9. Project plan</vt:lpstr>
      <vt:lpstr>Appendices</vt:lpstr>
      <vt:lpstr>Appendix 1. List of proposed money-transfer companies</vt:lpstr>
      <vt:lpstr>Appendix 2. List of banks we contacted about capital injection</vt:lpstr>
      <vt:lpstr>Appendix 3. About “Fotic” trust company*</vt:lpstr>
      <vt:lpstr>Appendix 4.1 WeChat advertisement: user story 1, moments</vt:lpstr>
      <vt:lpstr>Appendix 4.2 WeChat advertisement: user story 2, chats</vt:lpstr>
      <vt:lpstr>Appendix 4.3 WeChat advertisement: user story 3, subsc.</vt:lpstr>
      <vt:lpstr>Appendix 4.4 Applying via WeChat</vt:lpstr>
      <vt:lpstr>Appendix 5.1 CN orgchart (as of now)</vt:lpstr>
      <vt:lpstr>Appendix 5.2 Target orgchart as of EOY2018</vt:lpstr>
      <vt:lpstr>Appendix 5.3 Headcount and Personnel budget</vt:lpstr>
      <vt:lpstr>Appendix 6. CN Product parameters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MicroMoney; Micromoney International; Micromoney.io; Alexandrov S</dc:creator>
  <cp:lastModifiedBy>Anton Dziatkovskii</cp:lastModifiedBy>
  <cp:revision>4761</cp:revision>
  <cp:lastPrinted>2016-08-30T01:29:37Z</cp:lastPrinted>
  <dcterms:created xsi:type="dcterms:W3CDTF">2014-10-16T06:51:06Z</dcterms:created>
  <dcterms:modified xsi:type="dcterms:W3CDTF">2017-08-29T14:51:04Z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0x010100679CD6D2CEB1F64181A536B7C2E32BC7</vt:lpwstr>
  </property>
</Properties>
</file>